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7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029" autoAdjust="0"/>
  </p:normalViewPr>
  <p:slideViewPr>
    <p:cSldViewPr snapToGrid="0">
      <p:cViewPr varScale="1">
        <p:scale>
          <a:sx n="105" d="100"/>
          <a:sy n="105" d="100"/>
        </p:scale>
        <p:origin x="1206" y="12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372C655C-4613-459E-9842-A23EC2ED2F1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6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26A4AB3-9138-4D59-B9E8-712F3B39745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4F4F55A-83B9-4922-8A2A-19D42F280A1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E499FBF8-7335-42AF-99EC-D5A112489A7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2AD3853-6429-49C6-A74D-4F8D8B85206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CA794FB8-554E-4B78-B95F-CA3896B6E6BE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75B83AB-32A5-46E9-8359-1C229E5022D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D28ACD0-5DD8-4917-91DB-8C00DEB395D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71F8148-F722-4780-A644-2E70179C3A42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F51AD94-DFE7-424F-A695-60A9FDBA3E3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9F483B-0088-4FE4-87C5-796364A2E494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 dirty="0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8474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EC10-5AFB-411E-B83B-C6D82205FC14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7B61DBCB-8910-4E29-B32B-73ECFF9CA0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7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F78-D120-4FBB-AA39-094FD7EE3BCD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CFC39250-1799-4EBF-B9F9-8416E2634C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6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26BC3AA6-0CD2-4C0D-8908-1D423EA340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3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16A8-A078-4123-814F-966FD1CEBAAF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AACDFDC7-A52D-4A8F-AAEF-ADC858BD67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37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8AC8-8A2C-47A6-85D8-4558D620CA17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96CF7A0B-69EE-4A79-A0AE-6DE5B4609C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1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448-9085-407D-A662-75B58869ED62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A0CD747B-9FAF-4E88-B976-3DF512D5C0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49D7-BED4-4454-A58C-79B26E973E21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86C38234-6052-406D-A6A3-106FCFAC1B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4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011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 </a:t>
            </a:r>
            <a:r>
              <a:rPr lang="de-DE" sz="1400" b="0">
                <a:solidFill>
                  <a:schemeClr val="bg1"/>
                </a:solidFill>
              </a:rPr>
              <a:t>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Подумай про мене — твоя спина!</a:t>
            </a:r>
            <a:r>
              <a:rPr lang="de-DE" sz="1400" b="0" dirty="0">
                <a:solidFill>
                  <a:schemeClr val="bg1"/>
                </a:solidFill>
              </a:rPr>
              <a:t> | </a:t>
            </a:r>
            <a:r>
              <a:rPr lang="uk-UA" sz="1400" b="0" dirty="0">
                <a:solidFill>
                  <a:schemeClr val="bg1"/>
                </a:solidFill>
              </a:rPr>
              <a:t>Як зберегти мене здоровою</a:t>
            </a:r>
            <a:endParaRPr lang="de-DE" sz="1400" b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ECB76B33-2495-4C69-BC89-0AB8E4C641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1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3CF5-493E-4FD4-B008-BA6A8472263F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7F70A99A-707E-4B67-9245-25B766DD1B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0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D7A-525A-482C-8CF0-ADEE5D699597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B314F072-74FE-4806-B19A-B81B3A2601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1DD268-9197-4E13-AA6D-45501DFDB046}" type="datetime1">
              <a:rPr lang="de-DE"/>
              <a:pPr>
                <a:defRPr/>
              </a:pPr>
              <a:t>27.06.2022</a:t>
            </a:fld>
            <a:endParaRPr lang="de-DE" dirty="0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A9E5E8A5-8CD6-4961-B150-F74F32207F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9" r:id="rId3"/>
    <p:sldLayoutId id="2147483990" r:id="rId4"/>
    <p:sldLayoutId id="2147483991" r:id="rId5"/>
    <p:sldLayoutId id="2147483992" r:id="rId6"/>
    <p:sldLayoutId id="2147483998" r:id="rId7"/>
    <p:sldLayoutId id="2147483999" r:id="rId8"/>
    <p:sldLayoutId id="2147483993" r:id="rId9"/>
    <p:sldLayoutId id="2147483994" r:id="rId10"/>
    <p:sldLayoutId id="21474839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4" y="2413000"/>
            <a:ext cx="7351713" cy="536575"/>
          </a:xfrm>
        </p:spPr>
        <p:txBody>
          <a:bodyPr/>
          <a:lstStyle/>
          <a:p>
            <a:pPr eaLnBrk="1" hangingPunct="1"/>
            <a:r>
              <a:rPr lang="uk-UA" dirty="0"/>
              <a:t>Подумай про мене — твоя спина!</a:t>
            </a:r>
          </a:p>
        </p:txBody>
      </p:sp>
      <p:sp>
        <p:nvSpPr>
          <p:cNvPr id="6147" name="Untertitel 6"/>
          <p:cNvSpPr>
            <a:spLocks noGrp="1"/>
          </p:cNvSpPr>
          <p:nvPr>
            <p:ph type="subTitle" idx="1"/>
          </p:nvPr>
        </p:nvSpPr>
        <p:spPr>
          <a:xfrm>
            <a:off x="3032125" y="3086100"/>
            <a:ext cx="7351713" cy="1052513"/>
          </a:xfrm>
        </p:spPr>
        <p:txBody>
          <a:bodyPr/>
          <a:lstStyle/>
          <a:p>
            <a:pPr marL="0" indent="0"/>
            <a:r>
              <a:rPr lang="uk-UA" dirty="0"/>
              <a:t>Як зберегти мене здоровою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01.2020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011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8DEFE38-1EFA-D3A5-F180-4A6A696FA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При підйомі важкого вантажу,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зігніть ноги в колінах/присядьте і підіймайте вантаж з рівною спиною, рівномірно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розподіляючи навантаження, починаючи з нижніх м’язів ніг.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6769100" y="210343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F7A3328-EFA2-88F0-A6F9-047BFE10B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A3CEAE7E-17D4-4A2A-8615-C86E9F471F7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Рівномірно розподіляйте вантаж між двома руками, не беріть забагато за один раз</a:t>
            </a:r>
          </a:p>
        </p:txBody>
      </p:sp>
      <p:sp>
        <p:nvSpPr>
          <p:cNvPr id="16390" name="Pfeil nach rechts 9"/>
          <p:cNvSpPr>
            <a:spLocks noChangeArrowheads="1"/>
          </p:cNvSpPr>
          <p:nvPr/>
        </p:nvSpPr>
        <p:spPr bwMode="auto">
          <a:xfrm rot="10800000">
            <a:off x="9632950" y="214312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2C384AD-D61A-859F-09FF-24B3BCBAB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E6540D13-5B87-4164-BD95-F4933C6C7CA1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Не загороджуйте собі огляд поперед себе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при транспортуванні вантажів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6651625" y="30734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Підбирайте засоби транспортування ерґономічно під себе (напр., візки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відповідної висоти)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9590088" y="3041650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6BDB9B-8BB7-E5BF-A6C6-671C1C74F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F7B0332-6E13-0D23-64B4-9563E7203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0B21D9B6-4A51-4A3D-A094-1A1CDBF4CCC0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Уникайте ривкових рухів та скручувань тулуба</a:t>
            </a:r>
          </a:p>
        </p:txBody>
      </p:sp>
      <p:sp>
        <p:nvSpPr>
          <p:cNvPr id="19462" name="Pfeil nach rechts 9"/>
          <p:cNvSpPr>
            <a:spLocks noChangeArrowheads="1"/>
          </p:cNvSpPr>
          <p:nvPr/>
        </p:nvSpPr>
        <p:spPr bwMode="auto">
          <a:xfrm rot="10800000">
            <a:off x="9253538" y="409257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ADD8C17-1959-CC64-171E-55FD60E54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C77FF09A-CE43-4D3B-A770-763794590000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Зверніть увагу на швидкохідні колеса,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уникайте зайвого навантаження та шуму</a:t>
            </a:r>
          </a:p>
        </p:txBody>
      </p:sp>
      <p:sp>
        <p:nvSpPr>
          <p:cNvPr id="20486" name="Pfeil nach rechts 9"/>
          <p:cNvSpPr>
            <a:spLocks noChangeArrowheads="1"/>
          </p:cNvSpPr>
          <p:nvPr/>
        </p:nvSpPr>
        <p:spPr bwMode="auto">
          <a:xfrm>
            <a:off x="5786438" y="4159250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3E84854-DE49-04A8-C064-DAD4DA8B8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1D7F0D4A-5018-4E40-BC8B-E4D478167144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9425" y="2308225"/>
            <a:ext cx="5199063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Використовуйте засоби для транспортування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(напр., візки, навантажувальну техніку, вакуумні підйомники) або переносьте вантаж у парах</a:t>
            </a:r>
          </a:p>
        </p:txBody>
      </p:sp>
      <p:sp>
        <p:nvSpPr>
          <p:cNvPr id="21510" name="Pfeil nach rechts 9"/>
          <p:cNvSpPr>
            <a:spLocks noChangeArrowheads="1"/>
          </p:cNvSpPr>
          <p:nvPr/>
        </p:nvSpPr>
        <p:spPr bwMode="auto">
          <a:xfrm>
            <a:off x="4956175" y="538162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255DBBD-44F7-D91B-B31F-7C4BC2C78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2253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BD396FAA-9190-49A6-8B45-2FAC9CC202F1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9</a:t>
            </a:r>
          </a:p>
        </p:txBody>
      </p:sp>
      <p:sp>
        <p:nvSpPr>
          <p:cNvPr id="2253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Переносити вантажі варто близько до тіла,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максимально спираючи їх на себе</a:t>
            </a:r>
          </a:p>
        </p:txBody>
      </p:sp>
      <p:sp>
        <p:nvSpPr>
          <p:cNvPr id="22534" name="Pfeil nach rechts 9"/>
          <p:cNvSpPr>
            <a:spLocks noChangeArrowheads="1"/>
          </p:cNvSpPr>
          <p:nvPr/>
        </p:nvSpPr>
        <p:spPr bwMode="auto">
          <a:xfrm rot="10800000">
            <a:off x="9599613" y="552608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967CF509-BB29-472D-8F88-9691A54E4EB5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1047750"/>
          </a:xfrm>
        </p:spPr>
        <p:txBody>
          <a:bodyPr/>
          <a:lstStyle/>
          <a:p>
            <a:r>
              <a:rPr lang="uk-UA" dirty="0"/>
              <a:t>Моя спина — хребет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5197475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Будова хребта: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Хребці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7 шийних хребців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12 грудних хребців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5 поперекових хребців</a:t>
            </a:r>
          </a:p>
          <a:p>
            <a:pPr marL="446088" lvl="2" indent="-254000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8-10 крижових і куприкових хребців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Міжхребцеві диски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Подвійна S-подібна форма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Більшість проблем виникає у шийному та поперековому відділах хребта.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grpSp>
        <p:nvGrpSpPr>
          <p:cNvPr id="7174" name="Gruppieren 29"/>
          <p:cNvGrpSpPr>
            <a:grpSpLocks/>
          </p:cNvGrpSpPr>
          <p:nvPr/>
        </p:nvGrpSpPr>
        <p:grpSpPr bwMode="auto">
          <a:xfrm>
            <a:off x="6303963" y="2033588"/>
            <a:ext cx="2312987" cy="4838700"/>
            <a:chOff x="6303963" y="1138238"/>
            <a:chExt cx="2906416" cy="5734185"/>
          </a:xfrm>
        </p:grpSpPr>
        <p:pic>
          <p:nvPicPr>
            <p:cNvPr id="7180" name="Picture 7" descr="N:\kunden\BGRCI\Printmedien\Sicherheitskurzgespraeche\SKG_011_Denk_an_mich_Dein_Ruecken\Illus\SKG11-1_Wirbelsaeule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963" y="1138238"/>
              <a:ext cx="2720151" cy="573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uppieren 11"/>
            <p:cNvGrpSpPr>
              <a:grpSpLocks/>
            </p:cNvGrpSpPr>
            <p:nvPr/>
          </p:nvGrpSpPr>
          <p:grpSpPr bwMode="auto">
            <a:xfrm>
              <a:off x="7783341" y="1177995"/>
              <a:ext cx="1423722" cy="3315"/>
              <a:chOff x="8330269" y="1177924"/>
              <a:chExt cx="1423322" cy="3315"/>
            </a:xfrm>
          </p:grpSpPr>
          <p:cxnSp>
            <p:nvCxnSpPr>
              <p:cNvPr id="7193" name="Gerade Verbindung 3"/>
              <p:cNvCxnSpPr>
                <a:cxnSpLocks noChangeShapeType="1"/>
              </p:cNvCxnSpPr>
              <p:nvPr/>
            </p:nvCxnSpPr>
            <p:spPr bwMode="auto">
              <a:xfrm>
                <a:off x="8330269" y="1177924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4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9188338" y="1181239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2" name="Gruppieren 16"/>
            <p:cNvGrpSpPr>
              <a:grpSpLocks/>
            </p:cNvGrpSpPr>
            <p:nvPr/>
          </p:nvGrpSpPr>
          <p:grpSpPr bwMode="auto">
            <a:xfrm>
              <a:off x="7786657" y="2016206"/>
              <a:ext cx="1423722" cy="3315"/>
              <a:chOff x="8330269" y="1177924"/>
              <a:chExt cx="1423322" cy="3315"/>
            </a:xfrm>
          </p:grpSpPr>
          <p:cxnSp>
            <p:nvCxnSpPr>
              <p:cNvPr id="7191" name="Gerade Verbindung 17"/>
              <p:cNvCxnSpPr>
                <a:cxnSpLocks noChangeShapeType="1"/>
              </p:cNvCxnSpPr>
              <p:nvPr/>
            </p:nvCxnSpPr>
            <p:spPr bwMode="auto">
              <a:xfrm>
                <a:off x="8330269" y="1177924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2" name="Gerade Verbindung 18"/>
              <p:cNvCxnSpPr>
                <a:cxnSpLocks noChangeShapeType="1"/>
              </p:cNvCxnSpPr>
              <p:nvPr/>
            </p:nvCxnSpPr>
            <p:spPr bwMode="auto">
              <a:xfrm>
                <a:off x="9188338" y="1181239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3" name="Gruppieren 13"/>
            <p:cNvGrpSpPr>
              <a:grpSpLocks/>
            </p:cNvGrpSpPr>
            <p:nvPr/>
          </p:nvGrpSpPr>
          <p:grpSpPr bwMode="auto">
            <a:xfrm>
              <a:off x="7779809" y="4409619"/>
              <a:ext cx="1429780" cy="2415560"/>
              <a:chOff x="8326960" y="4409439"/>
              <a:chExt cx="1429417" cy="2415560"/>
            </a:xfrm>
          </p:grpSpPr>
          <p:cxnSp>
            <p:nvCxnSpPr>
              <p:cNvPr id="7184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26960" y="5826067"/>
                <a:ext cx="565253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5" name="Gerade Verbindung 24"/>
              <p:cNvCxnSpPr>
                <a:cxnSpLocks noChangeShapeType="1"/>
              </p:cNvCxnSpPr>
              <p:nvPr/>
            </p:nvCxnSpPr>
            <p:spPr bwMode="auto">
              <a:xfrm>
                <a:off x="9185090" y="5830731"/>
                <a:ext cx="565257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6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32979" y="6599263"/>
                <a:ext cx="565257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7" name="Gerade Verbindung 24"/>
              <p:cNvCxnSpPr>
                <a:cxnSpLocks noChangeShapeType="1"/>
              </p:cNvCxnSpPr>
              <p:nvPr/>
            </p:nvCxnSpPr>
            <p:spPr bwMode="auto">
              <a:xfrm>
                <a:off x="9095350" y="6603921"/>
                <a:ext cx="633158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8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32978" y="4409439"/>
                <a:ext cx="565258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9" name="Gerade Verbindung 24"/>
              <p:cNvCxnSpPr>
                <a:cxnSpLocks noChangeShapeType="1"/>
              </p:cNvCxnSpPr>
              <p:nvPr/>
            </p:nvCxnSpPr>
            <p:spPr bwMode="auto">
              <a:xfrm>
                <a:off x="9191115" y="4414103"/>
                <a:ext cx="565262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8333018" y="6824999"/>
                <a:ext cx="1402015" cy="0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5" name="Rechteck 44"/>
          <p:cNvSpPr/>
          <p:nvPr/>
        </p:nvSpPr>
        <p:spPr bwMode="auto">
          <a:xfrm>
            <a:off x="8626475" y="2200275"/>
            <a:ext cx="17081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>
              <a:spcAft>
                <a:spcPts val="1200"/>
              </a:spcAft>
              <a:buClr>
                <a:srgbClr val="004994"/>
              </a:buClr>
              <a:defRPr/>
            </a:pP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</a:rPr>
              <a:t>Шийні хребці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8618538" y="3473450"/>
            <a:ext cx="18875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>
              <a:spcAft>
                <a:spcPts val="1200"/>
              </a:spcAft>
              <a:buClr>
                <a:srgbClr val="004994"/>
              </a:buClr>
              <a:defRPr/>
            </a:pP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</a:rPr>
              <a:t>Грудні хребці</a:t>
            </a:r>
          </a:p>
        </p:txBody>
      </p:sp>
      <p:sp>
        <p:nvSpPr>
          <p:cNvPr id="47" name="Rechteck 46"/>
          <p:cNvSpPr/>
          <p:nvPr/>
        </p:nvSpPr>
        <p:spPr bwMode="auto">
          <a:xfrm>
            <a:off x="8628063" y="5116513"/>
            <a:ext cx="20272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>
              <a:spcAft>
                <a:spcPts val="1200"/>
              </a:spcAft>
              <a:buClr>
                <a:srgbClr val="004994"/>
              </a:buClr>
              <a:defRPr/>
            </a:pP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</a:rPr>
              <a:t>Поперекові хребці</a:t>
            </a:r>
          </a:p>
        </p:txBody>
      </p:sp>
      <p:sp>
        <p:nvSpPr>
          <p:cNvPr id="48" name="Rechteck 47"/>
          <p:cNvSpPr/>
          <p:nvPr/>
        </p:nvSpPr>
        <p:spPr bwMode="auto">
          <a:xfrm>
            <a:off x="8580438" y="6083912"/>
            <a:ext cx="17478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 algn="ctr">
              <a:spcAft>
                <a:spcPts val="1200"/>
              </a:spcAft>
              <a:buClr>
                <a:srgbClr val="004994"/>
              </a:buClr>
              <a:defRPr/>
            </a:pP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</a:rPr>
              <a:t>Крижові хребці</a:t>
            </a:r>
          </a:p>
        </p:txBody>
      </p:sp>
      <p:sp>
        <p:nvSpPr>
          <p:cNvPr id="49" name="Rechteck 48"/>
          <p:cNvSpPr/>
          <p:nvPr/>
        </p:nvSpPr>
        <p:spPr bwMode="auto">
          <a:xfrm>
            <a:off x="8510289" y="6493166"/>
            <a:ext cx="17478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87" algn="ctr">
              <a:spcAft>
                <a:spcPts val="1200"/>
              </a:spcAft>
              <a:buClr>
                <a:srgbClr val="004994"/>
              </a:buClr>
              <a:defRPr/>
            </a:pP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</a:rPr>
              <a:t>Куприк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1696CDAE-F35B-4AE6-83FB-020075EDF988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1047750"/>
          </a:xfrm>
        </p:spPr>
        <p:txBody>
          <a:bodyPr/>
          <a:lstStyle/>
          <a:p>
            <a:r>
              <a:rPr lang="uk-UA" dirty="0"/>
              <a:t>Моя спина — міжхребцевий диск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5197475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Будова міжхребцевого диска: 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uk-UA" sz="2000" b="0" dirty="0">
                <a:solidFill>
                  <a:schemeClr val="tx1"/>
                </a:solidFill>
              </a:rPr>
              <a:t>Міжхребцевий диск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розташований між двома хребцями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містить рідину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хрящоподібна тканина з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пульпозним ядром</a:t>
            </a:r>
          </a:p>
          <a:p>
            <a:pPr marL="3787">
              <a:spcAft>
                <a:spcPts val="0"/>
              </a:spcAft>
              <a:defRPr/>
            </a:pPr>
            <a:endParaRPr lang="de-DE" sz="2000" b="0" dirty="0">
              <a:solidFill>
                <a:schemeClr val="tx1"/>
              </a:solidFill>
            </a:endParaRPr>
          </a:p>
          <a:p>
            <a:pPr marL="3787">
              <a:spcAft>
                <a:spcPts val="0"/>
              </a:spcAft>
              <a:buClr>
                <a:srgbClr val="004994"/>
              </a:buClr>
              <a:defRPr/>
            </a:pPr>
            <a:r>
              <a:rPr lang="uk-UA" sz="2000" b="0" dirty="0">
                <a:solidFill>
                  <a:schemeClr val="tx1"/>
                </a:solidFill>
              </a:rPr>
              <a:t>Він виконує функцію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амортизатора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буфера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  <p:pic>
        <p:nvPicPr>
          <p:cNvPr id="819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2471738"/>
            <a:ext cx="34004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uk-UA" dirty="0"/>
              <a:t>Моя спина — як зберегти її здоровою:</a:t>
            </a:r>
            <a:br>
              <a:rPr lang="uk-UA" dirty="0"/>
            </a:br>
            <a:r>
              <a:rPr lang="uk-UA" dirty="0"/>
              <a:t>Постійний рух і заняття спортом </a:t>
            </a:r>
          </a:p>
        </p:txBody>
      </p:sp>
      <p:sp>
        <p:nvSpPr>
          <p:cNvPr id="7" name="Rechteck 6"/>
          <p:cNvSpPr/>
          <p:nvPr/>
        </p:nvSpPr>
        <p:spPr>
          <a:xfrm>
            <a:off x="477838" y="2308225"/>
            <a:ext cx="51990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Займайся фізичною активністю: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Фізичні вправи сприяють живленню міжхребцевих дисків і знижують напругу м’язів</a:t>
            </a:r>
          </a:p>
          <a:p>
            <a:pPr marL="179388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Спорт тренує м’язи живота і спини</a:t>
            </a:r>
          </a:p>
          <a:p>
            <a:pPr marL="179388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М’язи живота і спини стабілізують хребет</a:t>
            </a:r>
          </a:p>
          <a:p>
            <a:pPr marL="3787">
              <a:spcBef>
                <a:spcPts val="0"/>
              </a:spcBef>
              <a:spcAft>
                <a:spcPts val="0"/>
              </a:spcAft>
              <a:buClr>
                <a:srgbClr val="004994"/>
              </a:buClr>
              <a:defRPr/>
            </a:pPr>
            <a:endParaRPr lang="de-DE" sz="2000" b="0" dirty="0">
              <a:solidFill>
                <a:schemeClr val="tx1"/>
              </a:solidFill>
            </a:endParaRPr>
          </a:p>
          <a:p>
            <a:pPr marL="3787">
              <a:spcBef>
                <a:spcPts val="0"/>
              </a:spcBef>
              <a:spcAft>
                <a:spcPts val="0"/>
              </a:spcAft>
              <a:buClr>
                <a:srgbClr val="004994"/>
              </a:buClr>
              <a:defRPr/>
            </a:pPr>
            <a:r>
              <a:rPr lang="uk-UA" sz="2000" b="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uk-UA" sz="2000" b="0" dirty="0">
                <a:solidFill>
                  <a:schemeClr val="tx1"/>
                </a:solidFill>
              </a:rPr>
              <a:t> Рух і фізична активність тримають тебе в тонусі.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pic>
        <p:nvPicPr>
          <p:cNvPr id="922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0150"/>
            <a:ext cx="362743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9424" y="2308225"/>
            <a:ext cx="56874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Рівень стресу знижується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Стрес викликає напругу м’язів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Фізичні вправи та релаксація сприяють зниженню стресу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3000" dirty="0"/>
              <a:t>Моя спина — як зберегти її здоровою:</a:t>
            </a:r>
            <a:br>
              <a:rPr lang="uk-UA" sz="3000" dirty="0"/>
            </a:br>
            <a:r>
              <a:rPr lang="uk-UA" sz="3000" dirty="0"/>
              <a:t>Стрес</a:t>
            </a:r>
          </a:p>
        </p:txBody>
      </p:sp>
      <p:pic>
        <p:nvPicPr>
          <p:cNvPr id="10246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0150"/>
            <a:ext cx="39243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D61A960F-B162-4798-AA9F-9219626617D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519747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Надмірна вага перевантажує хребет і суглоби:</a:t>
            </a:r>
          </a:p>
          <a:p>
            <a:pPr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 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Використовуйте засоби для підйому та перенесення вантажів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Підтримуйте здорову вагу за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допомогою збалансованої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дієти та фізичних вправ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3000" dirty="0"/>
              <a:t>Моя спина — як зберегти її здоровою:</a:t>
            </a:r>
            <a:br>
              <a:rPr lang="uk-UA" sz="3000" dirty="0"/>
            </a:br>
            <a:r>
              <a:rPr lang="uk-UA" sz="3000" dirty="0"/>
              <a:t>Вага</a:t>
            </a:r>
          </a:p>
        </p:txBody>
      </p:sp>
      <p:pic>
        <p:nvPicPr>
          <p:cNvPr id="11270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0150"/>
            <a:ext cx="392271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8D03D7FC-E1DD-439B-9107-46E4EBBA2067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Знайдіть дев’ять помилок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127125"/>
            <a:ext cx="4087813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B6179547-0CF1-45E3-B3F6-D33CC271E812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43F157-306D-A861-4496-381BA213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91F6E68-90A4-ABE8-6EF6-1A4D0B8BA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11604"/>
          <a:stretch/>
        </p:blipFill>
        <p:spPr>
          <a:xfrm>
            <a:off x="5685170" y="1091930"/>
            <a:ext cx="4962193" cy="593117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8804690C-3D79-4551-BA4D-348DDB720256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9425" y="2308225"/>
            <a:ext cx="4763135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Робочі місця за комп’ютером</a:t>
            </a:r>
          </a:p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підбирати ерґономічно під себе</a:t>
            </a:r>
          </a:p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(напр., висота стола, сидіння)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156993" y="234531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Benutzerdefiniert</PresentationFormat>
  <Paragraphs>107</Paragraphs>
  <Slides>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Подумай про мене — твоя спина!</vt:lpstr>
      <vt:lpstr>Моя спина — хребет</vt:lpstr>
      <vt:lpstr>Моя спина — міжхребцевий диск</vt:lpstr>
      <vt:lpstr>Моя спина — як зберегти її здоровою: Постійний рух і заняття спортом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169</cp:revision>
  <dcterms:created xsi:type="dcterms:W3CDTF">2009-09-24T11:16:33Z</dcterms:created>
  <dcterms:modified xsi:type="dcterms:W3CDTF">2022-06-27T13:16:55Z</dcterms:modified>
</cp:coreProperties>
</file>