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80" r:id="rId10"/>
    <p:sldId id="271" r:id="rId11"/>
    <p:sldId id="272" r:id="rId12"/>
    <p:sldId id="273" r:id="rId13"/>
    <p:sldId id="274" r:id="rId14"/>
    <p:sldId id="278" r:id="rId15"/>
    <p:sldId id="275" r:id="rId16"/>
    <p:sldId id="279" r:id="rId17"/>
  </p:sldIdLst>
  <p:sldSz cx="10688638" cy="756285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6">
          <p15:clr>
            <a:srgbClr val="A4A3A4"/>
          </p15:clr>
        </p15:guide>
        <p15:guide id="2" orient="horz" pos="3963">
          <p15:clr>
            <a:srgbClr val="A4A3A4"/>
          </p15:clr>
        </p15:guide>
        <p15:guide id="3" orient="horz" pos="1999">
          <p15:clr>
            <a:srgbClr val="A4A3A4"/>
          </p15:clr>
        </p15:guide>
        <p15:guide id="4" orient="horz" pos="1738">
          <p15:clr>
            <a:srgbClr val="A4A3A4"/>
          </p15:clr>
        </p15:guide>
        <p15:guide id="5" pos="6541">
          <p15:clr>
            <a:srgbClr val="A4A3A4"/>
          </p15:clr>
        </p15:guide>
        <p15:guide id="6" pos="3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94"/>
    <a:srgbClr val="55555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1" autoAdjust="0"/>
    <p:restoredTop sz="95976" autoAdjust="0"/>
  </p:normalViewPr>
  <p:slideViewPr>
    <p:cSldViewPr snapToGrid="0">
      <p:cViewPr varScale="1">
        <p:scale>
          <a:sx n="96" d="100"/>
          <a:sy n="96" d="100"/>
        </p:scale>
        <p:origin x="960" y="96"/>
      </p:cViewPr>
      <p:guideLst>
        <p:guide orient="horz" pos="976"/>
        <p:guide orient="horz" pos="3963"/>
        <p:guide orient="horz" pos="1999"/>
        <p:guide orient="horz" pos="1738"/>
        <p:guide pos="6541"/>
        <p:guide pos="3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6475" y="685800"/>
            <a:ext cx="48450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fld id="{689EC9B6-FA85-40D4-BE28-D795D6B2724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3752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20C673F2-529F-489F-B6F2-CA9E67FED4AC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7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045E769D-B7A3-41DA-8695-B29803F7A53A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8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DC51FFDF-5016-4FBA-B53D-A8D548D82FD3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9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57F738D-65AF-47C1-B71F-BF15EB62F994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10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AFB14461-CC89-42BB-B0C9-0BB1B038F73B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11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7B019FED-11EC-4A75-B6C0-D6D71BC17897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12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472D9A3B-6613-4B2D-AD10-833A3028FD8A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13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AAD8A0ED-9477-4FB4-9183-7089B5FE3A2D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14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282EB0E-0A41-45A2-B1D8-51A2A10EC02F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15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01-PPT BG-RCI-Tit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3032125" y="2413000"/>
            <a:ext cx="7132638" cy="936625"/>
          </a:xfrm>
        </p:spPr>
        <p:txBody>
          <a:bodyPr bIns="0"/>
          <a:lstStyle>
            <a:lvl1pPr>
              <a:lnSpc>
                <a:spcPct val="90000"/>
              </a:lnSpc>
              <a:defRPr sz="3400"/>
            </a:lvl1pPr>
          </a:lstStyle>
          <a:p>
            <a:r>
              <a:rPr lang="de-DE"/>
              <a:t>Titel des Vortrags,</a:t>
            </a:r>
            <a:br>
              <a:rPr lang="de-DE"/>
            </a:br>
            <a:r>
              <a:rPr lang="de-DE"/>
              <a:t>bei Bedarf zweizeilig</a:t>
            </a:r>
          </a:p>
        </p:txBody>
      </p:sp>
      <p:sp>
        <p:nvSpPr>
          <p:cNvPr id="5019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3032125" y="3421063"/>
            <a:ext cx="7132638" cy="175260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de-DE"/>
              <a:t>Untertitel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3032125" y="6884988"/>
            <a:ext cx="6996113" cy="280987"/>
          </a:xfrm>
        </p:spPr>
        <p:txBody>
          <a:bodyPr anchor="t"/>
          <a:lstStyle>
            <a:lvl1pPr algn="l" eaLnBrk="0" hangingPunct="0">
              <a:defRPr sz="180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fld id="{265C0405-467E-469E-9BC6-92CC67982C53}" type="datetime1">
              <a:rPr lang="de-DE"/>
              <a:pPr>
                <a:defRPr/>
              </a:pPr>
              <a:t>23.02.2022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032125" y="6518275"/>
            <a:ext cx="6996113" cy="2873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000" b="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r>
              <a:rPr lang="de-DE"/>
              <a:t>Vortragstitel, Autor, Veranstaltung</a:t>
            </a:r>
          </a:p>
        </p:txBody>
      </p:sp>
    </p:spTree>
    <p:extLst>
      <p:ext uri="{BB962C8B-B14F-4D97-AF65-F5344CB8AC3E}">
        <p14:creationId xmlns:p14="http://schemas.microsoft.com/office/powerpoint/2010/main" val="969220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A3751-0937-4284-ABDF-BE1D62709138}" type="datetime1">
              <a:rPr lang="de-DE"/>
              <a:pPr>
                <a:defRPr/>
              </a:pPr>
              <a:t>23.02.2022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DA6EB2D9-A34A-4143-988A-0833E310FBC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8757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72400" y="1457325"/>
            <a:ext cx="2392363" cy="40401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90550" y="1457325"/>
            <a:ext cx="7029450" cy="4040188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D471D-E790-4A84-80FC-03F738A999A6}" type="datetime1">
              <a:rPr lang="de-DE"/>
              <a:pPr>
                <a:defRPr/>
              </a:pPr>
              <a:t>23.02.2022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49E71624-4C78-4D6A-B31C-D9D1FF61048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889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08.06.2011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B6E39E4-EED1-4C7A-B281-9A23269C9F3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5089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85263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85263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244DA-712A-4DDA-AF1D-EE31023C34F9}" type="datetime1">
              <a:rPr lang="de-DE"/>
              <a:pPr>
                <a:defRPr/>
              </a:pPr>
              <a:t>23.02.2022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61F70CFC-7C73-4140-93CC-0650E505FCB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1805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90550" y="2268538"/>
            <a:ext cx="4710113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53063" y="2268538"/>
            <a:ext cx="4711700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96447-4557-4560-9F18-E3DCF2CDF92F}" type="datetime1">
              <a:rPr lang="de-DE"/>
              <a:pPr>
                <a:defRPr/>
              </a:pPr>
              <a:t>23.02.2022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82765B21-A5B9-46B1-AFDB-42F14A9675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436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8713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250" y="1692275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250" y="2398713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C517D-CFB6-4552-9FA7-440C739705B9}" type="datetime1">
              <a:rPr lang="de-DE"/>
              <a:pPr>
                <a:defRPr/>
              </a:pPr>
              <a:t>23.02.2022</a:t>
            </a:fld>
            <a:endParaRPr lang="de-DE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0027609A-2393-4FC9-B92C-DE9D7E3CC1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201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5DB3A-25D2-4EFE-8CAE-6ECE8BEE7FBA}" type="datetime1">
              <a:rPr lang="de-DE"/>
              <a:pPr>
                <a:defRPr/>
              </a:pPr>
              <a:t>23.02.2022</a:t>
            </a:fld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2E50A32-F695-4B91-9CF2-F34FC28A3CC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219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 txBox="1">
            <a:spLocks noChangeArrowheads="1"/>
          </p:cNvSpPr>
          <p:nvPr userDrawn="1"/>
        </p:nvSpPr>
        <p:spPr bwMode="auto">
          <a:xfrm>
            <a:off x="550863" y="7023100"/>
            <a:ext cx="705094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0" dirty="0">
                <a:solidFill>
                  <a:schemeClr val="bg1"/>
                </a:solidFill>
              </a:rPr>
              <a:t>Sicherheitskurzgespräch 012: </a:t>
            </a:r>
            <a:br>
              <a:rPr lang="de-DE" sz="1400" b="0" dirty="0">
                <a:solidFill>
                  <a:schemeClr val="bg1"/>
                </a:solidFill>
              </a:rPr>
            </a:br>
            <a:r>
              <a:rPr lang="de-DE" sz="1400" b="0" dirty="0">
                <a:solidFill>
                  <a:schemeClr val="bg1"/>
                </a:solidFill>
              </a:rPr>
              <a:t>Denk</a:t>
            </a:r>
            <a:r>
              <a:rPr lang="de-DE" sz="1400" b="0" baseline="0" dirty="0">
                <a:solidFill>
                  <a:schemeClr val="bg1"/>
                </a:solidFill>
              </a:rPr>
              <a:t> an mich – Dein Rücken! | Informationen für Produktions- und Handwerksbetriebe</a:t>
            </a:r>
            <a:endParaRPr lang="de-DE" sz="1400" b="0" dirty="0">
              <a:solidFill>
                <a:schemeClr val="bg1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E5BD4423-A584-4FA0-B7F8-932331BD299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557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300" y="301625"/>
            <a:ext cx="5975350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6312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38950" y="7023100"/>
            <a:ext cx="1358900" cy="539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0F173-6F55-44FF-B385-6A955F4D7819}" type="datetime1">
              <a:rPr lang="de-DE"/>
              <a:pPr>
                <a:defRPr/>
              </a:pPr>
              <a:t>23.02.2022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E7518DAD-6B60-4825-BF3D-C5C0F3436DF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7444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4313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35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3500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1129C-02A7-4CED-BE7E-1D24B4F9C3B9}" type="datetime1">
              <a:rPr lang="de-DE"/>
              <a:pPr>
                <a:defRPr/>
              </a:pPr>
              <a:t>23.02.2022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00B297D-842D-4E27-8E6C-28E2E9870A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5239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02-PPT BG-RCI-Folgeseit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64250" y="7023100"/>
            <a:ext cx="21336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4C76815-EA9B-4864-B5D0-252D23013929}" type="datetime1">
              <a:rPr lang="de-DE"/>
              <a:pPr>
                <a:defRPr/>
              </a:pPr>
              <a:t>23.02.2022</a:t>
            </a:fld>
            <a:endParaRPr lang="de-DE"/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0550" y="2268538"/>
            <a:ext cx="9574213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Fließtext optimal 24pt, minimal 20pt</a:t>
            </a:r>
          </a:p>
          <a:p>
            <a:pPr lvl="1"/>
            <a:r>
              <a:rPr lang="de-DE"/>
              <a:t>Aufzählungspunkt</a:t>
            </a:r>
          </a:p>
          <a:p>
            <a:pPr lvl="2"/>
            <a:r>
              <a:rPr lang="de-DE"/>
              <a:t>Aufzählungspunkt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1457325"/>
            <a:ext cx="957421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Überschrift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0438" y="7023100"/>
            <a:ext cx="1584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5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4A4C6FA7-36FF-4C79-98C8-F5C2D91BE1E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59" r:id="rId3"/>
    <p:sldLayoutId id="2147483960" r:id="rId4"/>
    <p:sldLayoutId id="2147483961" r:id="rId5"/>
    <p:sldLayoutId id="2147483962" r:id="rId6"/>
    <p:sldLayoutId id="2147483968" r:id="rId7"/>
    <p:sldLayoutId id="2147483969" r:id="rId8"/>
    <p:sldLayoutId id="2147483963" r:id="rId9"/>
    <p:sldLayoutId id="2147483964" r:id="rId10"/>
    <p:sldLayoutId id="2147483965" r:id="rId11"/>
  </p:sldLayoutIdLst>
  <p:hf hdr="0" ftr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9pPr>
    </p:titleStyle>
    <p:bodyStyle>
      <a:lvl1pPr marL="342900" indent="-342900" algn="l" defTabSz="1042988" rtl="0" eaLnBrk="0" fontAlgn="base" hangingPunct="0">
        <a:spcBef>
          <a:spcPct val="20000"/>
        </a:spcBef>
        <a:spcAft>
          <a:spcPct val="0"/>
        </a:spcAft>
        <a:defRPr sz="2400">
          <a:solidFill>
            <a:srgbClr val="555555"/>
          </a:solidFill>
          <a:latin typeface="+mn-lt"/>
          <a:ea typeface="+mn-ea"/>
          <a:cs typeface="+mn-cs"/>
        </a:defRPr>
      </a:lvl1pPr>
      <a:lvl2pPr marL="179388" indent="-177800" algn="l" defTabSz="1042988" rtl="0" eaLnBrk="0" fontAlgn="base" hangingPunct="0">
        <a:spcBef>
          <a:spcPct val="20000"/>
        </a:spcBef>
        <a:spcAft>
          <a:spcPct val="0"/>
        </a:spcAft>
        <a:buClr>
          <a:srgbClr val="004994"/>
        </a:buClr>
        <a:buChar char="•"/>
        <a:defRPr sz="2400">
          <a:solidFill>
            <a:srgbClr val="555555"/>
          </a:solidFill>
          <a:latin typeface="+mn-lt"/>
        </a:defRPr>
      </a:lvl2pPr>
      <a:lvl3pPr marL="365125" indent="-18415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55555"/>
          </a:solidFill>
          <a:latin typeface="+mn-lt"/>
        </a:defRPr>
      </a:lvl3pPr>
      <a:lvl4pPr marL="549275" indent="-182563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4pPr>
      <a:lvl5pPr marL="719138" indent="-168275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5pPr>
      <a:lvl6pPr marL="11763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6pPr>
      <a:lvl7pPr marL="16335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7pPr>
      <a:lvl8pPr marL="20907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8pPr>
      <a:lvl9pPr marL="25479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medienshop.bgrci.de/shop/sk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5"/>
          <p:cNvSpPr>
            <a:spLocks noGrp="1"/>
          </p:cNvSpPr>
          <p:nvPr>
            <p:ph type="ctrTitle"/>
          </p:nvPr>
        </p:nvSpPr>
        <p:spPr>
          <a:xfrm>
            <a:off x="3032125" y="2413000"/>
            <a:ext cx="7132638" cy="536575"/>
          </a:xfrm>
        </p:spPr>
        <p:txBody>
          <a:bodyPr/>
          <a:lstStyle/>
          <a:p>
            <a:pPr eaLnBrk="1" hangingPunct="1"/>
            <a:r>
              <a:rPr lang="de-DE" dirty="0"/>
              <a:t>Denk an mich – Dein Rücken!</a:t>
            </a:r>
          </a:p>
        </p:txBody>
      </p:sp>
      <p:sp>
        <p:nvSpPr>
          <p:cNvPr id="6148" name="Datumsplatzhalt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800" b="0" dirty="0">
                <a:solidFill>
                  <a:srgbClr val="555555"/>
                </a:solidFill>
              </a:rPr>
              <a:t>Stand 02/2022</a:t>
            </a:r>
          </a:p>
        </p:txBody>
      </p:sp>
      <p:sp>
        <p:nvSpPr>
          <p:cNvPr id="6" name="Titel 5"/>
          <p:cNvSpPr txBox="1">
            <a:spLocks/>
          </p:cNvSpPr>
          <p:nvPr/>
        </p:nvSpPr>
        <p:spPr bwMode="auto">
          <a:xfrm>
            <a:off x="3032125" y="4498573"/>
            <a:ext cx="713263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de-DE" sz="2000" b="0" dirty="0"/>
              <a:t>Sicherheitskurzgespräche (SKG 012) </a:t>
            </a:r>
            <a:endParaRPr lang="de-DE" sz="2000" b="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>
          <a:xfrm>
            <a:off x="3032125" y="3086100"/>
            <a:ext cx="7351713" cy="539001"/>
          </a:xfrm>
        </p:spPr>
        <p:txBody>
          <a:bodyPr/>
          <a:lstStyle/>
          <a:p>
            <a:pPr marL="0" indent="0"/>
            <a:r>
              <a:rPr lang="de-DE" dirty="0"/>
              <a:t>Informationen für Produktions- und Handwerksbetriebe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4400" y="1073151"/>
            <a:ext cx="4960699" cy="5938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B1C5CBA0-9118-4FCB-A457-91CC8A5D73EB}" type="slidenum">
              <a:rPr lang="de-DE" sz="1500" b="0" smtClean="0">
                <a:solidFill>
                  <a:schemeClr val="bg1"/>
                </a:solidFill>
              </a:rPr>
              <a:pPr/>
              <a:t>10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2</a:t>
            </a:r>
          </a:p>
        </p:txBody>
      </p:sp>
      <p:sp>
        <p:nvSpPr>
          <p:cNvPr id="15365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Zur Verfügung gestellte Aufstiegshilfe</a:t>
            </a:r>
          </a:p>
          <a:p>
            <a:r>
              <a:rPr lang="de-DE" sz="2000" dirty="0">
                <a:solidFill>
                  <a:schemeClr val="tx1"/>
                </a:solidFill>
              </a:rPr>
              <a:t>verwenden</a:t>
            </a:r>
          </a:p>
        </p:txBody>
      </p:sp>
      <p:sp>
        <p:nvSpPr>
          <p:cNvPr id="15366" name="Pfeil nach rechts 9"/>
          <p:cNvSpPr>
            <a:spLocks noChangeArrowheads="1"/>
          </p:cNvSpPr>
          <p:nvPr/>
        </p:nvSpPr>
        <p:spPr bwMode="auto">
          <a:xfrm>
            <a:off x="7505700" y="1925638"/>
            <a:ext cx="1039813" cy="547687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2576" y="1073151"/>
            <a:ext cx="4960699" cy="5938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34C556B8-DFD5-415F-951B-E3261EAB40E9}" type="slidenum">
              <a:rPr lang="de-DE" sz="1500" b="0" smtClean="0">
                <a:solidFill>
                  <a:schemeClr val="bg1"/>
                </a:solidFill>
              </a:rPr>
              <a:pPr/>
              <a:t>11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3</a:t>
            </a:r>
          </a:p>
        </p:txBody>
      </p:sp>
      <p:sp>
        <p:nvSpPr>
          <p:cNvPr id="16389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Zur Verfügung gestellte Transporthilfsmittel nutzen</a:t>
            </a:r>
          </a:p>
        </p:txBody>
      </p:sp>
      <p:sp>
        <p:nvSpPr>
          <p:cNvPr id="7" name="Pfeil nach rechts 9"/>
          <p:cNvSpPr>
            <a:spLocks noChangeArrowheads="1"/>
          </p:cNvSpPr>
          <p:nvPr/>
        </p:nvSpPr>
        <p:spPr bwMode="auto">
          <a:xfrm>
            <a:off x="7477513" y="3910734"/>
            <a:ext cx="1039813" cy="547687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2576" y="1073151"/>
            <a:ext cx="4960699" cy="5938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E8C0338A-78C6-4809-BBA6-3D5786394706}" type="slidenum">
              <a:rPr lang="de-DE" sz="1500" b="0" smtClean="0">
                <a:solidFill>
                  <a:schemeClr val="bg1"/>
                </a:solidFill>
              </a:rPr>
              <a:pPr/>
              <a:t>12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4</a:t>
            </a:r>
          </a:p>
        </p:txBody>
      </p:sp>
      <p:sp>
        <p:nvSpPr>
          <p:cNvPr id="17413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Schwere Lasten, soweit möglich,</a:t>
            </a:r>
          </a:p>
          <a:p>
            <a:r>
              <a:rPr lang="de-DE" sz="2000" dirty="0">
                <a:solidFill>
                  <a:schemeClr val="tx1"/>
                </a:solidFill>
              </a:rPr>
              <a:t>gleichmäßig verteilen.</a:t>
            </a:r>
          </a:p>
          <a:p>
            <a:r>
              <a:rPr lang="de-DE" sz="2000" dirty="0">
                <a:solidFill>
                  <a:schemeClr val="tx1"/>
                </a:solidFill>
              </a:rPr>
              <a:t>Möglichst Transporthilfsmittel verwenden</a:t>
            </a:r>
          </a:p>
        </p:txBody>
      </p:sp>
      <p:sp>
        <p:nvSpPr>
          <p:cNvPr id="17414" name="Pfeil nach rechts 9"/>
          <p:cNvSpPr>
            <a:spLocks noChangeArrowheads="1"/>
          </p:cNvSpPr>
          <p:nvPr/>
        </p:nvSpPr>
        <p:spPr bwMode="auto">
          <a:xfrm>
            <a:off x="5425200" y="4564993"/>
            <a:ext cx="1039813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2576" y="1073151"/>
            <a:ext cx="4960699" cy="5938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687252BF-507A-42E2-95F5-999C726E5244}" type="slidenum">
              <a:rPr lang="de-DE" sz="1500" b="0" smtClean="0">
                <a:solidFill>
                  <a:schemeClr val="bg1"/>
                </a:solidFill>
              </a:rPr>
              <a:pPr/>
              <a:t>13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5</a:t>
            </a:r>
          </a:p>
        </p:txBody>
      </p:sp>
      <p:sp>
        <p:nvSpPr>
          <p:cNvPr id="18437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rgbClr val="000000"/>
                </a:solidFill>
                <a:latin typeface="+mn-lt"/>
              </a:rPr>
              <a:t>Zum Anheben schwerer Lasten </a:t>
            </a:r>
          </a:p>
          <a:p>
            <a:r>
              <a:rPr lang="de-DE" sz="2000" dirty="0">
                <a:solidFill>
                  <a:srgbClr val="000000"/>
                </a:solidFill>
                <a:latin typeface="+mn-lt"/>
              </a:rPr>
              <a:t>in die Knie/in die Hocke gehen und </a:t>
            </a:r>
          </a:p>
          <a:p>
            <a:r>
              <a:rPr lang="de-DE" sz="2000" dirty="0">
                <a:solidFill>
                  <a:srgbClr val="000000"/>
                </a:solidFill>
                <a:latin typeface="+mn-lt"/>
              </a:rPr>
              <a:t>die Last gleichmäßig bei geradem Rücken aus den Beinmuskeln heraus anheben.</a:t>
            </a:r>
            <a:endParaRPr lang="de-DE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438" name="Pfeil nach rechts 9"/>
          <p:cNvSpPr>
            <a:spLocks noChangeArrowheads="1"/>
          </p:cNvSpPr>
          <p:nvPr/>
        </p:nvSpPr>
        <p:spPr bwMode="auto">
          <a:xfrm rot="10800000">
            <a:off x="9190513" y="4921088"/>
            <a:ext cx="1039812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2576" y="1073151"/>
            <a:ext cx="4960699" cy="5938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209D1F7B-D0AD-4A37-8389-98C3DE952BAE}" type="slidenum">
              <a:rPr lang="de-DE" sz="1500" b="0" smtClean="0">
                <a:solidFill>
                  <a:schemeClr val="bg1"/>
                </a:solidFill>
              </a:rPr>
              <a:pPr/>
              <a:t>14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6</a:t>
            </a:r>
          </a:p>
        </p:txBody>
      </p:sp>
      <p:sp>
        <p:nvSpPr>
          <p:cNvPr id="19461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rgbClr val="000000"/>
                </a:solidFill>
                <a:latin typeface="+mn-lt"/>
              </a:rPr>
              <a:t>Sperrige Lasten, wenn keine Transporthilfsmittel vorhanden sind, möglichst zu zweit tragen</a:t>
            </a:r>
          </a:p>
        </p:txBody>
      </p:sp>
      <p:sp>
        <p:nvSpPr>
          <p:cNvPr id="7" name="Pfeil nach rechts 9"/>
          <p:cNvSpPr>
            <a:spLocks noChangeArrowheads="1"/>
          </p:cNvSpPr>
          <p:nvPr/>
        </p:nvSpPr>
        <p:spPr bwMode="auto">
          <a:xfrm>
            <a:off x="5046828" y="5684340"/>
            <a:ext cx="1039813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2576" y="1073151"/>
            <a:ext cx="4960699" cy="5938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C8D048C5-4A61-4724-B66F-230EC4916242}" type="slidenum">
              <a:rPr lang="de-DE" sz="1500" b="0" smtClean="0">
                <a:solidFill>
                  <a:schemeClr val="bg1"/>
                </a:solidFill>
              </a:rPr>
              <a:pPr/>
              <a:t>15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7</a:t>
            </a:r>
          </a:p>
        </p:txBody>
      </p:sp>
      <p:sp>
        <p:nvSpPr>
          <p:cNvPr id="20485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rgbClr val="000000"/>
                </a:solidFill>
                <a:latin typeface="+mn-lt"/>
              </a:rPr>
              <a:t>Bei Arbeiten in ungünstigen</a:t>
            </a:r>
          </a:p>
          <a:p>
            <a:r>
              <a:rPr lang="de-DE" sz="2000" dirty="0">
                <a:solidFill>
                  <a:srgbClr val="000000"/>
                </a:solidFill>
                <a:latin typeface="+mn-lt"/>
              </a:rPr>
              <a:t>Körperhaltungen Arbeitsplatz ergonomisch anpassen oder </a:t>
            </a:r>
            <a:br>
              <a:rPr lang="de-DE" sz="2000" dirty="0">
                <a:solidFill>
                  <a:srgbClr val="000000"/>
                </a:solidFill>
                <a:latin typeface="+mn-lt"/>
              </a:rPr>
            </a:br>
            <a:r>
              <a:rPr lang="de-DE" sz="2000" dirty="0">
                <a:solidFill>
                  <a:srgbClr val="000000"/>
                </a:solidFill>
                <a:latin typeface="+mn-lt"/>
              </a:rPr>
              <a:t>regelmäßige Kurzpausen einplanen</a:t>
            </a:r>
          </a:p>
        </p:txBody>
      </p:sp>
      <p:sp>
        <p:nvSpPr>
          <p:cNvPr id="9" name="Pfeil nach rechts 9"/>
          <p:cNvSpPr>
            <a:spLocks noChangeArrowheads="1"/>
          </p:cNvSpPr>
          <p:nvPr/>
        </p:nvSpPr>
        <p:spPr bwMode="auto">
          <a:xfrm>
            <a:off x="7411657" y="5911679"/>
            <a:ext cx="1039813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A667E202-80A9-4849-844A-D11A0CF50160}" type="slidenum">
              <a:rPr lang="de-DE" sz="1500" b="0" smtClean="0">
                <a:solidFill>
                  <a:schemeClr val="bg1"/>
                </a:solidFill>
              </a:rPr>
              <a:pPr/>
              <a:t>16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Weitere Sicherheitskurzgespräche</a:t>
            </a:r>
          </a:p>
        </p:txBody>
      </p:sp>
      <p:sp>
        <p:nvSpPr>
          <p:cNvPr id="7" name="Rechteck 5">
            <a:hlinkClick r:id="rId2"/>
          </p:cNvPr>
          <p:cNvSpPr>
            <a:spLocks noChangeArrowheads="1"/>
          </p:cNvSpPr>
          <p:nvPr/>
        </p:nvSpPr>
        <p:spPr bwMode="auto">
          <a:xfrm>
            <a:off x="454024" y="5313363"/>
            <a:ext cx="66291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de-DE" sz="1600" dirty="0"/>
              <a:t>medienshop.bgrci.de 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1CEA07EE-C534-4B51-855C-56C2E1FD3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5698836" y="2050477"/>
            <a:ext cx="4849812" cy="484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hteck 4">
            <a:extLst>
              <a:ext uri="{FF2B5EF4-FFF2-40B4-BE49-F238E27FC236}">
                <a16:creationId xmlns:a16="http://schemas.microsoft.com/office/drawing/2014/main" id="{0FC4212F-5AB5-49CA-B4A3-E778E81A6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2505075"/>
            <a:ext cx="5551488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1800" dirty="0">
                <a:solidFill>
                  <a:schemeClr val="tx1"/>
                </a:solidFill>
              </a:rPr>
              <a:t>Die Reihe der Sicherheitskurzgespräche</a:t>
            </a:r>
            <a:br>
              <a:rPr lang="de-DE" sz="1800" dirty="0">
                <a:solidFill>
                  <a:schemeClr val="tx1"/>
                </a:solidFill>
              </a:rPr>
            </a:br>
            <a:r>
              <a:rPr lang="de-DE" sz="1800" dirty="0">
                <a:solidFill>
                  <a:schemeClr val="tx1"/>
                </a:solidFill>
              </a:rPr>
              <a:t>wird ständig um neue Themen ergänzt.</a:t>
            </a:r>
          </a:p>
          <a:p>
            <a:pPr>
              <a:spcBef>
                <a:spcPts val="1200"/>
              </a:spcBef>
            </a:pPr>
            <a:r>
              <a:rPr lang="de-DE" sz="1800" dirty="0">
                <a:solidFill>
                  <a:schemeClr val="tx1"/>
                </a:solidFill>
              </a:rPr>
              <a:t>In den Druckfassungen finden Sie </a:t>
            </a:r>
            <a:br>
              <a:rPr lang="de-DE" sz="1800" dirty="0">
                <a:solidFill>
                  <a:schemeClr val="tx1"/>
                </a:solidFill>
              </a:rPr>
            </a:br>
            <a:r>
              <a:rPr lang="de-DE" sz="1800" dirty="0">
                <a:solidFill>
                  <a:schemeClr val="tx1"/>
                </a:solidFill>
              </a:rPr>
              <a:t>zu den einzelnen Lektionen </a:t>
            </a:r>
            <a:r>
              <a:rPr lang="de-DE" sz="1800" dirty="0"/>
              <a:t>weitere </a:t>
            </a:r>
            <a:br>
              <a:rPr lang="de-DE" sz="1800" dirty="0"/>
            </a:br>
            <a:r>
              <a:rPr lang="de-DE" sz="1800" dirty="0"/>
              <a:t>ausführliche Hinweise und Erläuterungen </a:t>
            </a:r>
            <a:br>
              <a:rPr lang="de-DE" sz="1800" dirty="0"/>
            </a:br>
            <a:r>
              <a:rPr lang="de-DE" sz="1800" dirty="0"/>
              <a:t>für Unterweisende</a:t>
            </a:r>
            <a:r>
              <a:rPr lang="de-DE" sz="1800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de-DE" sz="1800" dirty="0">
                <a:solidFill>
                  <a:schemeClr val="tx1"/>
                </a:solidFill>
              </a:rPr>
              <a:t>Einen Überblick über die derzeit verfügbaren Themen erhalten Sie im Medienshop der BG RCI.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5E24169D-9B40-4B5F-AC1E-0AA2DC30AC6E}" type="slidenum">
              <a:rPr lang="de-DE" sz="1500" b="0" smtClean="0">
                <a:solidFill>
                  <a:schemeClr val="bg1"/>
                </a:solidFill>
              </a:rPr>
              <a:pPr/>
              <a:t>2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171" name="Titel 1"/>
          <p:cNvSpPr>
            <a:spLocks noGrp="1"/>
          </p:cNvSpPr>
          <p:nvPr>
            <p:ph type="title" idx="4294967295"/>
          </p:nvPr>
        </p:nvSpPr>
        <p:spPr>
          <a:xfrm>
            <a:off x="550862" y="1461600"/>
            <a:ext cx="9748800" cy="1047600"/>
          </a:xfrm>
        </p:spPr>
        <p:txBody>
          <a:bodyPr/>
          <a:lstStyle/>
          <a:p>
            <a:r>
              <a:rPr lang="de-DE" dirty="0"/>
              <a:t>Ursachen von Rückenbeschwerden</a:t>
            </a:r>
          </a:p>
        </p:txBody>
      </p:sp>
      <p:sp>
        <p:nvSpPr>
          <p:cNvPr id="7" name="Rechteck 6"/>
          <p:cNvSpPr/>
          <p:nvPr/>
        </p:nvSpPr>
        <p:spPr>
          <a:xfrm>
            <a:off x="478800" y="2050956"/>
            <a:ext cx="51984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Körperliche Belastung schadet nicht in jedem Fall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Zu hohe Belastungen vermeiden durch Beachtung von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2000" b="0" dirty="0">
                <a:solidFill>
                  <a:schemeClr val="tx1"/>
                </a:solidFill>
              </a:rPr>
              <a:t>Lastgewicht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2000" b="0" dirty="0">
                <a:solidFill>
                  <a:schemeClr val="tx1"/>
                </a:solidFill>
              </a:rPr>
              <a:t>Häufigkeit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2000" b="0" dirty="0">
                <a:solidFill>
                  <a:schemeClr val="tx1"/>
                </a:solidFill>
              </a:rPr>
              <a:t>Wegstrecke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Ungünstige Körperhaltungen und Zwangshaltungen vermeiden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Ganzkörperschwingungen beim Fahren von Flurförderzeugen reduzieren durch:</a:t>
            </a:r>
          </a:p>
          <a:p>
            <a:pPr marL="450850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2000" b="0" dirty="0">
                <a:solidFill>
                  <a:schemeClr val="tx1"/>
                </a:solidFill>
              </a:rPr>
              <a:t>Sitzeinstellung</a:t>
            </a:r>
          </a:p>
          <a:p>
            <a:pPr marL="450850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2000" b="0" dirty="0">
                <a:solidFill>
                  <a:schemeClr val="tx1"/>
                </a:solidFill>
              </a:rPr>
              <a:t>angepasste Geschwindigkeit</a:t>
            </a:r>
          </a:p>
          <a:p>
            <a:pPr marL="450850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2000" b="0" dirty="0">
                <a:solidFill>
                  <a:schemeClr val="tx1"/>
                </a:solidFill>
              </a:rPr>
              <a:t>technisch einwandfreies Fahrzeug (Sichtprüfung)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1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347" y="1939856"/>
            <a:ext cx="3708344" cy="50242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54D8F01C-5BEA-4BAC-937E-03EF40885462}" type="slidenum">
              <a:rPr lang="de-DE" sz="1500" b="0" smtClean="0">
                <a:solidFill>
                  <a:schemeClr val="bg1"/>
                </a:solidFill>
              </a:rPr>
              <a:pPr/>
              <a:t>3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195" name="Titel 1"/>
          <p:cNvSpPr>
            <a:spLocks noGrp="1"/>
          </p:cNvSpPr>
          <p:nvPr>
            <p:ph type="title" idx="4294967295"/>
          </p:nvPr>
        </p:nvSpPr>
        <p:spPr>
          <a:xfrm>
            <a:off x="550862" y="1462088"/>
            <a:ext cx="9748800" cy="1047600"/>
          </a:xfrm>
        </p:spPr>
        <p:txBody>
          <a:bodyPr/>
          <a:lstStyle/>
          <a:p>
            <a:r>
              <a:rPr lang="de-DE" dirty="0"/>
              <a:t>Einsatz technischer Hilfsmittel</a:t>
            </a:r>
          </a:p>
        </p:txBody>
      </p:sp>
      <p:sp>
        <p:nvSpPr>
          <p:cNvPr id="7" name="Rechteck 6"/>
          <p:cNvSpPr/>
          <p:nvPr/>
        </p:nvSpPr>
        <p:spPr>
          <a:xfrm>
            <a:off x="478800" y="2955300"/>
            <a:ext cx="51984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Zur Verfügung gestellte technische Hilfsmittel nutzen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Bestimmte Hilfsmittel nur nach Unterweisung einsetzen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Hilfsmittel sorgsam und bestimmungsgemäß verwenden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Mängel an Hilfsmitteln melden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2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538" y="1877198"/>
            <a:ext cx="4683360" cy="50147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F0A51AA2-B55D-45F5-849F-A9E0F247BB70}" type="slidenum">
              <a:rPr lang="de-DE" sz="1500" b="0" smtClean="0">
                <a:solidFill>
                  <a:schemeClr val="bg1"/>
                </a:solidFill>
              </a:rPr>
              <a:pPr/>
              <a:t>4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9219" name="Titel 1"/>
          <p:cNvSpPr>
            <a:spLocks noGrp="1"/>
          </p:cNvSpPr>
          <p:nvPr>
            <p:ph type="title" idx="4294967295"/>
          </p:nvPr>
        </p:nvSpPr>
        <p:spPr>
          <a:xfrm>
            <a:off x="550863" y="1460500"/>
            <a:ext cx="9748837" cy="1046163"/>
          </a:xfrm>
        </p:spPr>
        <p:txBody>
          <a:bodyPr/>
          <a:lstStyle/>
          <a:p>
            <a:r>
              <a:rPr lang="de-DE" dirty="0"/>
              <a:t>Rückenschonendes Heben und Tragen</a:t>
            </a:r>
          </a:p>
        </p:txBody>
      </p:sp>
      <p:sp>
        <p:nvSpPr>
          <p:cNvPr id="7" name="Rechteck 6"/>
          <p:cNvSpPr/>
          <p:nvPr/>
        </p:nvSpPr>
        <p:spPr>
          <a:xfrm>
            <a:off x="478274" y="2955300"/>
            <a:ext cx="51984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Art und Weise des Tragevorgangs überlegen und Transportweg prüfen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Sperrige und schwere Lasten gemeinsam tragen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Vor dem Heben Füße dicht an die Last bringen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Lasten körpernah mit gestrecktem Rücken aus den Beinen heben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Ruckartiges Anheben und Drehbewegungen vermeiden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Lasten körpernah tragen und gleichmäßig verteilen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3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814" y="2024676"/>
            <a:ext cx="4598024" cy="47102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894A1720-3E12-47DB-BC1C-9F343F8C3B96}" type="slidenum">
              <a:rPr lang="de-DE" sz="1500" b="0" smtClean="0">
                <a:solidFill>
                  <a:schemeClr val="bg1"/>
                </a:solidFill>
              </a:rPr>
              <a:pPr/>
              <a:t>5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78800" y="2955925"/>
            <a:ext cx="5198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Häufiges oder langes Verharren in einer Körperhaltung vermeiden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Werkzeug mit geringem Gewicht bevorzugen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Vorhandene technische Hilfsmittel zur Verringerung der Belastungen verwenden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Häufige Kurzpausen einlegen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Tätigkeit möglichst im Wechsel mit weniger belastenden Tätigkeiten durchführen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4</a:t>
            </a:r>
          </a:p>
        </p:txBody>
      </p:sp>
      <p:sp>
        <p:nvSpPr>
          <p:cNvPr id="10245" name="Titel 1"/>
          <p:cNvSpPr txBox="1">
            <a:spLocks/>
          </p:cNvSpPr>
          <p:nvPr/>
        </p:nvSpPr>
        <p:spPr bwMode="auto">
          <a:xfrm>
            <a:off x="550863" y="1460500"/>
            <a:ext cx="974883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3200" dirty="0"/>
              <a:t>Umgang mit statischen Belastungen</a:t>
            </a:r>
            <a:endParaRPr lang="de-DE" sz="3000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2264741"/>
            <a:ext cx="5084982" cy="434383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51D16853-7AF9-40D2-8FC3-89BF0AAE5CA9}" type="slidenum">
              <a:rPr lang="de-DE" sz="1500" b="0" smtClean="0">
                <a:solidFill>
                  <a:schemeClr val="bg1"/>
                </a:solidFill>
              </a:rPr>
              <a:pPr/>
              <a:t>6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78800" y="2942600"/>
            <a:ext cx="51984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Ausgleichsübungen durchführen</a:t>
            </a:r>
          </a:p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Rumpfmuskulatur kräftigen und dehnen</a:t>
            </a:r>
          </a:p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Wirbelsäule stabilisieren</a:t>
            </a:r>
          </a:p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Verspannungen der Muskulatur lösen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5</a:t>
            </a:r>
          </a:p>
        </p:txBody>
      </p:sp>
      <p:sp>
        <p:nvSpPr>
          <p:cNvPr id="11269" name="Titel 1"/>
          <p:cNvSpPr txBox="1">
            <a:spLocks/>
          </p:cNvSpPr>
          <p:nvPr/>
        </p:nvSpPr>
        <p:spPr bwMode="auto">
          <a:xfrm>
            <a:off x="550863" y="1460500"/>
            <a:ext cx="974883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3200" dirty="0"/>
              <a:t>Körperlicher Ausgleich</a:t>
            </a:r>
            <a:endParaRPr lang="de-DE" sz="3000" kern="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462" y="1549400"/>
            <a:ext cx="4276152" cy="506190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8AAAF09D-7FD8-4C3F-A740-DE8105414913}" type="slidenum">
              <a:rPr lang="de-DE" sz="1500" b="0" smtClean="0">
                <a:solidFill>
                  <a:schemeClr val="bg1"/>
                </a:solidFill>
              </a:rPr>
              <a:pPr/>
              <a:t>7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Finde die sieben Fehler</a:t>
            </a:r>
          </a:p>
        </p:txBody>
      </p:sp>
      <p:pic>
        <p:nvPicPr>
          <p:cNvPr id="1229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7778" y="1225840"/>
            <a:ext cx="4042307" cy="5689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3376" y="1073151"/>
            <a:ext cx="4960699" cy="5938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19A778FC-41A0-4BE1-B798-2949280F7561}" type="slidenum">
              <a:rPr lang="de-DE" sz="1500" b="0" smtClean="0">
                <a:solidFill>
                  <a:schemeClr val="bg1"/>
                </a:solidFill>
              </a:rPr>
              <a:pPr/>
              <a:t>8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799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Fehlerübersicht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8F8915F2-D4D6-46FF-87A1-3565AFE89444}" type="slidenum">
              <a:rPr lang="de-DE" sz="1500" b="0" smtClean="0">
                <a:solidFill>
                  <a:schemeClr val="bg1"/>
                </a:solidFill>
              </a:rPr>
              <a:pPr/>
              <a:t>9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1</a:t>
            </a:r>
          </a:p>
        </p:txBody>
      </p:sp>
      <p:sp>
        <p:nvSpPr>
          <p:cNvPr id="14340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Ruckartiges Anheben vermeiden.</a:t>
            </a:r>
          </a:p>
          <a:p>
            <a:r>
              <a:rPr lang="de-DE" sz="2000" dirty="0">
                <a:solidFill>
                  <a:schemeClr val="tx1"/>
                </a:solidFill>
              </a:rPr>
              <a:t>Lasten sicher transportieren</a:t>
            </a:r>
          </a:p>
          <a:p>
            <a:r>
              <a:rPr lang="de-DE" sz="2000" dirty="0">
                <a:solidFill>
                  <a:schemeClr val="tx1"/>
                </a:solidFill>
              </a:rPr>
              <a:t>und nicht werfen</a:t>
            </a:r>
          </a:p>
        </p:txBody>
      </p:sp>
      <p:pic>
        <p:nvPicPr>
          <p:cNvPr id="14341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4400" y="1073151"/>
            <a:ext cx="4960699" cy="5938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Pfeil nach rechts 9"/>
          <p:cNvSpPr>
            <a:spLocks noChangeArrowheads="1"/>
          </p:cNvSpPr>
          <p:nvPr/>
        </p:nvSpPr>
        <p:spPr bwMode="auto">
          <a:xfrm>
            <a:off x="5362575" y="2070986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G RCI PPT-Master">
  <a:themeElements>
    <a:clrScheme name="BG RCI PPT-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G RCI PPT-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G RCI PPT-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389</Words>
  <Application>Microsoft Office PowerPoint</Application>
  <PresentationFormat>Benutzerdefiniert</PresentationFormat>
  <Paragraphs>96</Paragraphs>
  <Slides>16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Arial</vt:lpstr>
      <vt:lpstr>Symbol</vt:lpstr>
      <vt:lpstr>Times</vt:lpstr>
      <vt:lpstr>BG RCI PPT-Master</vt:lpstr>
      <vt:lpstr>Denk an mich – Dein Rücken!</vt:lpstr>
      <vt:lpstr>Ursachen von Rückenbeschwerden</vt:lpstr>
      <vt:lpstr>Einsatz technischer Hilfsmittel</vt:lpstr>
      <vt:lpstr>Rückenschonendes Heben und Tragen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BG Chemie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gklesper</dc:creator>
  <cp:lastModifiedBy>Angelika Steffan</cp:lastModifiedBy>
  <cp:revision>204</cp:revision>
  <dcterms:created xsi:type="dcterms:W3CDTF">2009-09-24T11:16:33Z</dcterms:created>
  <dcterms:modified xsi:type="dcterms:W3CDTF">2022-02-23T12:40:06Z</dcterms:modified>
</cp:coreProperties>
</file>