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81" r:id="rId2"/>
    <p:sldId id="264" r:id="rId3"/>
    <p:sldId id="265" r:id="rId4"/>
    <p:sldId id="266" r:id="rId5"/>
    <p:sldId id="267" r:id="rId6"/>
    <p:sldId id="268" r:id="rId7"/>
    <p:sldId id="269" r:id="rId8"/>
    <p:sldId id="270" r:id="rId9"/>
    <p:sldId id="280" r:id="rId10"/>
    <p:sldId id="272" r:id="rId11"/>
    <p:sldId id="273" r:id="rId12"/>
    <p:sldId id="271" r:id="rId13"/>
    <p:sldId id="274" r:id="rId14"/>
    <p:sldId id="278" r:id="rId15"/>
    <p:sldId id="282" r:id="rId16"/>
    <p:sldId id="275" r:id="rId17"/>
    <p:sldId id="279" r:id="rId18"/>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charset="0"/>
        <a:ea typeface="+mn-ea"/>
        <a:cs typeface="+mn-cs"/>
      </a:defRPr>
    </a:lvl1pPr>
    <a:lvl2pPr marL="457200" algn="l" rtl="0" eaLnBrk="0" fontAlgn="base" hangingPunct="0">
      <a:spcBef>
        <a:spcPct val="0"/>
      </a:spcBef>
      <a:spcAft>
        <a:spcPct val="0"/>
      </a:spcAft>
      <a:defRPr sz="3400" b="1" kern="1200">
        <a:solidFill>
          <a:srgbClr val="004994"/>
        </a:solidFill>
        <a:latin typeface="Arial" charset="0"/>
        <a:ea typeface="+mn-ea"/>
        <a:cs typeface="+mn-cs"/>
      </a:defRPr>
    </a:lvl2pPr>
    <a:lvl3pPr marL="914400" algn="l" rtl="0" eaLnBrk="0" fontAlgn="base" hangingPunct="0">
      <a:spcBef>
        <a:spcPct val="0"/>
      </a:spcBef>
      <a:spcAft>
        <a:spcPct val="0"/>
      </a:spcAft>
      <a:defRPr sz="3400" b="1" kern="1200">
        <a:solidFill>
          <a:srgbClr val="004994"/>
        </a:solidFill>
        <a:latin typeface="Arial" charset="0"/>
        <a:ea typeface="+mn-ea"/>
        <a:cs typeface="+mn-cs"/>
      </a:defRPr>
    </a:lvl3pPr>
    <a:lvl4pPr marL="1371600" algn="l" rtl="0" eaLnBrk="0" fontAlgn="base" hangingPunct="0">
      <a:spcBef>
        <a:spcPct val="0"/>
      </a:spcBef>
      <a:spcAft>
        <a:spcPct val="0"/>
      </a:spcAft>
      <a:defRPr sz="3400" b="1" kern="1200">
        <a:solidFill>
          <a:srgbClr val="004994"/>
        </a:solidFill>
        <a:latin typeface="Arial" charset="0"/>
        <a:ea typeface="+mn-ea"/>
        <a:cs typeface="+mn-cs"/>
      </a:defRPr>
    </a:lvl4pPr>
    <a:lvl5pPr marL="1828800" algn="l" rtl="0" eaLnBrk="0" fontAlgn="base" hangingPunct="0">
      <a:spcBef>
        <a:spcPct val="0"/>
      </a:spcBef>
      <a:spcAft>
        <a:spcPct val="0"/>
      </a:spcAft>
      <a:defRPr sz="3400" b="1" kern="1200">
        <a:solidFill>
          <a:srgbClr val="004994"/>
        </a:solidFill>
        <a:latin typeface="Arial" charset="0"/>
        <a:ea typeface="+mn-ea"/>
        <a:cs typeface="+mn-cs"/>
      </a:defRPr>
    </a:lvl5pPr>
    <a:lvl6pPr marL="2286000" algn="l" defTabSz="914400" rtl="0" eaLnBrk="1" latinLnBrk="0" hangingPunct="1">
      <a:defRPr sz="3400" b="1" kern="1200">
        <a:solidFill>
          <a:srgbClr val="004994"/>
        </a:solidFill>
        <a:latin typeface="Arial" charset="0"/>
        <a:ea typeface="+mn-ea"/>
        <a:cs typeface="+mn-cs"/>
      </a:defRPr>
    </a:lvl6pPr>
    <a:lvl7pPr marL="2743200" algn="l" defTabSz="914400" rtl="0" eaLnBrk="1" latinLnBrk="0" hangingPunct="1">
      <a:defRPr sz="3400" b="1" kern="1200">
        <a:solidFill>
          <a:srgbClr val="004994"/>
        </a:solidFill>
        <a:latin typeface="Arial" charset="0"/>
        <a:ea typeface="+mn-ea"/>
        <a:cs typeface="+mn-cs"/>
      </a:defRPr>
    </a:lvl7pPr>
    <a:lvl8pPr marL="3200400" algn="l" defTabSz="914400" rtl="0" eaLnBrk="1" latinLnBrk="0" hangingPunct="1">
      <a:defRPr sz="3400" b="1" kern="1200">
        <a:solidFill>
          <a:srgbClr val="004994"/>
        </a:solidFill>
        <a:latin typeface="Arial" charset="0"/>
        <a:ea typeface="+mn-ea"/>
        <a:cs typeface="+mn-cs"/>
      </a:defRPr>
    </a:lvl8pPr>
    <a:lvl9pPr marL="3657600" algn="l" defTabSz="914400" rtl="0" eaLnBrk="1" latinLnBrk="0" hangingPunct="1">
      <a:defRPr sz="3400" b="1" kern="1200">
        <a:solidFill>
          <a:srgbClr val="004994"/>
        </a:solidFill>
        <a:latin typeface="Arial"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3963">
          <p15:clr>
            <a:srgbClr val="A4A3A4"/>
          </p15:clr>
        </p15:guide>
        <p15:guide id="3" orient="horz" pos="1999">
          <p15:clr>
            <a:srgbClr val="A4A3A4"/>
          </p15:clr>
        </p15:guide>
        <p15:guide id="4" orient="horz" pos="1738">
          <p15:clr>
            <a:srgbClr val="A4A3A4"/>
          </p15:clr>
        </p15:guide>
        <p15:guide id="5" pos="6541">
          <p15:clr>
            <a:srgbClr val="A4A3A4"/>
          </p15:clr>
        </p15:guide>
        <p15:guide id="6" pos="3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5976" autoAdjust="0"/>
  </p:normalViewPr>
  <p:slideViewPr>
    <p:cSldViewPr snapToGrid="0">
      <p:cViewPr varScale="1">
        <p:scale>
          <a:sx n="96" d="100"/>
          <a:sy n="96" d="100"/>
        </p:scale>
        <p:origin x="960" y="90"/>
      </p:cViewPr>
      <p:guideLst>
        <p:guide orient="horz" pos="976"/>
        <p:guide orient="horz" pos="3963"/>
        <p:guide orient="horz" pos="1999"/>
        <p:guide orient="horz" pos="1738"/>
        <p:guide pos="6541"/>
        <p:guide pos="3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24580" name="Rectangle 4"/>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a:defRPr>
            </a:lvl1pPr>
          </a:lstStyle>
          <a:p>
            <a:pPr>
              <a:defRPr/>
            </a:pPr>
            <a:fld id="{689EC9B6-FA85-40D4-BE28-D795D6B27245}" type="slidenum">
              <a:rPr lang="de-DE"/>
              <a:pPr>
                <a:defRPr/>
              </a:pPr>
              <a:t>‹Nr.›</a:t>
            </a:fld>
            <a:endParaRPr lang="de-DE"/>
          </a:p>
        </p:txBody>
      </p:sp>
    </p:spTree>
    <p:extLst>
      <p:ext uri="{BB962C8B-B14F-4D97-AF65-F5344CB8AC3E}">
        <p14:creationId xmlns:p14="http://schemas.microsoft.com/office/powerpoint/2010/main" val="1003752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20C673F2-529F-489F-B6F2-CA9E67FED4AC}" type="slidenum">
              <a:rPr lang="de-DE" sz="1200" b="0" smtClean="0">
                <a:solidFill>
                  <a:schemeClr val="tx1"/>
                </a:solidFill>
                <a:latin typeface="Times"/>
              </a:rPr>
              <a:pPr/>
              <a:t>7</a:t>
            </a:fld>
            <a:endParaRPr lang="de-DE" sz="1200" b="0">
              <a:solidFill>
                <a:schemeClr val="tx1"/>
              </a:solidFill>
              <a:latin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6282EB0E-0A41-45A2-B1D8-51A2A10EC02F}" type="slidenum">
              <a:rPr lang="de-DE" sz="1200" b="0" smtClean="0">
                <a:solidFill>
                  <a:schemeClr val="tx1"/>
                </a:solidFill>
                <a:latin typeface="Times"/>
              </a:rPr>
              <a:pPr/>
              <a:t>16</a:t>
            </a:fld>
            <a:endParaRPr lang="de-DE" sz="1200" b="0">
              <a:solidFill>
                <a:schemeClr val="tx1"/>
              </a:solidFill>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045E769D-B7A3-41DA-8695-B29803F7A53A}" type="slidenum">
              <a:rPr lang="de-DE" sz="1200" b="0" smtClean="0">
                <a:solidFill>
                  <a:schemeClr val="tx1"/>
                </a:solidFill>
                <a:latin typeface="Times"/>
              </a:rPr>
              <a:pPr/>
              <a:t>8</a:t>
            </a:fld>
            <a:endParaRPr lang="de-DE" sz="1200" b="0">
              <a:solidFill>
                <a:schemeClr val="tx1"/>
              </a:solidFill>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DC51FFDF-5016-4FBA-B53D-A8D548D82FD3}" type="slidenum">
              <a:rPr lang="de-DE" sz="1200" b="0" smtClean="0">
                <a:solidFill>
                  <a:schemeClr val="tx1"/>
                </a:solidFill>
                <a:latin typeface="Times"/>
              </a:rPr>
              <a:pPr/>
              <a:t>9</a:t>
            </a:fld>
            <a:endParaRPr lang="de-DE" sz="1200" b="0">
              <a:solidFill>
                <a:schemeClr val="tx1"/>
              </a:solidFill>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AFB14461-CC89-42BB-B0C9-0BB1B038F73B}" type="slidenum">
              <a:rPr lang="de-DE" sz="1200" b="0" smtClean="0">
                <a:solidFill>
                  <a:schemeClr val="tx1"/>
                </a:solidFill>
                <a:latin typeface="Times"/>
              </a:rPr>
              <a:pPr/>
              <a:t>10</a:t>
            </a:fld>
            <a:endParaRPr lang="de-DE" sz="1200" b="0">
              <a:solidFill>
                <a:schemeClr val="tx1"/>
              </a:solidFill>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7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7B019FED-11EC-4A75-B6C0-D6D71BC17897}" type="slidenum">
              <a:rPr lang="de-DE" sz="1200" b="0" smtClean="0">
                <a:solidFill>
                  <a:schemeClr val="tx1"/>
                </a:solidFill>
                <a:latin typeface="Times"/>
              </a:rPr>
              <a:pPr/>
              <a:t>11</a:t>
            </a:fld>
            <a:endParaRPr lang="de-DE" sz="1200" b="0">
              <a:solidFill>
                <a:schemeClr val="tx1"/>
              </a:solidFill>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6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657F738D-65AF-47C1-B71F-BF15EB62F994}" type="slidenum">
              <a:rPr lang="de-DE" sz="1200" b="0" smtClean="0">
                <a:solidFill>
                  <a:schemeClr val="tx1"/>
                </a:solidFill>
                <a:latin typeface="Times"/>
              </a:rPr>
              <a:pPr/>
              <a:t>12</a:t>
            </a:fld>
            <a:endParaRPr lang="de-DE" sz="1200" b="0">
              <a:solidFill>
                <a:schemeClr val="tx1"/>
              </a:solidFill>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472D9A3B-6613-4B2D-AD10-833A3028FD8A}" type="slidenum">
              <a:rPr lang="de-DE" sz="1200" b="0" smtClean="0">
                <a:solidFill>
                  <a:schemeClr val="tx1"/>
                </a:solidFill>
                <a:latin typeface="Times"/>
              </a:rPr>
              <a:pPr/>
              <a:t>13</a:t>
            </a:fld>
            <a:endParaRPr lang="de-DE" sz="1200" b="0">
              <a:solidFill>
                <a:schemeClr val="tx1"/>
              </a:solidFill>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27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AAD8A0ED-9477-4FB4-9183-7089B5FE3A2D}" type="slidenum">
              <a:rPr lang="de-DE" sz="1200" b="0" smtClean="0">
                <a:solidFill>
                  <a:schemeClr val="tx1"/>
                </a:solidFill>
                <a:latin typeface="Times"/>
              </a:rPr>
              <a:pPr/>
              <a:t>14</a:t>
            </a:fld>
            <a:endParaRPr lang="de-DE" sz="1200" b="0">
              <a:solidFill>
                <a:schemeClr val="tx1"/>
              </a:solidFill>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fld id="{6282EB0E-0A41-45A2-B1D8-51A2A10EC02F}" type="slidenum">
              <a:rPr lang="de-DE" sz="1200" b="0" smtClean="0">
                <a:solidFill>
                  <a:schemeClr val="tx1"/>
                </a:solidFill>
                <a:latin typeface="Times"/>
              </a:rPr>
              <a:pPr/>
              <a:t>15</a:t>
            </a:fld>
            <a:endParaRPr lang="de-DE" sz="1200" b="0">
              <a:solidFill>
                <a:schemeClr val="tx1"/>
              </a:solidFill>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3" descr="01-PPT BG-RCI-Ti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265C0405-467E-469E-9BC6-92CC67982C53}" type="datetime1">
              <a:rPr lang="de-DE"/>
              <a:pPr>
                <a:defRPr/>
              </a:pPr>
              <a:t>29.07.2021</a:t>
            </a:fld>
            <a:endParaRPr lang="de-DE"/>
          </a:p>
        </p:txBody>
      </p:sp>
      <p:sp>
        <p:nvSpPr>
          <p:cNvPr id="6" name="Rectangle 14"/>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defRPr>
            </a:lvl1pPr>
          </a:lstStyle>
          <a:p>
            <a:pPr>
              <a:defRPr/>
            </a:pPr>
            <a:r>
              <a:rPr lang="de-DE"/>
              <a:t>Vortragstitel, Autor, Veranstaltung</a:t>
            </a:r>
          </a:p>
        </p:txBody>
      </p:sp>
    </p:spTree>
    <p:extLst>
      <p:ext uri="{BB962C8B-B14F-4D97-AF65-F5344CB8AC3E}">
        <p14:creationId xmlns:p14="http://schemas.microsoft.com/office/powerpoint/2010/main" val="96922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30BA3751-0937-4284-ABDF-BE1D62709138}" type="datetime1">
              <a:rPr lang="de-DE"/>
              <a:pPr>
                <a:defRPr/>
              </a:pPr>
              <a:t>29.07.2021</a:t>
            </a:fld>
            <a:endParaRPr lang="de-DE"/>
          </a:p>
        </p:txBody>
      </p:sp>
      <p:sp>
        <p:nvSpPr>
          <p:cNvPr id="5" name="Rectangle 13"/>
          <p:cNvSpPr>
            <a:spLocks noGrp="1" noChangeArrowheads="1"/>
          </p:cNvSpPr>
          <p:nvPr>
            <p:ph type="sldNum" sz="quarter" idx="11"/>
          </p:nvPr>
        </p:nvSpPr>
        <p:spPr>
          <a:ln/>
        </p:spPr>
        <p:txBody>
          <a:bodyPr/>
          <a:lstStyle>
            <a:lvl1pPr>
              <a:defRPr/>
            </a:lvl1pPr>
          </a:lstStyle>
          <a:p>
            <a:pPr>
              <a:defRPr/>
            </a:pPr>
            <a:r>
              <a:rPr lang="de-DE"/>
              <a:t>Seite </a:t>
            </a:r>
            <a:fld id="{DA6EB2D9-A34A-4143-988A-0833E310FBCD}" type="slidenum">
              <a:rPr lang="de-DE"/>
              <a:pPr>
                <a:defRPr/>
              </a:pPr>
              <a:t>‹Nr.›</a:t>
            </a:fld>
            <a:endParaRPr lang="de-DE"/>
          </a:p>
        </p:txBody>
      </p:sp>
    </p:spTree>
    <p:extLst>
      <p:ext uri="{BB962C8B-B14F-4D97-AF65-F5344CB8AC3E}">
        <p14:creationId xmlns:p14="http://schemas.microsoft.com/office/powerpoint/2010/main" val="242875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fld id="{EE3D471D-E790-4A84-80FC-03F738A999A6}" type="datetime1">
              <a:rPr lang="de-DE"/>
              <a:pPr>
                <a:defRPr/>
              </a:pPr>
              <a:t>29.07.2021</a:t>
            </a:fld>
            <a:endParaRPr lang="de-DE"/>
          </a:p>
        </p:txBody>
      </p:sp>
      <p:sp>
        <p:nvSpPr>
          <p:cNvPr id="5" name="Rectangle 13"/>
          <p:cNvSpPr>
            <a:spLocks noGrp="1" noChangeArrowheads="1"/>
          </p:cNvSpPr>
          <p:nvPr>
            <p:ph type="sldNum" sz="quarter" idx="11"/>
          </p:nvPr>
        </p:nvSpPr>
        <p:spPr>
          <a:ln/>
        </p:spPr>
        <p:txBody>
          <a:bodyPr/>
          <a:lstStyle>
            <a:lvl1pPr>
              <a:defRPr/>
            </a:lvl1pPr>
          </a:lstStyle>
          <a:p>
            <a:pPr>
              <a:defRPr/>
            </a:pPr>
            <a:r>
              <a:rPr lang="de-DE"/>
              <a:t>Seite </a:t>
            </a:r>
            <a:fld id="{49E71624-4C78-4D6A-B31C-D9D1FF610484}" type="slidenum">
              <a:rPr lang="de-DE"/>
              <a:pPr>
                <a:defRPr/>
              </a:pPr>
              <a:t>‹Nr.›</a:t>
            </a:fld>
            <a:endParaRPr lang="de-DE"/>
          </a:p>
        </p:txBody>
      </p:sp>
    </p:spTree>
    <p:extLst>
      <p:ext uri="{BB962C8B-B14F-4D97-AF65-F5344CB8AC3E}">
        <p14:creationId xmlns:p14="http://schemas.microsoft.com/office/powerpoint/2010/main" val="40838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08.06.2011</a:t>
            </a:r>
          </a:p>
        </p:txBody>
      </p:sp>
      <p:sp>
        <p:nvSpPr>
          <p:cNvPr id="5" name="Foliennummernplatzhalter 4"/>
          <p:cNvSpPr>
            <a:spLocks noGrp="1"/>
          </p:cNvSpPr>
          <p:nvPr>
            <p:ph type="sldNum" sz="quarter" idx="11"/>
          </p:nvPr>
        </p:nvSpPr>
        <p:spPr/>
        <p:txBody>
          <a:bodyPr/>
          <a:lstStyle>
            <a:lvl1pPr>
              <a:defRPr/>
            </a:lvl1pPr>
          </a:lstStyle>
          <a:p>
            <a:pPr>
              <a:defRPr/>
            </a:pPr>
            <a:r>
              <a:rPr lang="de-DE"/>
              <a:t>Seite </a:t>
            </a:r>
            <a:fld id="{1B6E39E4-EED1-4C7A-B281-9A23269C9F34}" type="slidenum">
              <a:rPr lang="de-DE"/>
              <a:pPr>
                <a:defRPr/>
              </a:pPr>
              <a:t>‹Nr.›</a:t>
            </a:fld>
            <a:endParaRPr lang="de-DE"/>
          </a:p>
        </p:txBody>
      </p:sp>
    </p:spTree>
    <p:extLst>
      <p:ext uri="{BB962C8B-B14F-4D97-AF65-F5344CB8AC3E}">
        <p14:creationId xmlns:p14="http://schemas.microsoft.com/office/powerpoint/2010/main" val="376508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p:cNvSpPr>
            <a:spLocks noGrp="1" noChangeArrowheads="1"/>
          </p:cNvSpPr>
          <p:nvPr>
            <p:ph type="dt" sz="half" idx="10"/>
          </p:nvPr>
        </p:nvSpPr>
        <p:spPr>
          <a:ln/>
        </p:spPr>
        <p:txBody>
          <a:bodyPr/>
          <a:lstStyle>
            <a:lvl1pPr>
              <a:defRPr/>
            </a:lvl1pPr>
          </a:lstStyle>
          <a:p>
            <a:pPr>
              <a:defRPr/>
            </a:pPr>
            <a:fld id="{C62244DA-712A-4DDA-AF1D-EE31023C34F9}" type="datetime1">
              <a:rPr lang="de-DE"/>
              <a:pPr>
                <a:defRPr/>
              </a:pPr>
              <a:t>29.07.2021</a:t>
            </a:fld>
            <a:endParaRPr lang="de-DE"/>
          </a:p>
        </p:txBody>
      </p:sp>
      <p:sp>
        <p:nvSpPr>
          <p:cNvPr id="5" name="Rectangle 13"/>
          <p:cNvSpPr>
            <a:spLocks noGrp="1" noChangeArrowheads="1"/>
          </p:cNvSpPr>
          <p:nvPr>
            <p:ph type="sldNum" sz="quarter" idx="11"/>
          </p:nvPr>
        </p:nvSpPr>
        <p:spPr>
          <a:ln/>
        </p:spPr>
        <p:txBody>
          <a:bodyPr/>
          <a:lstStyle>
            <a:lvl1pPr>
              <a:defRPr/>
            </a:lvl1pPr>
          </a:lstStyle>
          <a:p>
            <a:pPr>
              <a:defRPr/>
            </a:pPr>
            <a:r>
              <a:rPr lang="de-DE"/>
              <a:t>Seite </a:t>
            </a:r>
            <a:fld id="{61F70CFC-7C73-4140-93CC-0650E505FCBA}" type="slidenum">
              <a:rPr lang="de-DE"/>
              <a:pPr>
                <a:defRPr/>
              </a:pPr>
              <a:t>‹Nr.›</a:t>
            </a:fld>
            <a:endParaRPr lang="de-DE"/>
          </a:p>
        </p:txBody>
      </p:sp>
    </p:spTree>
    <p:extLst>
      <p:ext uri="{BB962C8B-B14F-4D97-AF65-F5344CB8AC3E}">
        <p14:creationId xmlns:p14="http://schemas.microsoft.com/office/powerpoint/2010/main" val="172180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fld id="{47A96447-4557-4560-9F18-E3DCF2CDF92F}" type="datetime1">
              <a:rPr lang="de-DE"/>
              <a:pPr>
                <a:defRPr/>
              </a:pPr>
              <a:t>29.07.2021</a:t>
            </a:fld>
            <a:endParaRPr lang="de-DE"/>
          </a:p>
        </p:txBody>
      </p:sp>
      <p:sp>
        <p:nvSpPr>
          <p:cNvPr id="6" name="Rectangle 13"/>
          <p:cNvSpPr>
            <a:spLocks noGrp="1" noChangeArrowheads="1"/>
          </p:cNvSpPr>
          <p:nvPr>
            <p:ph type="sldNum" sz="quarter" idx="11"/>
          </p:nvPr>
        </p:nvSpPr>
        <p:spPr>
          <a:ln/>
        </p:spPr>
        <p:txBody>
          <a:bodyPr/>
          <a:lstStyle>
            <a:lvl1pPr>
              <a:defRPr/>
            </a:lvl1pPr>
          </a:lstStyle>
          <a:p>
            <a:pPr>
              <a:defRPr/>
            </a:pPr>
            <a:r>
              <a:rPr lang="de-DE"/>
              <a:t>Seite </a:t>
            </a:r>
            <a:fld id="{82765B21-A5B9-46B1-AFDB-42F14A96756E}" type="slidenum">
              <a:rPr lang="de-DE"/>
              <a:pPr>
                <a:defRPr/>
              </a:pPr>
              <a:t>‹Nr.›</a:t>
            </a:fld>
            <a:endParaRPr lang="de-DE"/>
          </a:p>
        </p:txBody>
      </p:sp>
    </p:spTree>
    <p:extLst>
      <p:ext uri="{BB962C8B-B14F-4D97-AF65-F5344CB8AC3E}">
        <p14:creationId xmlns:p14="http://schemas.microsoft.com/office/powerpoint/2010/main" val="229643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dt" sz="half" idx="10"/>
          </p:nvPr>
        </p:nvSpPr>
        <p:spPr>
          <a:ln/>
        </p:spPr>
        <p:txBody>
          <a:bodyPr/>
          <a:lstStyle>
            <a:lvl1pPr>
              <a:defRPr/>
            </a:lvl1pPr>
          </a:lstStyle>
          <a:p>
            <a:pPr>
              <a:defRPr/>
            </a:pPr>
            <a:fld id="{D58C517D-CFB6-4552-9FA7-440C739705B9}" type="datetime1">
              <a:rPr lang="de-DE"/>
              <a:pPr>
                <a:defRPr/>
              </a:pPr>
              <a:t>29.07.2021</a:t>
            </a:fld>
            <a:endParaRPr lang="de-DE"/>
          </a:p>
        </p:txBody>
      </p:sp>
      <p:sp>
        <p:nvSpPr>
          <p:cNvPr id="8" name="Rectangle 13"/>
          <p:cNvSpPr>
            <a:spLocks noGrp="1" noChangeArrowheads="1"/>
          </p:cNvSpPr>
          <p:nvPr>
            <p:ph type="sldNum" sz="quarter" idx="11"/>
          </p:nvPr>
        </p:nvSpPr>
        <p:spPr>
          <a:ln/>
        </p:spPr>
        <p:txBody>
          <a:bodyPr/>
          <a:lstStyle>
            <a:lvl1pPr>
              <a:defRPr/>
            </a:lvl1pPr>
          </a:lstStyle>
          <a:p>
            <a:pPr>
              <a:defRPr/>
            </a:pPr>
            <a:r>
              <a:rPr lang="de-DE"/>
              <a:t>Seite </a:t>
            </a:r>
            <a:fld id="{0027609A-2393-4FC9-B92C-DE9D7E3CC115}" type="slidenum">
              <a:rPr lang="de-DE"/>
              <a:pPr>
                <a:defRPr/>
              </a:pPr>
              <a:t>‹Nr.›</a:t>
            </a:fld>
            <a:endParaRPr lang="de-DE"/>
          </a:p>
        </p:txBody>
      </p:sp>
    </p:spTree>
    <p:extLst>
      <p:ext uri="{BB962C8B-B14F-4D97-AF65-F5344CB8AC3E}">
        <p14:creationId xmlns:p14="http://schemas.microsoft.com/office/powerpoint/2010/main" val="310201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dt" sz="half" idx="10"/>
          </p:nvPr>
        </p:nvSpPr>
        <p:spPr>
          <a:ln/>
        </p:spPr>
        <p:txBody>
          <a:bodyPr/>
          <a:lstStyle>
            <a:lvl1pPr>
              <a:defRPr/>
            </a:lvl1pPr>
          </a:lstStyle>
          <a:p>
            <a:pPr>
              <a:defRPr/>
            </a:pPr>
            <a:fld id="{3A25DB3A-25D2-4EFE-8CAE-6ECE8BEE7FBA}" type="datetime1">
              <a:rPr lang="de-DE"/>
              <a:pPr>
                <a:defRPr/>
              </a:pPr>
              <a:t>29.07.2021</a:t>
            </a:fld>
            <a:endParaRPr lang="de-DE"/>
          </a:p>
        </p:txBody>
      </p:sp>
      <p:sp>
        <p:nvSpPr>
          <p:cNvPr id="4" name="Rectangle 13"/>
          <p:cNvSpPr>
            <a:spLocks noGrp="1" noChangeArrowheads="1"/>
          </p:cNvSpPr>
          <p:nvPr>
            <p:ph type="sldNum" sz="quarter" idx="11"/>
          </p:nvPr>
        </p:nvSpPr>
        <p:spPr>
          <a:ln/>
        </p:spPr>
        <p:txBody>
          <a:bodyPr/>
          <a:lstStyle>
            <a:lvl1pPr>
              <a:defRPr/>
            </a:lvl1pPr>
          </a:lstStyle>
          <a:p>
            <a:pPr>
              <a:defRPr/>
            </a:pPr>
            <a:r>
              <a:rPr lang="de-DE"/>
              <a:t>Seite </a:t>
            </a:r>
            <a:fld id="{12E50A32-F695-4B91-9CF2-F34FC28A3CCE}" type="slidenum">
              <a:rPr lang="de-DE"/>
              <a:pPr>
                <a:defRPr/>
              </a:pPr>
              <a:t>‹Nr.›</a:t>
            </a:fld>
            <a:endParaRPr lang="de-DE"/>
          </a:p>
        </p:txBody>
      </p:sp>
    </p:spTree>
    <p:extLst>
      <p:ext uri="{BB962C8B-B14F-4D97-AF65-F5344CB8AC3E}">
        <p14:creationId xmlns:p14="http://schemas.microsoft.com/office/powerpoint/2010/main" val="74219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txBox="1">
            <a:spLocks noChangeArrowheads="1"/>
          </p:cNvSpPr>
          <p:nvPr userDrawn="1"/>
        </p:nvSpPr>
        <p:spPr bwMode="auto">
          <a:xfrm>
            <a:off x="550863" y="7023100"/>
            <a:ext cx="7050940" cy="539750"/>
          </a:xfrm>
          <a:prstGeom prst="rect">
            <a:avLst/>
          </a:prstGeom>
          <a:noFill/>
          <a:ln w="9525">
            <a:noFill/>
            <a:miter lim="800000"/>
            <a:headEnd/>
            <a:tailEnd/>
          </a:ln>
          <a:effectLst/>
        </p:spPr>
        <p:txBody>
          <a:bodyPr lIns="0" tIns="0" rIns="0" bIns="0" anchor="ctr"/>
          <a:lstStyle>
            <a:lvl1pPr>
              <a:defRPr/>
            </a:lvl1p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400" b="0" dirty="0">
                <a:solidFill>
                  <a:schemeClr val="bg1"/>
                </a:solidFill>
              </a:rPr>
              <a:t>Sicherheitskurzgespräch 013: </a:t>
            </a:r>
            <a:br>
              <a:rPr lang="de-DE" sz="1400" b="0" dirty="0">
                <a:solidFill>
                  <a:schemeClr val="bg1"/>
                </a:solidFill>
              </a:rPr>
            </a:br>
            <a:r>
              <a:rPr lang="de-DE" sz="1400" b="0" dirty="0">
                <a:solidFill>
                  <a:schemeClr val="bg1"/>
                </a:solidFill>
              </a:rPr>
              <a:t>Denk an mich – Dein Rücken! Informationen für Büroarbeitsplätze</a:t>
            </a:r>
            <a:endParaRPr lang="de-DE" sz="1400" b="0" baseline="0" dirty="0">
              <a:solidFill>
                <a:schemeClr val="bg1"/>
              </a:solidFill>
            </a:endParaRPr>
          </a:p>
        </p:txBody>
      </p:sp>
      <p:sp>
        <p:nvSpPr>
          <p:cNvPr id="3" name="Rectangle 13"/>
          <p:cNvSpPr>
            <a:spLocks noGrp="1" noChangeArrowheads="1"/>
          </p:cNvSpPr>
          <p:nvPr>
            <p:ph type="sldNum" sz="quarter" idx="10"/>
          </p:nvPr>
        </p:nvSpPr>
        <p:spPr/>
        <p:txBody>
          <a:bodyPr/>
          <a:lstStyle>
            <a:lvl1pPr>
              <a:defRPr/>
            </a:lvl1pPr>
          </a:lstStyle>
          <a:p>
            <a:pPr>
              <a:defRPr/>
            </a:pPr>
            <a:r>
              <a:rPr lang="de-DE"/>
              <a:t>Seite </a:t>
            </a:r>
            <a:fld id="{E5BD4423-A584-4FA0-B7F8-932331BD2994}" type="slidenum">
              <a:rPr lang="de-DE"/>
              <a:pPr>
                <a:defRPr/>
              </a:pPr>
              <a:t>‹Nr.›</a:t>
            </a:fld>
            <a:endParaRPr lang="de-DE"/>
          </a:p>
        </p:txBody>
      </p:sp>
    </p:spTree>
    <p:extLst>
      <p:ext uri="{BB962C8B-B14F-4D97-AF65-F5344CB8AC3E}">
        <p14:creationId xmlns:p14="http://schemas.microsoft.com/office/powerpoint/2010/main" val="159557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p:cNvSpPr>
            <a:spLocks noGrp="1" noChangeArrowheads="1"/>
          </p:cNvSpPr>
          <p:nvPr>
            <p:ph type="dt" sz="half" idx="10"/>
          </p:nvPr>
        </p:nvSpPr>
        <p:spPr>
          <a:xfrm>
            <a:off x="6838950" y="7023100"/>
            <a:ext cx="1358900" cy="539750"/>
          </a:xfrm>
        </p:spPr>
        <p:txBody>
          <a:bodyPr/>
          <a:lstStyle>
            <a:lvl1pPr>
              <a:defRPr/>
            </a:lvl1pPr>
          </a:lstStyle>
          <a:p>
            <a:pPr>
              <a:defRPr/>
            </a:pPr>
            <a:fld id="{7180F173-6F55-44FF-B385-6A955F4D7819}" type="datetime1">
              <a:rPr lang="de-DE"/>
              <a:pPr>
                <a:defRPr/>
              </a:pPr>
              <a:t>29.07.2021</a:t>
            </a:fld>
            <a:endParaRPr lang="de-DE"/>
          </a:p>
        </p:txBody>
      </p:sp>
      <p:sp>
        <p:nvSpPr>
          <p:cNvPr id="6" name="Rectangle 13"/>
          <p:cNvSpPr>
            <a:spLocks noGrp="1" noChangeArrowheads="1"/>
          </p:cNvSpPr>
          <p:nvPr>
            <p:ph type="sldNum" sz="quarter" idx="11"/>
          </p:nvPr>
        </p:nvSpPr>
        <p:spPr/>
        <p:txBody>
          <a:bodyPr/>
          <a:lstStyle>
            <a:lvl1pPr>
              <a:defRPr/>
            </a:lvl1pPr>
          </a:lstStyle>
          <a:p>
            <a:pPr>
              <a:defRPr/>
            </a:pPr>
            <a:r>
              <a:rPr lang="de-DE"/>
              <a:t>Seite </a:t>
            </a:r>
            <a:fld id="{E7518DAD-6B60-4825-BF3D-C5C0F3436DFE}" type="slidenum">
              <a:rPr lang="de-DE"/>
              <a:pPr>
                <a:defRPr/>
              </a:pPr>
              <a:t>‹Nr.›</a:t>
            </a:fld>
            <a:endParaRPr lang="de-DE"/>
          </a:p>
        </p:txBody>
      </p:sp>
    </p:spTree>
    <p:extLst>
      <p:ext uri="{BB962C8B-B14F-4D97-AF65-F5344CB8AC3E}">
        <p14:creationId xmlns:p14="http://schemas.microsoft.com/office/powerpoint/2010/main" val="98744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p:cNvSpPr>
            <a:spLocks noGrp="1" noChangeArrowheads="1"/>
          </p:cNvSpPr>
          <p:nvPr>
            <p:ph type="dt" sz="half" idx="10"/>
          </p:nvPr>
        </p:nvSpPr>
        <p:spPr>
          <a:ln/>
        </p:spPr>
        <p:txBody>
          <a:bodyPr/>
          <a:lstStyle>
            <a:lvl1pPr>
              <a:defRPr/>
            </a:lvl1pPr>
          </a:lstStyle>
          <a:p>
            <a:pPr>
              <a:defRPr/>
            </a:pPr>
            <a:fld id="{B0A1129C-02A7-4CED-BE7E-1D24B4F9C3B9}" type="datetime1">
              <a:rPr lang="de-DE"/>
              <a:pPr>
                <a:defRPr/>
              </a:pPr>
              <a:t>29.07.2021</a:t>
            </a:fld>
            <a:endParaRPr lang="de-DE"/>
          </a:p>
        </p:txBody>
      </p:sp>
      <p:sp>
        <p:nvSpPr>
          <p:cNvPr id="6" name="Rectangle 13"/>
          <p:cNvSpPr>
            <a:spLocks noGrp="1" noChangeArrowheads="1"/>
          </p:cNvSpPr>
          <p:nvPr>
            <p:ph type="sldNum" sz="quarter" idx="11"/>
          </p:nvPr>
        </p:nvSpPr>
        <p:spPr>
          <a:ln/>
        </p:spPr>
        <p:txBody>
          <a:bodyPr/>
          <a:lstStyle>
            <a:lvl1pPr>
              <a:defRPr/>
            </a:lvl1pPr>
          </a:lstStyle>
          <a:p>
            <a:pPr>
              <a:defRPr/>
            </a:pPr>
            <a:r>
              <a:rPr lang="de-DE"/>
              <a:t>Seite </a:t>
            </a:r>
            <a:fld id="{100B297D-842D-4E27-8E6C-28E2E9870AB0}" type="slidenum">
              <a:rPr lang="de-DE"/>
              <a:pPr>
                <a:defRPr/>
              </a:pPr>
              <a:t>‹Nr.›</a:t>
            </a:fld>
            <a:endParaRPr lang="de-DE"/>
          </a:p>
        </p:txBody>
      </p:sp>
    </p:spTree>
    <p:extLst>
      <p:ext uri="{BB962C8B-B14F-4D97-AF65-F5344CB8AC3E}">
        <p14:creationId xmlns:p14="http://schemas.microsoft.com/office/powerpoint/2010/main" val="335523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defRPr>
            </a:lvl1pPr>
          </a:lstStyle>
          <a:p>
            <a:pPr>
              <a:defRPr/>
            </a:pPr>
            <a:fld id="{54C76815-EA9B-4864-B5D0-252D23013929}" type="datetime1">
              <a:rPr lang="de-DE"/>
              <a:pPr>
                <a:defRPr/>
              </a:pPr>
              <a:t>29.07.2021</a:t>
            </a:fld>
            <a:endParaRPr lang="de-DE"/>
          </a:p>
        </p:txBody>
      </p:sp>
      <p:sp>
        <p:nvSpPr>
          <p:cNvPr id="1028" name="Rectangle 14"/>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Fließtext optimal 24pt, minimal 20pt</a:t>
            </a:r>
          </a:p>
          <a:p>
            <a:pPr lvl="1"/>
            <a:r>
              <a:rPr lang="de-DE"/>
              <a:t>Aufzählungspunkt</a:t>
            </a:r>
          </a:p>
          <a:p>
            <a:pPr lvl="2"/>
            <a:r>
              <a:rPr lang="de-DE"/>
              <a:t>Aufzählungspunkt</a:t>
            </a:r>
          </a:p>
          <a:p>
            <a:pPr lvl="3"/>
            <a:r>
              <a:rPr lang="de-DE"/>
              <a:t>Vierte Ebene</a:t>
            </a:r>
          </a:p>
          <a:p>
            <a:pPr lvl="4"/>
            <a:r>
              <a:rPr lang="de-DE"/>
              <a:t>Fünfte Ebene</a:t>
            </a:r>
          </a:p>
        </p:txBody>
      </p:sp>
      <p:sp>
        <p:nvSpPr>
          <p:cNvPr id="1029" name="Rectangle 15"/>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t>Überschrift</a:t>
            </a:r>
          </a:p>
        </p:txBody>
      </p:sp>
      <p:sp>
        <p:nvSpPr>
          <p:cNvPr id="1037" name="Rectangle 13"/>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t>Seite </a:t>
            </a:r>
            <a:fld id="{4A4C6FA7-36FF-4C79-98C8-F5C2D91BE1EA}"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59" r:id="rId3"/>
    <p:sldLayoutId id="2147483960" r:id="rId4"/>
    <p:sldLayoutId id="2147483961" r:id="rId5"/>
    <p:sldLayoutId id="2147483962" r:id="rId6"/>
    <p:sldLayoutId id="2147483968" r:id="rId7"/>
    <p:sldLayoutId id="2147483969" r:id="rId8"/>
    <p:sldLayoutId id="2147483963" r:id="rId9"/>
    <p:sldLayoutId id="2147483964" r:id="rId10"/>
    <p:sldLayoutId id="2147483965"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medienshop.bgrci.de/shop/sk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5"/>
          <p:cNvSpPr>
            <a:spLocks noGrp="1"/>
          </p:cNvSpPr>
          <p:nvPr>
            <p:ph type="ctrTitle"/>
          </p:nvPr>
        </p:nvSpPr>
        <p:spPr>
          <a:xfrm>
            <a:off x="3032125" y="2413000"/>
            <a:ext cx="7132638" cy="536575"/>
          </a:xfrm>
        </p:spPr>
        <p:txBody>
          <a:bodyPr/>
          <a:lstStyle/>
          <a:p>
            <a:pPr eaLnBrk="1" hangingPunct="1"/>
            <a:r>
              <a:rPr lang="de-DE" dirty="0"/>
              <a:t>Denk an mich – Dein Rücken!</a:t>
            </a:r>
            <a:br>
              <a:rPr lang="de-DE" dirty="0"/>
            </a:br>
            <a:r>
              <a:rPr lang="de-DE" sz="2600" dirty="0"/>
              <a:t>Informationen für Büroarbeitsplätze</a:t>
            </a:r>
          </a:p>
        </p:txBody>
      </p:sp>
      <p:sp>
        <p:nvSpPr>
          <p:cNvPr id="6148" name="Datumsplatzhalt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defRPr sz="3400" b="1">
                <a:solidFill>
                  <a:srgbClr val="004994"/>
                </a:solidFill>
                <a:latin typeface="Arial" charset="0"/>
              </a:defRPr>
            </a:lvl1pPr>
            <a:lvl2pPr marL="742950" indent="-285750" defTabSz="1042988">
              <a:defRPr sz="3400" b="1">
                <a:solidFill>
                  <a:srgbClr val="004994"/>
                </a:solidFill>
                <a:latin typeface="Arial" charset="0"/>
              </a:defRPr>
            </a:lvl2pPr>
            <a:lvl3pPr marL="1143000" indent="-228600" defTabSz="1042988">
              <a:defRPr sz="3400" b="1">
                <a:solidFill>
                  <a:srgbClr val="004994"/>
                </a:solidFill>
                <a:latin typeface="Arial" charset="0"/>
              </a:defRPr>
            </a:lvl3pPr>
            <a:lvl4pPr marL="1600200" indent="-228600" defTabSz="1042988">
              <a:defRPr sz="3400" b="1">
                <a:solidFill>
                  <a:srgbClr val="004994"/>
                </a:solidFill>
                <a:latin typeface="Arial" charset="0"/>
              </a:defRPr>
            </a:lvl4pPr>
            <a:lvl5pPr marL="2057400" indent="-228600" defTabSz="1042988">
              <a:defRPr sz="3400" b="1">
                <a:solidFill>
                  <a:srgbClr val="004994"/>
                </a:solidFill>
                <a:latin typeface="Arial" charset="0"/>
              </a:defRPr>
            </a:lvl5pPr>
            <a:lvl6pPr marL="2514600" indent="-228600" defTabSz="1042988" eaLnBrk="0" fontAlgn="base" hangingPunct="0">
              <a:spcBef>
                <a:spcPct val="0"/>
              </a:spcBef>
              <a:spcAft>
                <a:spcPct val="0"/>
              </a:spcAft>
              <a:defRPr sz="3400" b="1">
                <a:solidFill>
                  <a:srgbClr val="004994"/>
                </a:solidFill>
                <a:latin typeface="Arial" charset="0"/>
              </a:defRPr>
            </a:lvl6pPr>
            <a:lvl7pPr marL="2971800" indent="-228600" defTabSz="1042988" eaLnBrk="0" fontAlgn="base" hangingPunct="0">
              <a:spcBef>
                <a:spcPct val="0"/>
              </a:spcBef>
              <a:spcAft>
                <a:spcPct val="0"/>
              </a:spcAft>
              <a:defRPr sz="3400" b="1">
                <a:solidFill>
                  <a:srgbClr val="004994"/>
                </a:solidFill>
                <a:latin typeface="Arial" charset="0"/>
              </a:defRPr>
            </a:lvl7pPr>
            <a:lvl8pPr marL="3429000" indent="-228600" defTabSz="1042988" eaLnBrk="0" fontAlgn="base" hangingPunct="0">
              <a:spcBef>
                <a:spcPct val="0"/>
              </a:spcBef>
              <a:spcAft>
                <a:spcPct val="0"/>
              </a:spcAft>
              <a:defRPr sz="3400" b="1">
                <a:solidFill>
                  <a:srgbClr val="004994"/>
                </a:solidFill>
                <a:latin typeface="Arial" charset="0"/>
              </a:defRPr>
            </a:lvl8pPr>
            <a:lvl9pPr marL="3886200" indent="-228600" defTabSz="1042988" eaLnBrk="0" fontAlgn="base" hangingPunct="0">
              <a:spcBef>
                <a:spcPct val="0"/>
              </a:spcBef>
              <a:spcAft>
                <a:spcPct val="0"/>
              </a:spcAft>
              <a:defRPr sz="3400" b="1">
                <a:solidFill>
                  <a:srgbClr val="004994"/>
                </a:solidFill>
                <a:latin typeface="Arial" charset="0"/>
              </a:defRPr>
            </a:lvl9pPr>
          </a:lstStyle>
          <a:p>
            <a:r>
              <a:rPr lang="de-DE" sz="1800" b="0" dirty="0">
                <a:solidFill>
                  <a:srgbClr val="555555"/>
                </a:solidFill>
              </a:rPr>
              <a:t>Stand 05/2018</a:t>
            </a:r>
          </a:p>
        </p:txBody>
      </p:sp>
      <p:sp>
        <p:nvSpPr>
          <p:cNvPr id="6" name="Titel 5"/>
          <p:cNvSpPr txBox="1">
            <a:spLocks/>
          </p:cNvSpPr>
          <p:nvPr/>
        </p:nvSpPr>
        <p:spPr bwMode="auto">
          <a:xfrm>
            <a:off x="3032125" y="4498573"/>
            <a:ext cx="7132638" cy="536575"/>
          </a:xfrm>
          <a:prstGeom prst="rect">
            <a:avLst/>
          </a:prstGeom>
          <a:noFill/>
          <a:ln w="9525">
            <a:noFill/>
            <a:miter lim="800000"/>
            <a:headEnd/>
            <a:tailEnd/>
          </a:ln>
        </p:spPr>
        <p:txBody>
          <a:bodyPr lIns="0" tIns="0" rIns="0" bIns="0"/>
          <a:lstStyle/>
          <a:p>
            <a:pPr>
              <a:defRPr/>
            </a:pPr>
            <a:r>
              <a:rPr lang="de-DE" sz="2000" b="0" dirty="0"/>
              <a:t>Sicherheitskurzgespräche (SKG 013) </a:t>
            </a:r>
            <a:endParaRPr lang="de-DE" sz="2000" b="0" kern="0" dirty="0">
              <a:latin typeface="+mj-lt"/>
              <a:ea typeface="+mj-ea"/>
              <a:cs typeface="+mj-cs"/>
            </a:endParaRPr>
          </a:p>
        </p:txBody>
      </p:sp>
    </p:spTree>
    <p:extLst>
      <p:ext uri="{BB962C8B-B14F-4D97-AF65-F5344CB8AC3E}">
        <p14:creationId xmlns:p14="http://schemas.microsoft.com/office/powerpoint/2010/main" val="193183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1638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34C556B8-DFD5-415F-951B-E3261EAB40E9}" type="slidenum">
              <a:rPr lang="de-DE" sz="1500" b="0" smtClean="0">
                <a:solidFill>
                  <a:schemeClr val="bg1"/>
                </a:solidFill>
              </a:rPr>
              <a:pPr/>
              <a:t>10</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2</a:t>
            </a:r>
          </a:p>
        </p:txBody>
      </p:sp>
      <p:sp>
        <p:nvSpPr>
          <p:cNvPr id="16389" name="Rechteck 8"/>
          <p:cNvSpPr>
            <a:spLocks noChangeArrowheads="1"/>
          </p:cNvSpPr>
          <p:nvPr/>
        </p:nvSpPr>
        <p:spPr bwMode="auto">
          <a:xfrm>
            <a:off x="478800" y="2307600"/>
            <a:ext cx="48847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2000" dirty="0">
                <a:solidFill>
                  <a:schemeClr val="tx1"/>
                </a:solidFill>
              </a:rPr>
              <a:t>Im Büroalltag alle Möglichkeiten zur Bewegung nutzen: Treppe statt Aufzug!</a:t>
            </a:r>
          </a:p>
        </p:txBody>
      </p:sp>
      <p:sp>
        <p:nvSpPr>
          <p:cNvPr id="11" name="Pfeil nach rechts 9"/>
          <p:cNvSpPr>
            <a:spLocks noChangeArrowheads="1"/>
          </p:cNvSpPr>
          <p:nvPr/>
        </p:nvSpPr>
        <p:spPr bwMode="auto">
          <a:xfrm>
            <a:off x="7477975" y="1903282"/>
            <a:ext cx="1039813"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17411"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E8C0338A-78C6-4809-BBA6-3D5786394706}" type="slidenum">
              <a:rPr lang="de-DE" sz="1500" b="0" smtClean="0">
                <a:solidFill>
                  <a:schemeClr val="bg1"/>
                </a:solidFill>
              </a:rPr>
              <a:pPr/>
              <a:t>11</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3</a:t>
            </a:r>
          </a:p>
        </p:txBody>
      </p:sp>
      <p:sp>
        <p:nvSpPr>
          <p:cNvPr id="17413" name="Rechteck 8"/>
          <p:cNvSpPr>
            <a:spLocks noChangeArrowheads="1"/>
          </p:cNvSpPr>
          <p:nvPr/>
        </p:nvSpPr>
        <p:spPr bwMode="auto">
          <a:xfrm>
            <a:off x="478800" y="2307600"/>
            <a:ext cx="496665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2000" dirty="0">
                <a:solidFill>
                  <a:schemeClr val="tx1"/>
                </a:solidFill>
              </a:rPr>
              <a:t>Bildschirm oben um max. 15° nach hinten neigen und in der Höhe so niedrig wie möglich einstellen. Der Blick soll bei der Bildschirmarbeit geneigt sein, die oberste Textzeile auf dem Bildschirm darf maximal in waagrechter Blickhöhe liegen.</a:t>
            </a:r>
          </a:p>
        </p:txBody>
      </p:sp>
      <p:sp>
        <p:nvSpPr>
          <p:cNvPr id="10" name="Pfeil nach rechts 9"/>
          <p:cNvSpPr>
            <a:spLocks noChangeArrowheads="1"/>
          </p:cNvSpPr>
          <p:nvPr/>
        </p:nvSpPr>
        <p:spPr bwMode="auto">
          <a:xfrm>
            <a:off x="5785653" y="3349945"/>
            <a:ext cx="1039813"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1536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B1C5CBA0-9118-4FCB-A457-91CC8A5D73EB}" type="slidenum">
              <a:rPr lang="de-DE" sz="1500" b="0" smtClean="0">
                <a:solidFill>
                  <a:schemeClr val="bg1"/>
                </a:solidFill>
              </a:rPr>
              <a:pPr/>
              <a:t>12</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4</a:t>
            </a:r>
          </a:p>
        </p:txBody>
      </p:sp>
      <p:sp>
        <p:nvSpPr>
          <p:cNvPr id="15365" name="Rechteck 8"/>
          <p:cNvSpPr>
            <a:spLocks noChangeArrowheads="1"/>
          </p:cNvSpPr>
          <p:nvPr/>
        </p:nvSpPr>
        <p:spPr bwMode="auto">
          <a:xfrm>
            <a:off x="478800" y="2307600"/>
            <a:ext cx="519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a:solidFill>
                  <a:schemeClr val="tx1"/>
                </a:solidFill>
              </a:rPr>
              <a:t>Im Bedarfsfall Fußstütze einsetzen.</a:t>
            </a:r>
          </a:p>
        </p:txBody>
      </p:sp>
      <p:sp>
        <p:nvSpPr>
          <p:cNvPr id="10" name="Pfeil nach rechts 9"/>
          <p:cNvSpPr>
            <a:spLocks noChangeArrowheads="1"/>
          </p:cNvSpPr>
          <p:nvPr/>
        </p:nvSpPr>
        <p:spPr bwMode="auto">
          <a:xfrm>
            <a:off x="5744710" y="4062745"/>
            <a:ext cx="1039813"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1843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687252BF-507A-42E2-95F5-999C726E5244}" type="slidenum">
              <a:rPr lang="de-DE" sz="1500" b="0" smtClean="0">
                <a:solidFill>
                  <a:schemeClr val="bg1"/>
                </a:solidFill>
              </a:rPr>
              <a:pPr/>
              <a:t>13</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5</a:t>
            </a:r>
          </a:p>
        </p:txBody>
      </p:sp>
      <p:sp>
        <p:nvSpPr>
          <p:cNvPr id="18437" name="Rechteck 8"/>
          <p:cNvSpPr>
            <a:spLocks noChangeArrowheads="1"/>
          </p:cNvSpPr>
          <p:nvPr/>
        </p:nvSpPr>
        <p:spPr bwMode="auto">
          <a:xfrm>
            <a:off x="478800" y="2307600"/>
            <a:ext cx="519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a:solidFill>
                  <a:schemeClr val="tx1"/>
                </a:solidFill>
              </a:rPr>
              <a:t>Stuhl und Tischhöhe aneinander anpassen, damit die Unterarme auf den Armlehnen so aufliegen können, dass zwischen Unterarm und Oberarm ein 90°-Winkel entsteht und die Arme waagrecht auf dem Tisch aufliegen können.</a:t>
            </a:r>
          </a:p>
        </p:txBody>
      </p:sp>
      <p:sp>
        <p:nvSpPr>
          <p:cNvPr id="11" name="Pfeil nach rechts 9"/>
          <p:cNvSpPr>
            <a:spLocks noChangeArrowheads="1"/>
          </p:cNvSpPr>
          <p:nvPr/>
        </p:nvSpPr>
        <p:spPr bwMode="auto">
          <a:xfrm>
            <a:off x="7628100" y="3486423"/>
            <a:ext cx="1039813"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1945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209D1F7B-D0AD-4A37-8389-98C3DE952BAE}" type="slidenum">
              <a:rPr lang="de-DE" sz="1500" b="0" smtClean="0">
                <a:solidFill>
                  <a:schemeClr val="bg1"/>
                </a:solidFill>
              </a:rPr>
              <a:pPr/>
              <a:t>14</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6</a:t>
            </a:r>
          </a:p>
        </p:txBody>
      </p:sp>
      <p:sp>
        <p:nvSpPr>
          <p:cNvPr id="19461" name="Rechteck 8"/>
          <p:cNvSpPr>
            <a:spLocks noChangeArrowheads="1"/>
          </p:cNvSpPr>
          <p:nvPr/>
        </p:nvSpPr>
        <p:spPr bwMode="auto">
          <a:xfrm>
            <a:off x="478800" y="2307600"/>
            <a:ext cx="519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a:solidFill>
                  <a:schemeClr val="tx1"/>
                </a:solidFill>
              </a:rPr>
              <a:t>Für regelmäßige Bewegung im Büroalltag sorgen. Regelmäßige Pausen bei der Bildschirmarbeit einplanen.</a:t>
            </a:r>
          </a:p>
        </p:txBody>
      </p:sp>
      <p:sp>
        <p:nvSpPr>
          <p:cNvPr id="11" name="Pfeil nach rechts 9"/>
          <p:cNvSpPr>
            <a:spLocks noChangeArrowheads="1"/>
          </p:cNvSpPr>
          <p:nvPr/>
        </p:nvSpPr>
        <p:spPr bwMode="auto">
          <a:xfrm>
            <a:off x="5389868" y="4837552"/>
            <a:ext cx="1039813"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2048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C8D048C5-4A61-4724-B66F-230EC4916242}" type="slidenum">
              <a:rPr lang="de-DE" sz="1500" b="0" smtClean="0">
                <a:solidFill>
                  <a:schemeClr val="bg1"/>
                </a:solidFill>
              </a:rPr>
              <a:pPr/>
              <a:t>15</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7</a:t>
            </a:r>
          </a:p>
        </p:txBody>
      </p:sp>
      <p:sp>
        <p:nvSpPr>
          <p:cNvPr id="20485" name="Rechteck 8"/>
          <p:cNvSpPr>
            <a:spLocks noChangeArrowheads="1"/>
          </p:cNvSpPr>
          <p:nvPr/>
        </p:nvSpPr>
        <p:spPr bwMode="auto">
          <a:xfrm>
            <a:off x="478800" y="2307600"/>
            <a:ext cx="5198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a:solidFill>
                  <a:schemeClr val="tx1"/>
                </a:solidFill>
              </a:rPr>
              <a:t>Sitzhöhe so anpassen, dass der Unterarm waagrecht auf dem Tisch aufliegt. Bürostuhl mit Armlehnen zur Verfügung stellen und benutzen.</a:t>
            </a:r>
          </a:p>
          <a:p>
            <a:endParaRPr lang="de-DE" sz="2000" dirty="0">
              <a:solidFill>
                <a:schemeClr val="tx1"/>
              </a:solidFill>
            </a:endParaRPr>
          </a:p>
        </p:txBody>
      </p:sp>
      <p:sp>
        <p:nvSpPr>
          <p:cNvPr id="11" name="Pfeil nach rechts 9"/>
          <p:cNvSpPr>
            <a:spLocks noChangeArrowheads="1"/>
          </p:cNvSpPr>
          <p:nvPr/>
        </p:nvSpPr>
        <p:spPr bwMode="auto">
          <a:xfrm>
            <a:off x="5403516" y="5661334"/>
            <a:ext cx="1039813"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extLst>
      <p:ext uri="{BB962C8B-B14F-4D97-AF65-F5344CB8AC3E}">
        <p14:creationId xmlns:p14="http://schemas.microsoft.com/office/powerpoint/2010/main" val="213855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2048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C8D048C5-4A61-4724-B66F-230EC4916242}" type="slidenum">
              <a:rPr lang="de-DE" sz="1500" b="0" smtClean="0">
                <a:solidFill>
                  <a:schemeClr val="bg1"/>
                </a:solidFill>
              </a:rPr>
              <a:pPr/>
              <a:t>16</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8</a:t>
            </a:r>
          </a:p>
        </p:txBody>
      </p:sp>
      <p:sp>
        <p:nvSpPr>
          <p:cNvPr id="20485" name="Rechteck 8"/>
          <p:cNvSpPr>
            <a:spLocks noChangeArrowheads="1"/>
          </p:cNvSpPr>
          <p:nvPr/>
        </p:nvSpPr>
        <p:spPr bwMode="auto">
          <a:xfrm>
            <a:off x="478800" y="2307600"/>
            <a:ext cx="519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2000" dirty="0">
                <a:solidFill>
                  <a:schemeClr val="tx1"/>
                </a:solidFill>
              </a:rPr>
              <a:t>Psychische Belastung durch strukturierte Aufgabenerledigung vermeiden. Telefonische Sprechzeiten einführen, um Zeitfenster für konzentriertes Arbeiten zu schaffen.</a:t>
            </a:r>
          </a:p>
          <a:p>
            <a:endParaRPr lang="de-DE" sz="2000" dirty="0">
              <a:solidFill>
                <a:schemeClr val="tx1"/>
              </a:solidFill>
            </a:endParaRPr>
          </a:p>
        </p:txBody>
      </p:sp>
      <p:sp>
        <p:nvSpPr>
          <p:cNvPr id="11" name="Pfeil nach rechts 9"/>
          <p:cNvSpPr>
            <a:spLocks noChangeArrowheads="1"/>
          </p:cNvSpPr>
          <p:nvPr/>
        </p:nvSpPr>
        <p:spPr bwMode="auto">
          <a:xfrm flipH="1">
            <a:off x="8954516" y="5444213"/>
            <a:ext cx="1117531"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A667E202-80A9-4849-844A-D11A0CF50160}" type="slidenum">
              <a:rPr lang="de-DE" sz="1500" b="0" smtClean="0">
                <a:solidFill>
                  <a:schemeClr val="bg1"/>
                </a:solidFill>
              </a:rPr>
              <a:pPr/>
              <a:t>17</a:t>
            </a:fld>
            <a:endParaRPr lang="de-DE" sz="1500" b="0">
              <a:solidFill>
                <a:schemeClr val="bg1"/>
              </a:solidFill>
            </a:endParaRPr>
          </a:p>
        </p:txBody>
      </p:sp>
      <p:sp>
        <p:nvSpPr>
          <p:cNvPr id="4" name="Titel 1"/>
          <p:cNvSpPr txBox="1">
            <a:spLocks/>
          </p:cNvSpPr>
          <p:nvPr/>
        </p:nvSpPr>
        <p:spPr bwMode="auto">
          <a:xfrm>
            <a:off x="531813" y="1457325"/>
            <a:ext cx="7659687"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Weitere Sicherheitskurzgespräche</a:t>
            </a:r>
          </a:p>
        </p:txBody>
      </p:sp>
      <p:sp>
        <p:nvSpPr>
          <p:cNvPr id="7" name="Rechteck 5">
            <a:hlinkClick r:id="rId2"/>
          </p:cNvPr>
          <p:cNvSpPr>
            <a:spLocks noChangeArrowheads="1"/>
          </p:cNvSpPr>
          <p:nvPr/>
        </p:nvSpPr>
        <p:spPr bwMode="auto">
          <a:xfrm>
            <a:off x="454024" y="5313363"/>
            <a:ext cx="66291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1200"/>
              </a:spcBef>
            </a:pPr>
            <a:r>
              <a:rPr lang="de-DE" sz="1600" dirty="0"/>
              <a:t>medienshop.bgrci.de </a:t>
            </a:r>
          </a:p>
        </p:txBody>
      </p:sp>
      <p:pic>
        <p:nvPicPr>
          <p:cNvPr id="8" name="Picture 9">
            <a:extLst>
              <a:ext uri="{FF2B5EF4-FFF2-40B4-BE49-F238E27FC236}">
                <a16:creationId xmlns:a16="http://schemas.microsoft.com/office/drawing/2014/main" id="{3B855C39-1FDC-4251-BAC8-1906EF690CC2}"/>
              </a:ext>
            </a:extLst>
          </p:cNvPr>
          <p:cNvPicPr>
            <a:picLocks noChangeAspect="1" noChangeArrowheads="1"/>
          </p:cNvPicPr>
          <p:nvPr/>
        </p:nvPicPr>
        <p:blipFill>
          <a:blip r:embed="rId3"/>
          <a:srcRect/>
          <a:stretch/>
        </p:blipFill>
        <p:spPr bwMode="auto">
          <a:xfrm>
            <a:off x="5698836" y="2050477"/>
            <a:ext cx="4849812" cy="4849812"/>
          </a:xfrm>
          <a:prstGeom prst="rect">
            <a:avLst/>
          </a:prstGeom>
          <a:noFill/>
          <a:ln w="9525">
            <a:noFill/>
            <a:miter lim="800000"/>
            <a:headEnd/>
            <a:tailEnd/>
          </a:ln>
          <a:effectLst/>
        </p:spPr>
      </p:pic>
      <p:sp>
        <p:nvSpPr>
          <p:cNvPr id="9" name="Rechteck 4">
            <a:extLst>
              <a:ext uri="{FF2B5EF4-FFF2-40B4-BE49-F238E27FC236}">
                <a16:creationId xmlns:a16="http://schemas.microsoft.com/office/drawing/2014/main" id="{79EAEDEA-06FF-4889-89AA-1E7CFF961BD3}"/>
              </a:ext>
            </a:extLst>
          </p:cNvPr>
          <p:cNvSpPr>
            <a:spLocks noChangeArrowheads="1"/>
          </p:cNvSpPr>
          <p:nvPr/>
        </p:nvSpPr>
        <p:spPr bwMode="auto">
          <a:xfrm>
            <a:off x="454025" y="2505075"/>
            <a:ext cx="555148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1800" dirty="0">
                <a:solidFill>
                  <a:schemeClr val="tx1"/>
                </a:solidFill>
              </a:rPr>
              <a:t>Die Reihe der Sicherheitskurzgespräche</a:t>
            </a:r>
            <a:br>
              <a:rPr lang="de-DE" sz="1800" dirty="0">
                <a:solidFill>
                  <a:schemeClr val="tx1"/>
                </a:solidFill>
              </a:rPr>
            </a:br>
            <a:r>
              <a:rPr lang="de-DE" sz="1800" dirty="0">
                <a:solidFill>
                  <a:schemeClr val="tx1"/>
                </a:solidFill>
              </a:rPr>
              <a:t>wird ständig um neue Themen ergänzt.</a:t>
            </a:r>
          </a:p>
          <a:p>
            <a:pPr>
              <a:spcBef>
                <a:spcPts val="1200"/>
              </a:spcBef>
            </a:pPr>
            <a:r>
              <a:rPr lang="de-DE" sz="1800" dirty="0">
                <a:solidFill>
                  <a:schemeClr val="tx1"/>
                </a:solidFill>
              </a:rPr>
              <a:t>In den Druckfassungen finden Sie </a:t>
            </a:r>
            <a:br>
              <a:rPr lang="de-DE" sz="1800" dirty="0">
                <a:solidFill>
                  <a:schemeClr val="tx1"/>
                </a:solidFill>
              </a:rPr>
            </a:br>
            <a:r>
              <a:rPr lang="de-DE" sz="1800" dirty="0">
                <a:solidFill>
                  <a:schemeClr val="tx1"/>
                </a:solidFill>
              </a:rPr>
              <a:t>zu den einzelnen Lektionen </a:t>
            </a:r>
            <a:r>
              <a:rPr lang="de-DE" sz="1800" dirty="0"/>
              <a:t>weitere </a:t>
            </a:r>
            <a:br>
              <a:rPr lang="de-DE" sz="1800" dirty="0"/>
            </a:br>
            <a:r>
              <a:rPr lang="de-DE" sz="1800" dirty="0"/>
              <a:t>ausführliche Hinweise und Erläuterungen </a:t>
            </a:r>
            <a:br>
              <a:rPr lang="de-DE" sz="1800" dirty="0"/>
            </a:br>
            <a:r>
              <a:rPr lang="de-DE" sz="1800" dirty="0"/>
              <a:t>für Unterweisende</a:t>
            </a:r>
            <a:r>
              <a:rPr lang="de-DE" sz="1800" dirty="0">
                <a:solidFill>
                  <a:schemeClr val="tx1"/>
                </a:solidFill>
              </a:rPr>
              <a:t>.</a:t>
            </a:r>
          </a:p>
          <a:p>
            <a:pPr>
              <a:spcBef>
                <a:spcPts val="1200"/>
              </a:spcBef>
            </a:pPr>
            <a:r>
              <a:rPr lang="de-DE" sz="1800" dirty="0">
                <a:solidFill>
                  <a:schemeClr val="tx1"/>
                </a:solidFill>
              </a:rPr>
              <a:t>Einen Überblick über die derzeit verfügbaren Themen erhalten Sie im Medienshop der BG RCI.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5E24169D-9B40-4B5F-AC1E-0AA2DC30AC6E}" type="slidenum">
              <a:rPr lang="de-DE" sz="1500" b="0" smtClean="0">
                <a:solidFill>
                  <a:schemeClr val="bg1"/>
                </a:solidFill>
              </a:rPr>
              <a:pPr/>
              <a:t>2</a:t>
            </a:fld>
            <a:endParaRPr lang="de-DE" sz="1500" b="0">
              <a:solidFill>
                <a:schemeClr val="bg1"/>
              </a:solidFill>
            </a:endParaRPr>
          </a:p>
        </p:txBody>
      </p:sp>
      <p:sp>
        <p:nvSpPr>
          <p:cNvPr id="7171" name="Titel 1"/>
          <p:cNvSpPr>
            <a:spLocks noGrp="1"/>
          </p:cNvSpPr>
          <p:nvPr>
            <p:ph type="title" idx="4294967295"/>
          </p:nvPr>
        </p:nvSpPr>
        <p:spPr>
          <a:xfrm>
            <a:off x="550862" y="1461600"/>
            <a:ext cx="5085663" cy="1047600"/>
          </a:xfrm>
        </p:spPr>
        <p:txBody>
          <a:bodyPr/>
          <a:lstStyle/>
          <a:p>
            <a:r>
              <a:rPr lang="de-DE" dirty="0"/>
              <a:t>Ursachen von Rückenbeschwerden</a:t>
            </a:r>
          </a:p>
        </p:txBody>
      </p:sp>
      <p:sp>
        <p:nvSpPr>
          <p:cNvPr id="9" name="Titel 1"/>
          <p:cNvSpPr txBox="1">
            <a:spLocks/>
          </p:cNvSpPr>
          <p:nvPr/>
        </p:nvSpPr>
        <p:spPr bwMode="auto">
          <a:xfrm>
            <a:off x="0" y="847725"/>
            <a:ext cx="2271713" cy="460375"/>
          </a:xfrm>
          <a:prstGeom prst="rect">
            <a:avLst/>
          </a:prstGeom>
          <a:solidFill>
            <a:srgbClr val="004994"/>
          </a:solidFill>
          <a:ln w="9525">
            <a:noFill/>
            <a:miter lim="800000"/>
            <a:headEnd/>
            <a:tailEnd/>
          </a:ln>
        </p:spPr>
        <p:txBody>
          <a:bodyPr lIns="0" tIns="0" rIns="0" anchor="ctr"/>
          <a:lstStyle/>
          <a:p>
            <a:pPr marL="541338" defTabSz="1042988">
              <a:defRPr/>
            </a:pPr>
            <a:r>
              <a:rPr lang="de-DE" sz="2400" b="0" kern="0">
                <a:solidFill>
                  <a:schemeClr val="bg1"/>
                </a:solidFill>
                <a:latin typeface="+mj-lt"/>
                <a:ea typeface="+mj-ea"/>
                <a:cs typeface="+mj-cs"/>
              </a:rPr>
              <a:t>Lektion 1</a:t>
            </a:r>
          </a:p>
        </p:txBody>
      </p:sp>
      <p:sp>
        <p:nvSpPr>
          <p:cNvPr id="8" name="Rechteck 7"/>
          <p:cNvSpPr/>
          <p:nvPr/>
        </p:nvSpPr>
        <p:spPr>
          <a:xfrm>
            <a:off x="478801" y="2655044"/>
            <a:ext cx="4488984" cy="3447098"/>
          </a:xfrm>
          <a:prstGeom prst="rect">
            <a:avLst/>
          </a:prstGeom>
        </p:spPr>
        <p:txBody>
          <a:bodyPr wrap="square">
            <a:spAutoFit/>
          </a:bodyPr>
          <a:lstStyle/>
          <a:p>
            <a:pPr marL="179388" indent="-179388">
              <a:spcAft>
                <a:spcPts val="0"/>
              </a:spcAft>
              <a:buFont typeface="Arial" pitchFamily="34" charset="0"/>
              <a:buChar char="›"/>
              <a:defRPr/>
            </a:pPr>
            <a:r>
              <a:rPr lang="de-DE" sz="1800" b="0" dirty="0">
                <a:solidFill>
                  <a:schemeClr val="tx1"/>
                </a:solidFill>
              </a:rPr>
              <a:t>Fehlhaltungen vermeiden durch ergonomische Einstellungen des Arbeitsplatzes</a:t>
            </a:r>
          </a:p>
          <a:p>
            <a:pPr marL="179388" indent="-179388">
              <a:spcAft>
                <a:spcPts val="0"/>
              </a:spcAft>
              <a:buFont typeface="Arial" pitchFamily="34" charset="0"/>
              <a:buChar char="›"/>
              <a:defRPr/>
            </a:pPr>
            <a:r>
              <a:rPr lang="de-DE" sz="1800" b="0" dirty="0">
                <a:solidFill>
                  <a:schemeClr val="tx1"/>
                </a:solidFill>
              </a:rPr>
              <a:t>Bewegungsmangel im Büroalltag vermindern</a:t>
            </a:r>
          </a:p>
          <a:p>
            <a:pPr marL="179388" indent="-179388">
              <a:spcAft>
                <a:spcPts val="0"/>
              </a:spcAft>
              <a:buFont typeface="Arial" pitchFamily="34" charset="0"/>
              <a:buChar char="›"/>
              <a:defRPr/>
            </a:pPr>
            <a:r>
              <a:rPr lang="de-DE" sz="1800" b="0" dirty="0">
                <a:solidFill>
                  <a:schemeClr val="tx1"/>
                </a:solidFill>
              </a:rPr>
              <a:t>Stress vermindern durch</a:t>
            </a:r>
          </a:p>
          <a:p>
            <a:pPr marL="455613" lvl="1" indent="-180000">
              <a:spcAft>
                <a:spcPts val="0"/>
              </a:spcAft>
              <a:buFont typeface="Symbol" panose="05050102010706020507" pitchFamily="18" charset="2"/>
              <a:buChar char="-"/>
              <a:defRPr/>
            </a:pPr>
            <a:r>
              <a:rPr lang="de-DE" sz="1800" b="0" dirty="0">
                <a:solidFill>
                  <a:schemeClr val="tx1"/>
                </a:solidFill>
              </a:rPr>
              <a:t>ergonomische Pausengestaltung</a:t>
            </a:r>
          </a:p>
          <a:p>
            <a:pPr marL="455613" lvl="1" indent="-180000">
              <a:spcAft>
                <a:spcPts val="0"/>
              </a:spcAft>
              <a:buFont typeface="Symbol" panose="05050102010706020507" pitchFamily="18" charset="2"/>
              <a:buChar char="-"/>
              <a:defRPr/>
            </a:pPr>
            <a:r>
              <a:rPr lang="de-DE" sz="1800" b="0" dirty="0">
                <a:solidFill>
                  <a:schemeClr val="tx1"/>
                </a:solidFill>
              </a:rPr>
              <a:t>angepasster Umgang mit neuen Medien</a:t>
            </a:r>
          </a:p>
          <a:p>
            <a:pPr marL="455613" lvl="1" indent="-180000">
              <a:spcAft>
                <a:spcPts val="0"/>
              </a:spcAft>
              <a:buFont typeface="Symbol" panose="05050102010706020507" pitchFamily="18" charset="2"/>
              <a:buChar char="-"/>
              <a:defRPr/>
            </a:pPr>
            <a:r>
              <a:rPr lang="de-DE" sz="1800" b="0" dirty="0">
                <a:solidFill>
                  <a:schemeClr val="tx1"/>
                </a:solidFill>
              </a:rPr>
              <a:t>Arbeitsaufgaben strukturiert und nacheinander erledigen</a:t>
            </a:r>
          </a:p>
          <a:p>
            <a:pPr marL="179388" indent="-179388">
              <a:spcAft>
                <a:spcPts val="0"/>
              </a:spcAft>
              <a:buFont typeface="Arial" pitchFamily="34" charset="0"/>
              <a:buChar char="›"/>
              <a:defRPr/>
            </a:pPr>
            <a:endParaRPr lang="de-DE" sz="2000" b="0" dirty="0">
              <a:solidFill>
                <a:schemeClr val="tx1"/>
              </a:solidFill>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194" y="1813934"/>
            <a:ext cx="5470644" cy="44773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853" y="2241985"/>
            <a:ext cx="5224985" cy="4322238"/>
          </a:xfrm>
          <a:prstGeom prst="rect">
            <a:avLst/>
          </a:prstGeom>
        </p:spPr>
      </p:pic>
      <p:sp>
        <p:nvSpPr>
          <p:cNvPr id="8194"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54D8F01C-5BEA-4BAC-937E-03EF40885462}" type="slidenum">
              <a:rPr lang="de-DE" sz="1500" b="0" smtClean="0">
                <a:solidFill>
                  <a:schemeClr val="bg1"/>
                </a:solidFill>
              </a:rPr>
              <a:pPr/>
              <a:t>3</a:t>
            </a:fld>
            <a:endParaRPr lang="de-DE" sz="1500" b="0">
              <a:solidFill>
                <a:schemeClr val="bg1"/>
              </a:solidFill>
            </a:endParaRPr>
          </a:p>
        </p:txBody>
      </p:sp>
      <p:sp>
        <p:nvSpPr>
          <p:cNvPr id="8195" name="Titel 1"/>
          <p:cNvSpPr>
            <a:spLocks noGrp="1"/>
          </p:cNvSpPr>
          <p:nvPr>
            <p:ph type="title" idx="4294967295"/>
          </p:nvPr>
        </p:nvSpPr>
        <p:spPr>
          <a:xfrm>
            <a:off x="550862" y="1462088"/>
            <a:ext cx="4962834" cy="1047600"/>
          </a:xfrm>
        </p:spPr>
        <p:txBody>
          <a:bodyPr/>
          <a:lstStyle/>
          <a:p>
            <a:r>
              <a:rPr lang="de-DE" dirty="0"/>
              <a:t>Bildschirmarbeitsplatz</a:t>
            </a:r>
            <a:br>
              <a:rPr lang="de-DE" dirty="0"/>
            </a:br>
            <a:r>
              <a:rPr lang="de-DE" dirty="0"/>
              <a:t>richtig einstellen</a:t>
            </a:r>
          </a:p>
        </p:txBody>
      </p:sp>
      <p:sp>
        <p:nvSpPr>
          <p:cNvPr id="7" name="Rechteck 6"/>
          <p:cNvSpPr/>
          <p:nvPr/>
        </p:nvSpPr>
        <p:spPr>
          <a:xfrm>
            <a:off x="478800" y="2655044"/>
            <a:ext cx="5103134" cy="4278094"/>
          </a:xfrm>
          <a:prstGeom prst="rect">
            <a:avLst/>
          </a:prstGeom>
        </p:spPr>
        <p:txBody>
          <a:bodyPr wrap="square">
            <a:spAutoFit/>
          </a:bodyPr>
          <a:lstStyle/>
          <a:p>
            <a:pPr marL="179388" indent="-179388">
              <a:spcAft>
                <a:spcPts val="0"/>
              </a:spcAft>
              <a:buFont typeface="Arial" pitchFamily="34" charset="0"/>
              <a:buChar char="›"/>
              <a:defRPr/>
            </a:pPr>
            <a:r>
              <a:rPr lang="de-DE" sz="1800" b="0" dirty="0">
                <a:solidFill>
                  <a:schemeClr val="tx1"/>
                </a:solidFill>
              </a:rPr>
              <a:t>Ergonomische Einstellung des Arbeitsstuhls</a:t>
            </a:r>
          </a:p>
          <a:p>
            <a:pPr marL="455613" lvl="1" indent="-180000">
              <a:spcAft>
                <a:spcPts val="0"/>
              </a:spcAft>
              <a:buFont typeface="Symbol" panose="05050102010706020507" pitchFamily="18" charset="2"/>
              <a:buChar char="-"/>
              <a:defRPr/>
            </a:pPr>
            <a:r>
              <a:rPr lang="de-DE" sz="1800" b="0" dirty="0">
                <a:solidFill>
                  <a:schemeClr val="tx1"/>
                </a:solidFill>
              </a:rPr>
              <a:t>≥ 90° Winkel in Knie, Hüfte und Ellenbogen</a:t>
            </a:r>
          </a:p>
          <a:p>
            <a:pPr marL="455613" lvl="1" indent="-180000">
              <a:spcAft>
                <a:spcPts val="0"/>
              </a:spcAft>
              <a:buFont typeface="Symbol" panose="05050102010706020507" pitchFamily="18" charset="2"/>
              <a:buChar char="-"/>
              <a:defRPr/>
            </a:pPr>
            <a:r>
              <a:rPr lang="de-DE" sz="1800" b="0" dirty="0">
                <a:solidFill>
                  <a:schemeClr val="tx1"/>
                </a:solidFill>
              </a:rPr>
              <a:t>beide Füße auf dem Boden</a:t>
            </a:r>
          </a:p>
          <a:p>
            <a:pPr marL="455613" lvl="1" indent="-180000">
              <a:spcAft>
                <a:spcPts val="0"/>
              </a:spcAft>
              <a:buFont typeface="Symbol" panose="05050102010706020507" pitchFamily="18" charset="2"/>
              <a:buChar char="-"/>
              <a:defRPr/>
            </a:pPr>
            <a:r>
              <a:rPr lang="de-DE" sz="1800" b="0" dirty="0">
                <a:solidFill>
                  <a:schemeClr val="tx1"/>
                </a:solidFill>
              </a:rPr>
              <a:t>Sitzfläche endet 2 Fingerbreit vor der Kniekehle</a:t>
            </a:r>
          </a:p>
          <a:p>
            <a:pPr marL="455613" lvl="1" indent="-180000">
              <a:spcAft>
                <a:spcPts val="0"/>
              </a:spcAft>
              <a:buFont typeface="Symbol" panose="05050102010706020507" pitchFamily="18" charset="2"/>
              <a:buChar char="-"/>
              <a:defRPr/>
            </a:pPr>
            <a:r>
              <a:rPr lang="de-DE" sz="1800" b="0" dirty="0">
                <a:solidFill>
                  <a:schemeClr val="tx1"/>
                </a:solidFill>
              </a:rPr>
              <a:t>Rückenlehne beweglich einstellen</a:t>
            </a:r>
          </a:p>
          <a:p>
            <a:pPr marL="455613" lvl="1" indent="-180000">
              <a:spcAft>
                <a:spcPts val="0"/>
              </a:spcAft>
              <a:buFont typeface="Symbol" panose="05050102010706020507" pitchFamily="18" charset="2"/>
              <a:buChar char="-"/>
              <a:defRPr/>
            </a:pPr>
            <a:r>
              <a:rPr lang="de-DE" sz="1800" b="0" dirty="0" err="1">
                <a:solidFill>
                  <a:schemeClr val="tx1"/>
                </a:solidFill>
              </a:rPr>
              <a:t>Lordosenstütze</a:t>
            </a:r>
            <a:r>
              <a:rPr lang="de-DE" sz="1800" b="0" dirty="0">
                <a:solidFill>
                  <a:schemeClr val="tx1"/>
                </a:solidFill>
              </a:rPr>
              <a:t> anpassen</a:t>
            </a:r>
          </a:p>
          <a:p>
            <a:pPr marL="179388" indent="-179388">
              <a:spcAft>
                <a:spcPts val="0"/>
              </a:spcAft>
              <a:buFont typeface="Arial" pitchFamily="34" charset="0"/>
              <a:buChar char="›"/>
              <a:defRPr/>
            </a:pPr>
            <a:r>
              <a:rPr lang="de-DE" sz="1800" b="0" dirty="0">
                <a:solidFill>
                  <a:schemeClr val="tx1"/>
                </a:solidFill>
              </a:rPr>
              <a:t>Ergonomische Einstellung des Tisches auf Höhe der Armlehnen oder des Bauchnabels</a:t>
            </a:r>
          </a:p>
          <a:p>
            <a:pPr marL="179388" indent="-179388">
              <a:spcAft>
                <a:spcPts val="0"/>
              </a:spcAft>
              <a:buFont typeface="Arial" pitchFamily="34" charset="0"/>
              <a:buChar char="›"/>
              <a:defRPr/>
            </a:pPr>
            <a:r>
              <a:rPr lang="de-DE" sz="1800" b="0" dirty="0">
                <a:solidFill>
                  <a:schemeClr val="tx1"/>
                </a:solidFill>
              </a:rPr>
              <a:t>Einstellung des Bildschirms</a:t>
            </a:r>
          </a:p>
          <a:p>
            <a:pPr marL="455613" lvl="1" indent="-180000">
              <a:spcAft>
                <a:spcPts val="0"/>
              </a:spcAft>
              <a:buFont typeface="Symbol" panose="05050102010706020507" pitchFamily="18" charset="2"/>
              <a:buChar char="-"/>
              <a:defRPr/>
            </a:pPr>
            <a:r>
              <a:rPr lang="de-DE" sz="1800" b="0" dirty="0">
                <a:solidFill>
                  <a:schemeClr val="tx1"/>
                </a:solidFill>
              </a:rPr>
              <a:t>frontal</a:t>
            </a:r>
          </a:p>
          <a:p>
            <a:pPr marL="455613" lvl="1" indent="-180000">
              <a:spcAft>
                <a:spcPts val="0"/>
              </a:spcAft>
              <a:buFont typeface="Symbol" panose="05050102010706020507" pitchFamily="18" charset="2"/>
              <a:buChar char="-"/>
              <a:defRPr/>
            </a:pPr>
            <a:r>
              <a:rPr lang="de-DE" sz="1800" b="0" dirty="0">
                <a:solidFill>
                  <a:schemeClr val="tx1"/>
                </a:solidFill>
              </a:rPr>
              <a:t>leicht nach hinten geneigt</a:t>
            </a:r>
          </a:p>
          <a:p>
            <a:pPr marL="455613" lvl="1" indent="-180000">
              <a:spcAft>
                <a:spcPts val="0"/>
              </a:spcAft>
              <a:buFont typeface="Symbol" panose="05050102010706020507" pitchFamily="18" charset="2"/>
              <a:buChar char="-"/>
              <a:defRPr/>
            </a:pPr>
            <a:r>
              <a:rPr lang="de-DE" sz="1800" b="0" dirty="0">
                <a:solidFill>
                  <a:schemeClr val="tx1"/>
                </a:solidFill>
              </a:rPr>
              <a:t>Blick beim Arbeiten leicht nach unten geneigt</a:t>
            </a:r>
          </a:p>
          <a:p>
            <a:pPr marL="179388" indent="-179388">
              <a:spcAft>
                <a:spcPts val="0"/>
              </a:spcAft>
              <a:buFont typeface="Arial" pitchFamily="34" charset="0"/>
              <a:buChar char="›"/>
              <a:defRPr/>
            </a:pPr>
            <a:endParaRPr lang="de-DE" sz="2000" b="0" dirty="0">
              <a:solidFill>
                <a:schemeClr val="tx1"/>
              </a:solidFill>
            </a:endParaRPr>
          </a:p>
        </p:txBody>
      </p:sp>
      <p:sp>
        <p:nvSpPr>
          <p:cNvPr id="8" name="Titel 1"/>
          <p:cNvSpPr txBox="1">
            <a:spLocks/>
          </p:cNvSpPr>
          <p:nvPr/>
        </p:nvSpPr>
        <p:spPr bwMode="auto">
          <a:xfrm>
            <a:off x="0" y="847725"/>
            <a:ext cx="2271713" cy="460375"/>
          </a:xfrm>
          <a:prstGeom prst="rect">
            <a:avLst/>
          </a:prstGeom>
          <a:solidFill>
            <a:srgbClr val="004994"/>
          </a:solidFill>
          <a:ln w="9525">
            <a:noFill/>
            <a:miter lim="800000"/>
            <a:headEnd/>
            <a:tailEnd/>
          </a:ln>
        </p:spPr>
        <p:txBody>
          <a:bodyPr lIns="0" tIns="0" rIns="0" anchor="ctr"/>
          <a:lstStyle/>
          <a:p>
            <a:pPr marL="541338" defTabSz="1042988">
              <a:defRPr/>
            </a:pPr>
            <a:r>
              <a:rPr lang="de-DE" sz="2400" b="0" kern="0">
                <a:solidFill>
                  <a:schemeClr val="bg1"/>
                </a:solidFill>
                <a:latin typeface="+mj-lt"/>
                <a:ea typeface="+mj-ea"/>
                <a:cs typeface="+mj-cs"/>
              </a:rPr>
              <a:t>Lektion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F0A51AA2-B55D-45F5-849F-A9E0F247BB70}" type="slidenum">
              <a:rPr lang="de-DE" sz="1500" b="0" smtClean="0">
                <a:solidFill>
                  <a:schemeClr val="bg1"/>
                </a:solidFill>
              </a:rPr>
              <a:pPr/>
              <a:t>4</a:t>
            </a:fld>
            <a:endParaRPr lang="de-DE" sz="1500" b="0">
              <a:solidFill>
                <a:schemeClr val="bg1"/>
              </a:solidFill>
            </a:endParaRPr>
          </a:p>
        </p:txBody>
      </p:sp>
      <p:sp>
        <p:nvSpPr>
          <p:cNvPr id="9219" name="Titel 1"/>
          <p:cNvSpPr>
            <a:spLocks noGrp="1"/>
          </p:cNvSpPr>
          <p:nvPr>
            <p:ph type="title" idx="4294967295"/>
          </p:nvPr>
        </p:nvSpPr>
        <p:spPr>
          <a:xfrm>
            <a:off x="550864" y="1460500"/>
            <a:ext cx="4949184" cy="1046163"/>
          </a:xfrm>
        </p:spPr>
        <p:txBody>
          <a:bodyPr/>
          <a:lstStyle/>
          <a:p>
            <a:r>
              <a:rPr lang="de-DE" dirty="0"/>
              <a:t>Der bewegte Bildschirmarbeitsplatz</a:t>
            </a:r>
          </a:p>
        </p:txBody>
      </p:sp>
      <p:sp>
        <p:nvSpPr>
          <p:cNvPr id="7" name="Rechteck 6"/>
          <p:cNvSpPr/>
          <p:nvPr/>
        </p:nvSpPr>
        <p:spPr>
          <a:xfrm>
            <a:off x="478274" y="2655044"/>
            <a:ext cx="5198400" cy="1200329"/>
          </a:xfrm>
          <a:prstGeom prst="rect">
            <a:avLst/>
          </a:prstGeom>
        </p:spPr>
        <p:txBody>
          <a:bodyPr>
            <a:spAutoFit/>
          </a:bodyPr>
          <a:lstStyle/>
          <a:p>
            <a:pPr marL="179388" indent="-179388">
              <a:spcAft>
                <a:spcPts val="0"/>
              </a:spcAft>
              <a:buFont typeface="Arial" pitchFamily="34" charset="0"/>
              <a:buChar char="›"/>
              <a:defRPr/>
            </a:pPr>
            <a:r>
              <a:rPr lang="de-DE" sz="1800" b="0" dirty="0">
                <a:solidFill>
                  <a:schemeClr val="tx1"/>
                </a:solidFill>
              </a:rPr>
              <a:t>Dynamisch Sitzen</a:t>
            </a:r>
          </a:p>
          <a:p>
            <a:pPr marL="179388" indent="-179388">
              <a:spcAft>
                <a:spcPts val="0"/>
              </a:spcAft>
              <a:buFont typeface="Arial" pitchFamily="34" charset="0"/>
              <a:buChar char="›"/>
              <a:defRPr/>
            </a:pPr>
            <a:r>
              <a:rPr lang="de-DE" sz="1800" b="0" dirty="0">
                <a:solidFill>
                  <a:schemeClr val="tx1"/>
                </a:solidFill>
              </a:rPr>
              <a:t>Einzelne Tätigkeiten wie Telefonieren oder Lesen im Stehen ausführen</a:t>
            </a:r>
          </a:p>
          <a:p>
            <a:pPr marL="179388" indent="-179388">
              <a:spcAft>
                <a:spcPts val="0"/>
              </a:spcAft>
              <a:buFont typeface="Arial" pitchFamily="34" charset="0"/>
              <a:buChar char="›"/>
              <a:defRPr/>
            </a:pPr>
            <a:r>
              <a:rPr lang="de-DE" sz="1800" b="0" dirty="0">
                <a:solidFill>
                  <a:schemeClr val="tx1"/>
                </a:solidFill>
              </a:rPr>
              <a:t>Bewegung in den Arbeitsalltag bringen</a:t>
            </a:r>
          </a:p>
        </p:txBody>
      </p:sp>
      <p:sp>
        <p:nvSpPr>
          <p:cNvPr id="8" name="Titel 1"/>
          <p:cNvSpPr txBox="1">
            <a:spLocks/>
          </p:cNvSpPr>
          <p:nvPr/>
        </p:nvSpPr>
        <p:spPr bwMode="auto">
          <a:xfrm>
            <a:off x="0" y="847725"/>
            <a:ext cx="2271713" cy="460375"/>
          </a:xfrm>
          <a:prstGeom prst="rect">
            <a:avLst/>
          </a:prstGeom>
          <a:solidFill>
            <a:srgbClr val="004994"/>
          </a:solidFill>
          <a:ln w="9525">
            <a:noFill/>
            <a:miter lim="800000"/>
            <a:headEnd/>
            <a:tailEnd/>
          </a:ln>
        </p:spPr>
        <p:txBody>
          <a:bodyPr lIns="0" tIns="0" rIns="0" anchor="ctr"/>
          <a:lstStyle/>
          <a:p>
            <a:pPr marL="541338" defTabSz="1042988">
              <a:defRPr/>
            </a:pPr>
            <a:r>
              <a:rPr lang="de-DE" sz="2400" b="0" kern="0">
                <a:solidFill>
                  <a:schemeClr val="bg1"/>
                </a:solidFill>
                <a:latin typeface="+mj-lt"/>
                <a:ea typeface="+mj-ea"/>
                <a:cs typeface="+mj-cs"/>
              </a:rPr>
              <a:t>Lektion 3</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2060" y="1538435"/>
            <a:ext cx="4651778" cy="51622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894A1720-3E12-47DB-BC1C-9F343F8C3B96}" type="slidenum">
              <a:rPr lang="de-DE" sz="1500" b="0" smtClean="0">
                <a:solidFill>
                  <a:schemeClr val="bg1"/>
                </a:solidFill>
              </a:rPr>
              <a:pPr/>
              <a:t>5</a:t>
            </a:fld>
            <a:endParaRPr lang="de-DE" sz="1500" b="0">
              <a:solidFill>
                <a:schemeClr val="bg1"/>
              </a:solidFill>
            </a:endParaRPr>
          </a:p>
        </p:txBody>
      </p:sp>
      <p:sp>
        <p:nvSpPr>
          <p:cNvPr id="7" name="Rechteck 6"/>
          <p:cNvSpPr/>
          <p:nvPr/>
        </p:nvSpPr>
        <p:spPr>
          <a:xfrm>
            <a:off x="478800" y="2682965"/>
            <a:ext cx="4379803" cy="2031325"/>
          </a:xfrm>
          <a:prstGeom prst="rect">
            <a:avLst/>
          </a:prstGeom>
        </p:spPr>
        <p:txBody>
          <a:bodyPr wrap="square">
            <a:spAutoFit/>
          </a:bodyPr>
          <a:lstStyle/>
          <a:p>
            <a:pPr marL="179388" indent="-176213">
              <a:spcAft>
                <a:spcPts val="0"/>
              </a:spcAft>
              <a:buFont typeface="Arial" pitchFamily="34" charset="0"/>
              <a:buChar char="›"/>
              <a:defRPr/>
            </a:pPr>
            <a:r>
              <a:rPr lang="de-DE" sz="1800" b="0" dirty="0">
                <a:solidFill>
                  <a:schemeClr val="tx1"/>
                </a:solidFill>
              </a:rPr>
              <a:t>Gezielte Pausengestaltung</a:t>
            </a:r>
          </a:p>
          <a:p>
            <a:pPr marL="179388" indent="-176213">
              <a:spcAft>
                <a:spcPts val="0"/>
              </a:spcAft>
              <a:buFont typeface="Arial" pitchFamily="34" charset="0"/>
              <a:buChar char="›"/>
              <a:defRPr/>
            </a:pPr>
            <a:r>
              <a:rPr lang="de-DE" sz="1800" b="0" dirty="0">
                <a:solidFill>
                  <a:schemeClr val="tx1"/>
                </a:solidFill>
              </a:rPr>
              <a:t>E-Mails nicht sofort nach Eingang, sondern nur zu vorher festgelegten Zeiten öffnen</a:t>
            </a:r>
          </a:p>
          <a:p>
            <a:pPr marL="179388" indent="-176213">
              <a:spcAft>
                <a:spcPts val="0"/>
              </a:spcAft>
              <a:buFont typeface="Arial" pitchFamily="34" charset="0"/>
              <a:buChar char="›"/>
              <a:defRPr/>
            </a:pPr>
            <a:r>
              <a:rPr lang="de-DE" sz="1800" b="0" dirty="0">
                <a:solidFill>
                  <a:schemeClr val="tx1"/>
                </a:solidFill>
              </a:rPr>
              <a:t>Telefonauszeiten einrichten</a:t>
            </a:r>
          </a:p>
          <a:p>
            <a:pPr marL="179388" indent="-176213">
              <a:spcAft>
                <a:spcPts val="0"/>
              </a:spcAft>
              <a:buFont typeface="Arial" pitchFamily="34" charset="0"/>
              <a:buChar char="›"/>
              <a:defRPr/>
            </a:pPr>
            <a:r>
              <a:rPr lang="de-DE" sz="1800" b="0" dirty="0">
                <a:solidFill>
                  <a:schemeClr val="tx1"/>
                </a:solidFill>
              </a:rPr>
              <a:t>Prioritäten setzen</a:t>
            </a:r>
          </a:p>
          <a:p>
            <a:pPr marL="179388" indent="-176213">
              <a:spcAft>
                <a:spcPts val="0"/>
              </a:spcAft>
              <a:buFont typeface="Arial" pitchFamily="34" charset="0"/>
              <a:buChar char="›"/>
              <a:defRPr/>
            </a:pPr>
            <a:r>
              <a:rPr lang="de-DE" sz="1800" b="0" dirty="0">
                <a:solidFill>
                  <a:schemeClr val="tx1"/>
                </a:solidFill>
              </a:rPr>
              <a:t>Strukturiert arbeiten</a:t>
            </a:r>
          </a:p>
        </p:txBody>
      </p:sp>
      <p:sp>
        <p:nvSpPr>
          <p:cNvPr id="8" name="Titel 1"/>
          <p:cNvSpPr txBox="1">
            <a:spLocks/>
          </p:cNvSpPr>
          <p:nvPr/>
        </p:nvSpPr>
        <p:spPr bwMode="auto">
          <a:xfrm>
            <a:off x="0" y="847725"/>
            <a:ext cx="2271713" cy="460375"/>
          </a:xfrm>
          <a:prstGeom prst="rect">
            <a:avLst/>
          </a:prstGeom>
          <a:solidFill>
            <a:srgbClr val="004994"/>
          </a:solidFill>
          <a:ln w="9525">
            <a:noFill/>
            <a:miter lim="800000"/>
            <a:headEnd/>
            <a:tailEnd/>
          </a:ln>
        </p:spPr>
        <p:txBody>
          <a:bodyPr lIns="0" tIns="0" rIns="0" anchor="ctr"/>
          <a:lstStyle/>
          <a:p>
            <a:pPr marL="541338" defTabSz="1042988">
              <a:defRPr/>
            </a:pPr>
            <a:r>
              <a:rPr lang="de-DE" sz="2400" b="0" kern="0">
                <a:solidFill>
                  <a:schemeClr val="bg1"/>
                </a:solidFill>
                <a:latin typeface="+mj-lt"/>
                <a:ea typeface="+mj-ea"/>
                <a:cs typeface="+mj-cs"/>
              </a:rPr>
              <a:t>Lektion 4</a:t>
            </a:r>
          </a:p>
        </p:txBody>
      </p:sp>
      <p:sp>
        <p:nvSpPr>
          <p:cNvPr id="10245" name="Titel 1"/>
          <p:cNvSpPr txBox="1">
            <a:spLocks/>
          </p:cNvSpPr>
          <p:nvPr/>
        </p:nvSpPr>
        <p:spPr bwMode="auto">
          <a:xfrm>
            <a:off x="550863" y="1460500"/>
            <a:ext cx="974883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lstStyle>
            <a:lvl1pPr defTabSz="1042988">
              <a:defRPr sz="3400" b="1">
                <a:solidFill>
                  <a:srgbClr val="004994"/>
                </a:solidFill>
                <a:latin typeface="Arial" charset="0"/>
              </a:defRPr>
            </a:lvl1pPr>
            <a:lvl2pPr marL="742950" indent="-285750" defTabSz="1042988">
              <a:defRPr sz="3400" b="1">
                <a:solidFill>
                  <a:srgbClr val="004994"/>
                </a:solidFill>
                <a:latin typeface="Arial" charset="0"/>
              </a:defRPr>
            </a:lvl2pPr>
            <a:lvl3pPr marL="1143000" indent="-228600" defTabSz="1042988">
              <a:defRPr sz="3400" b="1">
                <a:solidFill>
                  <a:srgbClr val="004994"/>
                </a:solidFill>
                <a:latin typeface="Arial" charset="0"/>
              </a:defRPr>
            </a:lvl3pPr>
            <a:lvl4pPr marL="1600200" indent="-228600" defTabSz="1042988">
              <a:defRPr sz="3400" b="1">
                <a:solidFill>
                  <a:srgbClr val="004994"/>
                </a:solidFill>
                <a:latin typeface="Arial" charset="0"/>
              </a:defRPr>
            </a:lvl4pPr>
            <a:lvl5pPr marL="2057400" indent="-228600" defTabSz="1042988">
              <a:defRPr sz="3400" b="1">
                <a:solidFill>
                  <a:srgbClr val="004994"/>
                </a:solidFill>
                <a:latin typeface="Arial" charset="0"/>
              </a:defRPr>
            </a:lvl5pPr>
            <a:lvl6pPr marL="2514600" indent="-228600" defTabSz="1042988" eaLnBrk="0" fontAlgn="base" hangingPunct="0">
              <a:spcBef>
                <a:spcPct val="0"/>
              </a:spcBef>
              <a:spcAft>
                <a:spcPct val="0"/>
              </a:spcAft>
              <a:defRPr sz="3400" b="1">
                <a:solidFill>
                  <a:srgbClr val="004994"/>
                </a:solidFill>
                <a:latin typeface="Arial" charset="0"/>
              </a:defRPr>
            </a:lvl6pPr>
            <a:lvl7pPr marL="2971800" indent="-228600" defTabSz="1042988" eaLnBrk="0" fontAlgn="base" hangingPunct="0">
              <a:spcBef>
                <a:spcPct val="0"/>
              </a:spcBef>
              <a:spcAft>
                <a:spcPct val="0"/>
              </a:spcAft>
              <a:defRPr sz="3400" b="1">
                <a:solidFill>
                  <a:srgbClr val="004994"/>
                </a:solidFill>
                <a:latin typeface="Arial" charset="0"/>
              </a:defRPr>
            </a:lvl7pPr>
            <a:lvl8pPr marL="3429000" indent="-228600" defTabSz="1042988" eaLnBrk="0" fontAlgn="base" hangingPunct="0">
              <a:spcBef>
                <a:spcPct val="0"/>
              </a:spcBef>
              <a:spcAft>
                <a:spcPct val="0"/>
              </a:spcAft>
              <a:defRPr sz="3400" b="1">
                <a:solidFill>
                  <a:srgbClr val="004994"/>
                </a:solidFill>
                <a:latin typeface="Arial" charset="0"/>
              </a:defRPr>
            </a:lvl8pPr>
            <a:lvl9pPr marL="3886200" indent="-228600" defTabSz="1042988" eaLnBrk="0" fontAlgn="base" hangingPunct="0">
              <a:spcBef>
                <a:spcPct val="0"/>
              </a:spcBef>
              <a:spcAft>
                <a:spcPct val="0"/>
              </a:spcAft>
              <a:defRPr sz="3400" b="1">
                <a:solidFill>
                  <a:srgbClr val="004994"/>
                </a:solidFill>
                <a:latin typeface="Arial" charset="0"/>
              </a:defRPr>
            </a:lvl9pPr>
          </a:lstStyle>
          <a:p>
            <a:r>
              <a:rPr lang="de-DE" sz="3200" dirty="0"/>
              <a:t>Umgang mit Stress</a:t>
            </a:r>
            <a:endParaRPr lang="de-DE" sz="3000" kern="0" dirty="0">
              <a:latin typeface="+mj-lt"/>
              <a:ea typeface="+mj-ea"/>
              <a:cs typeface="+mj-cs"/>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5457" y="1874970"/>
            <a:ext cx="4938381" cy="45924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51D16853-7AF9-40D2-8FC3-89BF0AAE5CA9}" type="slidenum">
              <a:rPr lang="de-DE" sz="1500" b="0" smtClean="0">
                <a:solidFill>
                  <a:schemeClr val="bg1"/>
                </a:solidFill>
              </a:rPr>
              <a:pPr/>
              <a:t>6</a:t>
            </a:fld>
            <a:endParaRPr lang="de-DE" sz="1500" b="0">
              <a:solidFill>
                <a:schemeClr val="bg1"/>
              </a:solidFill>
            </a:endParaRPr>
          </a:p>
        </p:txBody>
      </p:sp>
      <p:sp>
        <p:nvSpPr>
          <p:cNvPr id="7" name="Rechteck 6"/>
          <p:cNvSpPr/>
          <p:nvPr/>
        </p:nvSpPr>
        <p:spPr>
          <a:xfrm>
            <a:off x="478801" y="2669640"/>
            <a:ext cx="4652758" cy="1754326"/>
          </a:xfrm>
          <a:prstGeom prst="rect">
            <a:avLst/>
          </a:prstGeom>
        </p:spPr>
        <p:txBody>
          <a:bodyPr wrap="square">
            <a:spAutoFit/>
          </a:bodyPr>
          <a:lstStyle/>
          <a:p>
            <a:pPr marL="174625" indent="-171450">
              <a:spcAft>
                <a:spcPts val="0"/>
              </a:spcAft>
              <a:buFont typeface="Arial" pitchFamily="34" charset="0"/>
              <a:buChar char="›"/>
              <a:defRPr/>
            </a:pPr>
            <a:r>
              <a:rPr lang="de-DE" sz="1800" b="0" dirty="0">
                <a:solidFill>
                  <a:schemeClr val="tx1"/>
                </a:solidFill>
              </a:rPr>
              <a:t>Gegenseitige Unterstützung im Team</a:t>
            </a:r>
          </a:p>
          <a:p>
            <a:pPr marL="174625" indent="-171450">
              <a:spcAft>
                <a:spcPts val="0"/>
              </a:spcAft>
              <a:buFont typeface="Arial" pitchFamily="34" charset="0"/>
              <a:buChar char="›"/>
              <a:defRPr/>
            </a:pPr>
            <a:r>
              <a:rPr lang="de-DE" sz="1800" b="0" dirty="0">
                <a:solidFill>
                  <a:schemeClr val="tx1"/>
                </a:solidFill>
              </a:rPr>
              <a:t>Regelmäßige Meetings im Team organisieren</a:t>
            </a:r>
          </a:p>
          <a:p>
            <a:pPr marL="174625" indent="-171450">
              <a:spcAft>
                <a:spcPts val="0"/>
              </a:spcAft>
              <a:buFont typeface="Arial" pitchFamily="34" charset="0"/>
              <a:buChar char="›"/>
              <a:defRPr/>
            </a:pPr>
            <a:r>
              <a:rPr lang="de-DE" sz="1800" b="0" dirty="0">
                <a:solidFill>
                  <a:schemeClr val="tx1"/>
                </a:solidFill>
              </a:rPr>
              <a:t>Für das gesamte </a:t>
            </a:r>
            <a:r>
              <a:rPr lang="de-DE" sz="1800" b="0" dirty="0" err="1">
                <a:solidFill>
                  <a:schemeClr val="tx1"/>
                </a:solidFill>
              </a:rPr>
              <a:t>Büroteam</a:t>
            </a:r>
            <a:r>
              <a:rPr lang="de-DE" sz="1800" b="0" dirty="0">
                <a:solidFill>
                  <a:schemeClr val="tx1"/>
                </a:solidFill>
              </a:rPr>
              <a:t>, Bewegungspausen organisieren und daran teilnehmen</a:t>
            </a:r>
          </a:p>
        </p:txBody>
      </p:sp>
      <p:sp>
        <p:nvSpPr>
          <p:cNvPr id="8" name="Titel 1"/>
          <p:cNvSpPr txBox="1">
            <a:spLocks/>
          </p:cNvSpPr>
          <p:nvPr/>
        </p:nvSpPr>
        <p:spPr bwMode="auto">
          <a:xfrm>
            <a:off x="0" y="847725"/>
            <a:ext cx="2271713" cy="460375"/>
          </a:xfrm>
          <a:prstGeom prst="rect">
            <a:avLst/>
          </a:prstGeom>
          <a:solidFill>
            <a:srgbClr val="004994"/>
          </a:solidFill>
          <a:ln w="9525">
            <a:noFill/>
            <a:miter lim="800000"/>
            <a:headEnd/>
            <a:tailEnd/>
          </a:ln>
        </p:spPr>
        <p:txBody>
          <a:bodyPr lIns="0" tIns="0" rIns="0" anchor="ctr"/>
          <a:lstStyle/>
          <a:p>
            <a:pPr marL="541338" defTabSz="1042988">
              <a:defRPr/>
            </a:pPr>
            <a:r>
              <a:rPr lang="de-DE" sz="2400" b="0" kern="0">
                <a:solidFill>
                  <a:schemeClr val="bg1"/>
                </a:solidFill>
                <a:latin typeface="+mj-lt"/>
                <a:ea typeface="+mj-ea"/>
                <a:cs typeface="+mj-cs"/>
              </a:rPr>
              <a:t>Lektion 5</a:t>
            </a:r>
          </a:p>
        </p:txBody>
      </p:sp>
      <p:sp>
        <p:nvSpPr>
          <p:cNvPr id="11269" name="Titel 1"/>
          <p:cNvSpPr txBox="1">
            <a:spLocks/>
          </p:cNvSpPr>
          <p:nvPr/>
        </p:nvSpPr>
        <p:spPr bwMode="auto">
          <a:xfrm>
            <a:off x="550864" y="1460500"/>
            <a:ext cx="4758116"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lstStyle>
            <a:lvl1pPr defTabSz="1042988">
              <a:defRPr sz="3400" b="1">
                <a:solidFill>
                  <a:srgbClr val="004994"/>
                </a:solidFill>
                <a:latin typeface="Arial" charset="0"/>
              </a:defRPr>
            </a:lvl1pPr>
            <a:lvl2pPr marL="742950" indent="-285750" defTabSz="1042988">
              <a:defRPr sz="3400" b="1">
                <a:solidFill>
                  <a:srgbClr val="004994"/>
                </a:solidFill>
                <a:latin typeface="Arial" charset="0"/>
              </a:defRPr>
            </a:lvl2pPr>
            <a:lvl3pPr marL="1143000" indent="-228600" defTabSz="1042988">
              <a:defRPr sz="3400" b="1">
                <a:solidFill>
                  <a:srgbClr val="004994"/>
                </a:solidFill>
                <a:latin typeface="Arial" charset="0"/>
              </a:defRPr>
            </a:lvl3pPr>
            <a:lvl4pPr marL="1600200" indent="-228600" defTabSz="1042988">
              <a:defRPr sz="3400" b="1">
                <a:solidFill>
                  <a:srgbClr val="004994"/>
                </a:solidFill>
                <a:latin typeface="Arial" charset="0"/>
              </a:defRPr>
            </a:lvl4pPr>
            <a:lvl5pPr marL="2057400" indent="-228600" defTabSz="1042988">
              <a:defRPr sz="3400" b="1">
                <a:solidFill>
                  <a:srgbClr val="004994"/>
                </a:solidFill>
                <a:latin typeface="Arial" charset="0"/>
              </a:defRPr>
            </a:lvl5pPr>
            <a:lvl6pPr marL="2514600" indent="-228600" defTabSz="1042988" eaLnBrk="0" fontAlgn="base" hangingPunct="0">
              <a:spcBef>
                <a:spcPct val="0"/>
              </a:spcBef>
              <a:spcAft>
                <a:spcPct val="0"/>
              </a:spcAft>
              <a:defRPr sz="3400" b="1">
                <a:solidFill>
                  <a:srgbClr val="004994"/>
                </a:solidFill>
                <a:latin typeface="Arial" charset="0"/>
              </a:defRPr>
            </a:lvl6pPr>
            <a:lvl7pPr marL="2971800" indent="-228600" defTabSz="1042988" eaLnBrk="0" fontAlgn="base" hangingPunct="0">
              <a:spcBef>
                <a:spcPct val="0"/>
              </a:spcBef>
              <a:spcAft>
                <a:spcPct val="0"/>
              </a:spcAft>
              <a:defRPr sz="3400" b="1">
                <a:solidFill>
                  <a:srgbClr val="004994"/>
                </a:solidFill>
                <a:latin typeface="Arial" charset="0"/>
              </a:defRPr>
            </a:lvl7pPr>
            <a:lvl8pPr marL="3429000" indent="-228600" defTabSz="1042988" eaLnBrk="0" fontAlgn="base" hangingPunct="0">
              <a:spcBef>
                <a:spcPct val="0"/>
              </a:spcBef>
              <a:spcAft>
                <a:spcPct val="0"/>
              </a:spcAft>
              <a:defRPr sz="3400" b="1">
                <a:solidFill>
                  <a:srgbClr val="004994"/>
                </a:solidFill>
                <a:latin typeface="Arial" charset="0"/>
              </a:defRPr>
            </a:lvl8pPr>
            <a:lvl9pPr marL="3886200" indent="-228600" defTabSz="1042988" eaLnBrk="0" fontAlgn="base" hangingPunct="0">
              <a:spcBef>
                <a:spcPct val="0"/>
              </a:spcBef>
              <a:spcAft>
                <a:spcPct val="0"/>
              </a:spcAft>
              <a:defRPr sz="3400" b="1">
                <a:solidFill>
                  <a:srgbClr val="004994"/>
                </a:solidFill>
                <a:latin typeface="Arial" charset="0"/>
              </a:defRPr>
            </a:lvl9pPr>
          </a:lstStyle>
          <a:p>
            <a:r>
              <a:rPr lang="de-DE" sz="3200" dirty="0"/>
              <a:t>Gute Teamarbeit gegen Rückenbeschwerden</a:t>
            </a:r>
            <a:endParaRPr lang="de-DE" sz="3000" kern="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513" y="2051052"/>
            <a:ext cx="4961738" cy="42948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8AAAF09D-7FD8-4C3F-A740-DE8105414913}" type="slidenum">
              <a:rPr lang="de-DE" sz="1500" b="0" smtClean="0">
                <a:solidFill>
                  <a:schemeClr val="bg1"/>
                </a:solidFill>
              </a:rPr>
              <a:pPr/>
              <a:t>7</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Finde die acht Fehler</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500" y="1218139"/>
            <a:ext cx="3791969" cy="56558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19A778FC-41A0-4BE1-B798-2949280F7561}" type="slidenum">
              <a:rPr lang="de-DE" sz="1500" b="0" smtClean="0">
                <a:solidFill>
                  <a:schemeClr val="bg1"/>
                </a:solidFill>
              </a:rPr>
              <a:pPr/>
              <a:t>8</a:t>
            </a:fld>
            <a:endParaRPr lang="de-DE" sz="1500" b="0">
              <a:solidFill>
                <a:schemeClr val="bg1"/>
              </a:solidFill>
            </a:endParaRPr>
          </a:p>
        </p:txBody>
      </p:sp>
      <p:sp>
        <p:nvSpPr>
          <p:cNvPr id="8" name="Titel 1"/>
          <p:cNvSpPr txBox="1">
            <a:spLocks/>
          </p:cNvSpPr>
          <p:nvPr/>
        </p:nvSpPr>
        <p:spPr bwMode="auto">
          <a:xfrm>
            <a:off x="550799"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Fehlerübersicht</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39" y="1242802"/>
            <a:ext cx="4815551" cy="5766627"/>
          </a:xfrm>
          <a:prstGeom prst="rect">
            <a:avLst/>
          </a:prstGeom>
        </p:spPr>
      </p:pic>
      <p:sp>
        <p:nvSpPr>
          <p:cNvPr id="14338"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r>
              <a:rPr lang="de-DE" sz="1500" b="0">
                <a:solidFill>
                  <a:schemeClr val="bg1"/>
                </a:solidFill>
              </a:rPr>
              <a:t>Seite </a:t>
            </a:r>
            <a:fld id="{8F8915F2-D4D6-46FF-87A1-3565AFE89444}" type="slidenum">
              <a:rPr lang="de-DE" sz="1500" b="0" smtClean="0">
                <a:solidFill>
                  <a:schemeClr val="bg1"/>
                </a:solidFill>
              </a:rPr>
              <a:pPr/>
              <a:t>9</a:t>
            </a:fld>
            <a:endParaRPr lang="de-DE" sz="1500" b="0">
              <a:solidFill>
                <a:schemeClr val="bg1"/>
              </a:solidFill>
            </a:endParaRPr>
          </a:p>
        </p:txBody>
      </p:sp>
      <p:sp>
        <p:nvSpPr>
          <p:cNvPr id="8" name="Titel 1"/>
          <p:cNvSpPr txBox="1">
            <a:spLocks/>
          </p:cNvSpPr>
          <p:nvPr/>
        </p:nvSpPr>
        <p:spPr bwMode="auto">
          <a:xfrm>
            <a:off x="550800" y="1461600"/>
            <a:ext cx="9748800" cy="595313"/>
          </a:xfrm>
          <a:prstGeom prst="rect">
            <a:avLst/>
          </a:prstGeom>
          <a:noFill/>
          <a:ln w="9525">
            <a:noFill/>
            <a:miter lim="800000"/>
            <a:headEnd/>
            <a:tailEnd/>
          </a:ln>
        </p:spPr>
        <p:txBody>
          <a:bodyPr lIns="0" tIns="0" rIns="0"/>
          <a:lstStyle/>
          <a:p>
            <a:pPr defTabSz="1042988">
              <a:defRPr/>
            </a:pPr>
            <a:r>
              <a:rPr lang="de-DE" sz="3000" kern="0" dirty="0">
                <a:latin typeface="+mj-lt"/>
                <a:ea typeface="+mj-ea"/>
                <a:cs typeface="+mj-cs"/>
              </a:rPr>
              <a:t>Fehler 1</a:t>
            </a:r>
          </a:p>
        </p:txBody>
      </p:sp>
      <p:sp>
        <p:nvSpPr>
          <p:cNvPr id="14340" name="Rechteck 8"/>
          <p:cNvSpPr>
            <a:spLocks noChangeArrowheads="1"/>
          </p:cNvSpPr>
          <p:nvPr/>
        </p:nvSpPr>
        <p:spPr bwMode="auto">
          <a:xfrm>
            <a:off x="478800" y="2307600"/>
            <a:ext cx="480288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2000" dirty="0">
                <a:solidFill>
                  <a:schemeClr val="tx1"/>
                </a:solidFill>
              </a:rPr>
              <a:t>Psychische Belastung als Folge von respektlosem Umgang des Vorgesetz-</a:t>
            </a:r>
            <a:r>
              <a:rPr lang="de-DE" sz="2000" dirty="0" err="1">
                <a:solidFill>
                  <a:schemeClr val="tx1"/>
                </a:solidFill>
              </a:rPr>
              <a:t>ten</a:t>
            </a:r>
            <a:r>
              <a:rPr lang="de-DE" sz="2000" dirty="0">
                <a:solidFill>
                  <a:schemeClr val="tx1"/>
                </a:solidFill>
              </a:rPr>
              <a:t> mit seinen Mitarbeitern kann Ursache von Rückenbeschwerden sein.</a:t>
            </a:r>
          </a:p>
        </p:txBody>
      </p:sp>
      <p:sp>
        <p:nvSpPr>
          <p:cNvPr id="14342" name="Pfeil nach rechts 9"/>
          <p:cNvSpPr>
            <a:spLocks noChangeArrowheads="1"/>
          </p:cNvSpPr>
          <p:nvPr/>
        </p:nvSpPr>
        <p:spPr bwMode="auto">
          <a:xfrm>
            <a:off x="5499051" y="2353659"/>
            <a:ext cx="1039813" cy="547688"/>
          </a:xfrm>
          <a:prstGeom prst="rightArrow">
            <a:avLst>
              <a:gd name="adj1" fmla="val 50000"/>
              <a:gd name="adj2" fmla="val 50101"/>
            </a:avLst>
          </a:prstGeom>
          <a:solidFill>
            <a:srgbClr val="FF0000"/>
          </a:solidFill>
          <a:ln w="9525" algn="ctr">
            <a:solidFill>
              <a:schemeClr val="tx1"/>
            </a:solidFill>
            <a:round/>
            <a:headEnd/>
            <a:tailEnd/>
          </a:ln>
        </p:spPr>
        <p:txBody>
          <a:bodyPr/>
          <a:lstStyle/>
          <a:p>
            <a:endParaRPr lang="de-DE"/>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469</Words>
  <Application>Microsoft Office PowerPoint</Application>
  <PresentationFormat>Benutzerdefiniert</PresentationFormat>
  <Paragraphs>90</Paragraphs>
  <Slides>17</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Symbol</vt:lpstr>
      <vt:lpstr>Times</vt:lpstr>
      <vt:lpstr>BG RCI PPT-Master</vt:lpstr>
      <vt:lpstr>Denk an mich – Dein Rücken! Informationen für Büroarbeitsplätze</vt:lpstr>
      <vt:lpstr>Ursachen von Rückenbeschwerden</vt:lpstr>
      <vt:lpstr>Bildschirmarbeitsplatz richtig einstellen</vt:lpstr>
      <vt:lpstr>Der bewegte Bildschirmarbeitsplatz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BG Chemie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gklesper</dc:creator>
  <cp:lastModifiedBy>Angelika Steffan</cp:lastModifiedBy>
  <cp:revision>245</cp:revision>
  <dcterms:created xsi:type="dcterms:W3CDTF">2009-09-24T11:16:33Z</dcterms:created>
  <dcterms:modified xsi:type="dcterms:W3CDTF">2021-07-29T08:14:09Z</dcterms:modified>
</cp:coreProperties>
</file>