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81" r:id="rId17"/>
  </p:sldIdLst>
  <p:sldSz cx="10688638" cy="7562850"/>
  <p:notesSz cx="6858000" cy="9144000"/>
  <p:custDataLst>
    <p:tags r:id="rId1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6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50">
          <p15:clr>
            <a:srgbClr val="A4A3A4"/>
          </p15:clr>
        </p15:guide>
        <p15:guide id="7" pos="6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 showGuides="1">
      <p:cViewPr varScale="1">
        <p:scale>
          <a:sx n="62" d="100"/>
          <a:sy n="62" d="100"/>
        </p:scale>
        <p:origin x="1422" y="66"/>
      </p:cViewPr>
      <p:guideLst>
        <p:guide orient="horz" pos="976"/>
        <p:guide orient="horz" pos="3963"/>
        <p:guide orient="horz" pos="1996"/>
        <p:guide orient="horz" pos="1738"/>
        <p:guide pos="6541"/>
        <p:guide pos="350"/>
        <p:guide pos="63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097D0D7-1207-AF1C-4406-6BD32A6DB4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76F3CC8-E506-8A68-6D33-79136FA303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B2723FA-5649-6674-7167-0B163D0A550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B62A726-A5F0-886D-5FD7-FCEA7EAB26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1244A8D4-AF3B-3A97-3C63-9872FB6E14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6D01DA7E-C19F-2948-CA2B-E6B683F26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fld id="{80F61B24-6507-45E5-8862-23679E80723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C90CFB7C-127F-AE19-5173-56D2102E6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02C1931A-034A-C524-9F78-2FF93AAB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14EF046A-1D52-BC70-89EB-19F643AC4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8FCBB31-FFBD-40AD-94EA-7CBFE8E0BA33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29B6495F-39D0-1843-F39A-ECEE2500B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8AD42F90-69D8-C6C7-B6D7-55BC8E13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979AAD1F-A942-A261-328B-6AD0EAA43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124F04E-4CAC-4224-8F12-0A1AAE3731F9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53D930FC-42EE-EC80-E2FB-FCBB12EC2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995E233A-A82E-5F6B-BB9F-1BC6F017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56C37E68-AB23-B900-C490-632472E02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6D1FF75-B7D9-4618-8F15-247088209BD8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BE0AB203-93F2-6321-28A0-3497EBF6D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C7F8BD57-1CBC-445A-4590-958A7F8B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34AD7CE2-D428-98AA-8C6B-5F8DCF102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0347728-B055-4D3F-A5C3-53253748DD82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4CE0D560-880A-2B95-41BC-8CDB71D3D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4998C7F3-B10B-9412-EAE0-560E23C1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A4FD8A93-55EE-CEE7-0776-6A5861952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D2B833E-EE48-4798-803C-0111A615484C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61BB2B4-475C-37E0-F544-B760202DA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A50CD203-1968-2A01-D9AD-CEC28561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300F27CB-7BA2-09B1-2B81-95B6EC548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802FEEF-CDAB-44D7-AE2F-25DF6CF2AD4D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DD993657-17DC-2881-E289-8F19882D6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F51516F9-69BA-6813-60E3-BA052A70F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5470E6C0-8DCD-5380-8BC1-5DDD0A777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3AECEEF2-B337-4993-8E15-E7D372CC0784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E272BAE8-AD4D-C4A7-8550-8356D0F16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F713EC91-4092-CADE-B69B-BD5AB21B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CAF39166-0280-62F0-DA98-33B8963C4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983DBDE-8881-422A-BB6B-B828B6B09EE4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28D972D5-7370-8477-014D-EBB38C636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D6978A87-0C78-27CF-FC78-2D74CADE6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A6F74450-E7BB-9845-BB2A-528A0A6D0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4A5FA9E-DC34-4FA5-A39B-79D6858270B8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01-PPT BG-RCI-Titel">
            <a:extLst>
              <a:ext uri="{FF2B5EF4-FFF2-40B4-BE49-F238E27FC236}">
                <a16:creationId xmlns:a16="http://schemas.microsoft.com/office/drawing/2014/main" id="{92316C7C-E0F2-4DB9-A93D-90245A87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FB0C540-7476-05D8-6ADE-8DFCF123A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AE13F1F0-F11C-4CEB-9BAE-EF7E0CDAA64F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99FA14E-59F5-E7F6-9B5A-B42330B91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25976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AD369C0-30E4-889D-7AAD-ED320951B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6D50-0A69-4C7A-AD4D-F8E3B6D7AB75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340702D-FF6E-CCE8-3E72-1196EB2C9A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CAAD3A2-46E1-45C0-80F9-111D638C3A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35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5BF81D5-0B98-8BE2-B30D-244AEED969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C96E-430C-477C-BE01-98DCBEAAC0C7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1AD5317-564E-7537-6156-5C894D6867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439E715-600D-4014-BE1B-361928AC84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182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412A6D-8C90-1EEF-3CD7-DB7F00D5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314E8E-7BDC-0151-D7B4-8D92829F8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78A3124-0864-49BF-A4F8-79D9160742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89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71949E-45DD-9EA9-538A-B0157CD57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2F5A-FB6B-4F65-999A-0549E0ECBAB7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14B01C-911E-7842-40E6-250B306FC8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F8A696A-73B3-4768-B7F8-938A42CFA2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29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53057F0-95E5-6F0A-88B1-45E9DF8D7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4832-1039-430E-A5A3-D33428EBDA20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E6383F-BDA8-A96A-07DE-723E4DE2C2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0F4D45A-9BD6-4432-81D9-06CDC93337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79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0C8082F-8584-520F-4A48-86AC898B1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83E3-B4A7-438B-BE41-1D5640A7FB25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BB74B29-F34A-BDFB-CB5C-41A2148D4E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18D05B2-4349-41BF-8195-356C219234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955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9B5D916-1AA9-06DF-AF38-4757CBD94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BD28-66D4-48F1-AB71-8E2061AE8371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F5251E5-9BF2-0335-7DBB-6532BFC51A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E1FFBF1-BCE6-4F3D-A3AA-2C8005AF23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014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D5B4C61-9C8F-838F-363B-4D9C4526E0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5786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015: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Reinigen von Maschinen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C084127-DF19-F018-60B4-C5ED13685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52F4-ED75-4DF7-8F14-04CECC0CD544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B453C9B-8C46-FB53-D650-748733D838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A78A31A-FB05-494A-908E-3563976DA8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776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FD67E3B-26DE-9A5D-FD9F-F1EB0413A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4907-6132-4A29-AEED-8AD8BBF83A49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D866477-C2DB-C66A-4D68-76D7F28E8A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53B13BB-D0E9-4AB0-BA40-408288A5CC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537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E573E40-A477-D3A8-380B-9115FA191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61BD-9E40-4DA1-9EE8-1FCB2130BEB9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2433F61-BCB0-4987-2E4E-8D80244F43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8C60BD0-1E07-466F-A1D0-FC48D01BCA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12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604D7AE9-18AE-6E5C-9F86-E79E9BF2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27A4C96F-5596-C05B-D13E-5C915748ED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B558B02-938E-486F-95EC-8B707AA8C402}" type="datetime1">
              <a:rPr lang="de-DE"/>
              <a:pPr>
                <a:defRPr/>
              </a:pPr>
              <a:t>09.01.2024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3C1DC637-EBEB-C0F2-0088-3FD0A11E6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B7E3DEF9-8A89-0B29-CB17-23225945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2C426A25-B488-FAF7-04D4-03032A4897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Seite </a:t>
            </a:r>
            <a:fld id="{63645B50-C42F-4EA0-B991-1A2D15D14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2" r:id="rId6"/>
    <p:sldLayoutId id="2147484088" r:id="rId7"/>
    <p:sldLayoutId id="2147484089" r:id="rId8"/>
    <p:sldLayoutId id="2147484083" r:id="rId9"/>
    <p:sldLayoutId id="2147484084" r:id="rId10"/>
    <p:sldLayoutId id="214748408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0A99DFA3-BF2B-D795-C3C7-31AC4BBF83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/>
              <a:t>Stand 10/2023</a:t>
            </a: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C2DF8E0D-5ED6-869C-8741-52BBF89716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altLang="de-DE"/>
              <a:t>Reinigen von Maschinen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B5994A2-776F-D95F-066F-33289E6160AD}"/>
              </a:ext>
            </a:extLst>
          </p:cNvPr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015)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4">
            <a:extLst>
              <a:ext uri="{FF2B5EF4-FFF2-40B4-BE49-F238E27FC236}">
                <a16:creationId xmlns:a16="http://schemas.microsoft.com/office/drawing/2014/main" id="{91428392-468C-C323-DA7D-45883D37D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13B16AA-7561-4D2A-A008-88F9AAEF8EC2}" type="slidenum">
              <a:rPr lang="de-DE" altLang="de-DE" sz="1500" b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AFE6FDE-2324-2F39-0732-8BC45E65F7E9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0" name="Rechteck 8">
            <a:extLst>
              <a:ext uri="{FF2B5EF4-FFF2-40B4-BE49-F238E27FC236}">
                <a16:creationId xmlns:a16="http://schemas.microsoft.com/office/drawing/2014/main" id="{961D2C9F-8BC8-A687-BB05-CCBAE0A50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811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Sind technische Schutzmaßnahmen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nicht getroffen worden, müssen geeignete persönliche Schutzaus-rüstungen verwendet werden.</a:t>
            </a:r>
          </a:p>
        </p:txBody>
      </p:sp>
      <p:pic>
        <p:nvPicPr>
          <p:cNvPr id="19461" name="Grafik 8">
            <a:extLst>
              <a:ext uri="{FF2B5EF4-FFF2-40B4-BE49-F238E27FC236}">
                <a16:creationId xmlns:a16="http://schemas.microsoft.com/office/drawing/2014/main" id="{537B4120-A619-D787-BBFC-1B68BB3BC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8B910EE3-A69B-4303-F81B-83997363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5718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4">
            <a:extLst>
              <a:ext uri="{FF2B5EF4-FFF2-40B4-BE49-F238E27FC236}">
                <a16:creationId xmlns:a16="http://schemas.microsoft.com/office/drawing/2014/main" id="{CB148F73-1EC2-F051-F595-8CA8B045C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74B836D-A4E9-4F87-A7B1-6E173491AE17}" type="slidenum">
              <a:rPr lang="de-DE" altLang="de-DE" sz="1500" b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E69E21E-9B81-58B4-D314-AA89979ED708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8" name="Rechteck 8">
            <a:extLst>
              <a:ext uri="{FF2B5EF4-FFF2-40B4-BE49-F238E27FC236}">
                <a16:creationId xmlns:a16="http://schemas.microsoft.com/office/drawing/2014/main" id="{BD6BA788-F9E4-6BDD-ADE9-467C08DA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57450"/>
            <a:ext cx="45894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Für Reinigungs- und Wartungs-arbeiten Energieversorgung </a:t>
            </a:r>
            <a:br>
              <a:rPr lang="de-DE" altLang="de-DE" sz="2000">
                <a:solidFill>
                  <a:schemeClr val="tx1"/>
                </a:solidFill>
              </a:rPr>
            </a:br>
            <a:r>
              <a:rPr lang="de-DE" altLang="de-DE" sz="2000">
                <a:solidFill>
                  <a:schemeClr val="tx1"/>
                </a:solidFill>
              </a:rPr>
              <a:t>der Maschine unterbrechen </a:t>
            </a:r>
            <a:br>
              <a:rPr lang="de-DE" altLang="de-DE" sz="2000">
                <a:solidFill>
                  <a:schemeClr val="tx1"/>
                </a:solidFill>
              </a:rPr>
            </a:br>
            <a:r>
              <a:rPr lang="de-DE" altLang="de-DE" sz="2000">
                <a:solidFill>
                  <a:schemeClr val="tx1"/>
                </a:solidFill>
              </a:rPr>
              <a:t>und gegen Wiedereinschalten sichern.</a:t>
            </a:r>
          </a:p>
        </p:txBody>
      </p:sp>
      <p:pic>
        <p:nvPicPr>
          <p:cNvPr id="21509" name="Grafik 8">
            <a:extLst>
              <a:ext uri="{FF2B5EF4-FFF2-40B4-BE49-F238E27FC236}">
                <a16:creationId xmlns:a16="http://schemas.microsoft.com/office/drawing/2014/main" id="{8860C113-D668-2141-62B0-30AC83631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F116519E-1CED-AD17-42AD-558FF8D0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359568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>
            <a:extLst>
              <a:ext uri="{FF2B5EF4-FFF2-40B4-BE49-F238E27FC236}">
                <a16:creationId xmlns:a16="http://schemas.microsoft.com/office/drawing/2014/main" id="{C290FF09-FE6D-AEBB-A180-9A26F027E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8F5E514-E106-4D7A-B97F-179723040B8E}" type="slidenum">
              <a:rPr lang="de-DE" altLang="de-DE" sz="1500" b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A881E1F-C06B-75AD-9648-0DA3B1743D90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6" name="Rechteck 8">
            <a:extLst>
              <a:ext uri="{FF2B5EF4-FFF2-40B4-BE49-F238E27FC236}">
                <a16:creationId xmlns:a16="http://schemas.microsoft.com/office/drawing/2014/main" id="{6A754272-2631-77F5-8E1A-1773DA23C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Schutzgitter für Reinigungs-</a:t>
            </a:r>
            <a:br>
              <a:rPr lang="de-DE" altLang="de-DE" sz="2000">
                <a:solidFill>
                  <a:schemeClr val="tx1"/>
                </a:solidFill>
              </a:rPr>
            </a:br>
            <a:r>
              <a:rPr lang="de-DE" altLang="de-DE" sz="2000">
                <a:solidFill>
                  <a:schemeClr val="tx1"/>
                </a:solidFill>
              </a:rPr>
              <a:t>und Wartungsarbeiten vollständig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demontieren. Vor Betriebsaufnahme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Schutzgitter wieder vollständig montieren.</a:t>
            </a:r>
          </a:p>
        </p:txBody>
      </p:sp>
      <p:pic>
        <p:nvPicPr>
          <p:cNvPr id="23557" name="Grafik 8">
            <a:extLst>
              <a:ext uri="{FF2B5EF4-FFF2-40B4-BE49-F238E27FC236}">
                <a16:creationId xmlns:a16="http://schemas.microsoft.com/office/drawing/2014/main" id="{FE5F19DE-E6AA-1C0E-E220-00FA9D3C6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Pfeil nach rechts 9">
            <a:extLst>
              <a:ext uri="{FF2B5EF4-FFF2-40B4-BE49-F238E27FC236}">
                <a16:creationId xmlns:a16="http://schemas.microsoft.com/office/drawing/2014/main" id="{89F48D72-9029-9BE7-CA4A-6D8AC6BC58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80438" y="447833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4">
            <a:extLst>
              <a:ext uri="{FF2B5EF4-FFF2-40B4-BE49-F238E27FC236}">
                <a16:creationId xmlns:a16="http://schemas.microsoft.com/office/drawing/2014/main" id="{0678BF24-FF56-8E35-9895-66D58BAF5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25E239B-10AB-454D-B46C-6A13FDB4CEB2}" type="slidenum">
              <a:rPr lang="de-DE" altLang="de-DE" sz="1500" b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FE9695-642E-586C-931F-54FA67030587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4" name="Rechteck 8">
            <a:extLst>
              <a:ext uri="{FF2B5EF4-FFF2-40B4-BE49-F238E27FC236}">
                <a16:creationId xmlns:a16="http://schemas.microsoft.com/office/drawing/2014/main" id="{983BFC0E-10A4-D807-C921-FD655CF6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Arbeiten von einer sicheren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Standfläche aus durchführen,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z. B. von einem Arbeitspodest.</a:t>
            </a:r>
          </a:p>
        </p:txBody>
      </p:sp>
      <p:pic>
        <p:nvPicPr>
          <p:cNvPr id="25605" name="Grafik 8">
            <a:extLst>
              <a:ext uri="{FF2B5EF4-FFF2-40B4-BE49-F238E27FC236}">
                <a16:creationId xmlns:a16="http://schemas.microsoft.com/office/drawing/2014/main" id="{3427A077-F433-7EA6-F661-6066EE739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Pfeil nach rechts 9">
            <a:extLst>
              <a:ext uri="{FF2B5EF4-FFF2-40B4-BE49-F238E27FC236}">
                <a16:creationId xmlns:a16="http://schemas.microsoft.com/office/drawing/2014/main" id="{CF71C24F-031C-35D4-7399-62B767353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512445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4">
            <a:extLst>
              <a:ext uri="{FF2B5EF4-FFF2-40B4-BE49-F238E27FC236}">
                <a16:creationId xmlns:a16="http://schemas.microsoft.com/office/drawing/2014/main" id="{1340F81C-ADFD-54BB-503A-3E76B002B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075AD8D-4750-4F90-833E-56C357E9DD26}" type="slidenum">
              <a:rPr lang="de-DE" altLang="de-DE" sz="1500" b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3EB423-23BE-E325-27A3-A64A6F13E33B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2" name="Rechteck 8">
            <a:extLst>
              <a:ext uri="{FF2B5EF4-FFF2-40B4-BE49-F238E27FC236}">
                <a16:creationId xmlns:a16="http://schemas.microsoft.com/office/drawing/2014/main" id="{6E609E74-04D7-71AB-3CD9-FAF37495E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Beim Einsatz von Reinigern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auf intakte Gefäße achten, </a:t>
            </a:r>
            <a:br>
              <a:rPr lang="de-DE" altLang="de-DE" sz="2000">
                <a:solidFill>
                  <a:schemeClr val="tx1"/>
                </a:solidFill>
              </a:rPr>
            </a:br>
            <a:r>
              <a:rPr lang="de-DE" altLang="de-DE" sz="2000">
                <a:solidFill>
                  <a:schemeClr val="tx1"/>
                </a:solidFill>
              </a:rPr>
              <a:t>sauber arbeiten und entstehende Verunreinigungen sofort beseitigen.</a:t>
            </a:r>
          </a:p>
        </p:txBody>
      </p:sp>
      <p:pic>
        <p:nvPicPr>
          <p:cNvPr id="27653" name="Grafik 9">
            <a:extLst>
              <a:ext uri="{FF2B5EF4-FFF2-40B4-BE49-F238E27FC236}">
                <a16:creationId xmlns:a16="http://schemas.microsoft.com/office/drawing/2014/main" id="{9188A4B9-70F2-1F58-12BF-E7AD26CF0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Pfeil nach rechts 10">
            <a:extLst>
              <a:ext uri="{FF2B5EF4-FFF2-40B4-BE49-F238E27FC236}">
                <a16:creationId xmlns:a16="http://schemas.microsoft.com/office/drawing/2014/main" id="{180FBA25-42F4-EF1A-BAB3-8BAB2C59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585628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9">
            <a:extLst>
              <a:ext uri="{FF2B5EF4-FFF2-40B4-BE49-F238E27FC236}">
                <a16:creationId xmlns:a16="http://schemas.microsoft.com/office/drawing/2014/main" id="{FDF12BEF-09BD-D440-F95D-B136623A9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6929BA0F-A94A-F625-357E-6BCE8AA29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E791900-4DC1-449F-AEC7-4F5613DB9BD1}" type="slidenum">
              <a:rPr lang="de-DE" altLang="de-DE" sz="1500" b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21655B5-1988-D63E-F2AF-51AA80CA988F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F4216B1C-47C3-01B6-CC90-D56E6787E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0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Für Reinigungs- und Wartungs-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arbeiten Materialzufuhr unter-</a:t>
            </a:r>
            <a:br>
              <a:rPr lang="de-DE" altLang="de-DE" sz="2000">
                <a:solidFill>
                  <a:schemeClr val="tx1"/>
                </a:solidFill>
              </a:rPr>
            </a:br>
            <a:r>
              <a:rPr lang="de-DE" altLang="de-DE" sz="2000">
                <a:solidFill>
                  <a:schemeClr val="tx1"/>
                </a:solidFill>
              </a:rPr>
              <a:t>brechen und Maschine stillsetzen.</a:t>
            </a:r>
          </a:p>
        </p:txBody>
      </p:sp>
      <p:sp>
        <p:nvSpPr>
          <p:cNvPr id="29702" name="Pfeil nach rechts 9">
            <a:extLst>
              <a:ext uri="{FF2B5EF4-FFF2-40B4-BE49-F238E27FC236}">
                <a16:creationId xmlns:a16="http://schemas.microsoft.com/office/drawing/2014/main" id="{B5EF42E5-ACB7-78CC-5703-AE6C93FDC9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24950" y="558006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2">
            <a:extLst>
              <a:ext uri="{FF2B5EF4-FFF2-40B4-BE49-F238E27FC236}">
                <a16:creationId xmlns:a16="http://schemas.microsoft.com/office/drawing/2014/main" id="{213C3AA3-0CF9-A635-F13E-C7E93FF50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2750" y="7023100"/>
            <a:ext cx="2133600" cy="53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D4B8187-F154-4FC4-82BB-65F8EF2D8CEF}" type="slidenum">
              <a:rPr lang="de-DE" altLang="de-DE" sz="1500" b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8EF909-A47F-A3F6-FF23-A6526FF5FA8B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1748" name="Rechteck 5">
            <a:hlinkClick r:id="rId2"/>
            <a:extLst>
              <a:ext uri="{FF2B5EF4-FFF2-40B4-BE49-F238E27FC236}">
                <a16:creationId xmlns:a16="http://schemas.microsoft.com/office/drawing/2014/main" id="{37411401-3170-3B3D-859C-17E4F0FA1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medienshop.bgrci.de 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id="{6AD3C52A-8109-2AB7-3EED-99A7DFDB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hteck 4">
            <a:extLst>
              <a:ext uri="{FF2B5EF4-FFF2-40B4-BE49-F238E27FC236}">
                <a16:creationId xmlns:a16="http://schemas.microsoft.com/office/drawing/2014/main" id="{AA241F88-5025-C7F8-D54B-98388F74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/>
              <a:t>weitere </a:t>
            </a:r>
            <a:br>
              <a:rPr lang="de-DE" altLang="de-DE" sz="1800"/>
            </a:br>
            <a:r>
              <a:rPr lang="de-DE" altLang="de-DE" sz="1800"/>
              <a:t>ausführliche Hinweise und Erläuterungen </a:t>
            </a:r>
            <a:br>
              <a:rPr lang="de-DE" altLang="de-DE" sz="1800"/>
            </a:br>
            <a:r>
              <a:rPr lang="de-DE" altLang="de-DE" sz="1800"/>
              <a:t>für Unterweisende</a:t>
            </a:r>
            <a:r>
              <a:rPr lang="de-DE" altLang="de-DE" sz="1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>
            <a:extLst>
              <a:ext uri="{FF2B5EF4-FFF2-40B4-BE49-F238E27FC236}">
                <a16:creationId xmlns:a16="http://schemas.microsoft.com/office/drawing/2014/main" id="{4E6826F9-1E1B-5346-6793-A0320F776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946275"/>
            <a:ext cx="5595937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liennummernplatzhalter 4">
            <a:extLst>
              <a:ext uri="{FF2B5EF4-FFF2-40B4-BE49-F238E27FC236}">
                <a16:creationId xmlns:a16="http://schemas.microsoft.com/office/drawing/2014/main" id="{89A6DF15-49FC-75E6-8938-90C108B13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5C91077-050C-4247-806E-682B278DBAC3}" type="slidenum">
              <a:rPr lang="de-DE" altLang="de-DE" sz="1500" b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13C46E79-7143-2B5D-F874-4281E1F9C7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784350"/>
            <a:ext cx="7659688" cy="595313"/>
          </a:xfrm>
        </p:spPr>
        <p:txBody>
          <a:bodyPr/>
          <a:lstStyle/>
          <a:p>
            <a:r>
              <a:rPr lang="de-DE" altLang="de-DE"/>
              <a:t>Maschine vorbereiten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0CD76153-9DD4-463C-5C99-E7B1C614D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3060700"/>
            <a:ext cx="53943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Beachten Sie die in der Betriebs-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anweisung genannten Gefährdungen 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in Bezug auf die Maschine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Materialzufuhr abstellen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Alle Energien abtrennen und gegen Wiedereinschalten sichern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Auswirkungen auf vor- und nach-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geschaltete Maschinen beachten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Arbeitsbereich freihalten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35E1E45-8CB3-A4B2-6158-FE9E7A661299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>
            <a:extLst>
              <a:ext uri="{FF2B5EF4-FFF2-40B4-BE49-F238E27FC236}">
                <a16:creationId xmlns:a16="http://schemas.microsoft.com/office/drawing/2014/main" id="{A3E9F4B1-E4E8-2662-FD83-C1372559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958975"/>
            <a:ext cx="52705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Foliennummernplatzhalter 4">
            <a:extLst>
              <a:ext uri="{FF2B5EF4-FFF2-40B4-BE49-F238E27FC236}">
                <a16:creationId xmlns:a16="http://schemas.microsoft.com/office/drawing/2014/main" id="{7E2CA7ED-116A-7461-F537-D11EDED38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B3B1D95-E9B0-432D-9D87-6AB83AFB6763}" type="slidenum">
              <a:rPr lang="de-DE" altLang="de-DE" sz="1500" b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20" name="Titel 1">
            <a:extLst>
              <a:ext uri="{FF2B5EF4-FFF2-40B4-BE49-F238E27FC236}">
                <a16:creationId xmlns:a16="http://schemas.microsoft.com/office/drawing/2014/main" id="{4CF4A3F5-1600-8188-B2B4-19E30DBDFB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789113"/>
            <a:ext cx="6880225" cy="847725"/>
          </a:xfrm>
        </p:spPr>
        <p:txBody>
          <a:bodyPr/>
          <a:lstStyle/>
          <a:p>
            <a:r>
              <a:rPr lang="de-DE" altLang="de-DE"/>
              <a:t>Demontieren</a:t>
            </a:r>
            <a:br>
              <a:rPr lang="de-DE" altLang="de-DE"/>
            </a:br>
            <a:r>
              <a:rPr lang="de-DE" altLang="de-DE"/>
              <a:t>von Maschinenteilen</a:t>
            </a:r>
          </a:p>
        </p:txBody>
      </p:sp>
      <p:sp>
        <p:nvSpPr>
          <p:cNvPr id="9221" name="Rechteck 6">
            <a:extLst>
              <a:ext uri="{FF2B5EF4-FFF2-40B4-BE49-F238E27FC236}">
                <a16:creationId xmlns:a16="http://schemas.microsoft.com/office/drawing/2014/main" id="{A1E0AF24-7ED2-BF35-8A9C-2D770777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60700"/>
            <a:ext cx="50196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Arbeitsanweisung für die Reinigung beachten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Nur die für die Reinigung erforderlichen Demontagen vornehmen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Die vorgesehenen Anschlagpunkte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und Hebezeuge verwenden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Teile an den vorgesehenen Plätzen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ablegen und kennzeichnen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Fehler und Beschädigungen an Schutzeinrichtungen und Maschinen-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elementen melden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C5A82C1-A99E-BA15-F4E1-B621AFCF0345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>
            <a:extLst>
              <a:ext uri="{FF2B5EF4-FFF2-40B4-BE49-F238E27FC236}">
                <a16:creationId xmlns:a16="http://schemas.microsoft.com/office/drawing/2014/main" id="{2C8E7143-DBD4-21CA-414D-290369971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952625"/>
            <a:ext cx="5305425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15E46210-104C-2C34-BFFC-F4ED54C47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7EE1F4E-A923-4FE9-9205-969E81066198}" type="slidenum">
              <a:rPr lang="de-DE" altLang="de-DE" sz="1500" b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CA64D06-F911-DBC7-2349-FB20D3CD0E9C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0413683-E598-24B5-FF16-6C41354FC004}"/>
              </a:ext>
            </a:extLst>
          </p:cNvPr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Sicherungsmaßnahmen</a:t>
            </a:r>
          </a:p>
        </p:txBody>
      </p:sp>
      <p:sp>
        <p:nvSpPr>
          <p:cNvPr id="10246" name="Rechteck 9">
            <a:extLst>
              <a:ext uri="{FF2B5EF4-FFF2-40B4-BE49-F238E27FC236}">
                <a16:creationId xmlns:a16="http://schemas.microsoft.com/office/drawing/2014/main" id="{9258B01C-EC36-C400-60A0-FB5AB4E3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60700"/>
            <a:ext cx="49593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Sichere Standflächen schaffen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Nur vorgeschriebene Werkzeuge 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und Hilfsmittel nutzen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Lose Teile sichern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Austretende Rohstoffe, Produkte 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und Medien auffangen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Notfallmaßnahmen vorsehen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>
            <a:extLst>
              <a:ext uri="{FF2B5EF4-FFF2-40B4-BE49-F238E27FC236}">
                <a16:creationId xmlns:a16="http://schemas.microsoft.com/office/drawing/2014/main" id="{1A2E12D9-5E1D-ADEB-749A-1CC99B6B7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A8735F0-7834-408F-AC4D-18A3E95CBBEA}" type="slidenum">
              <a:rPr lang="de-DE" altLang="de-DE" sz="1500" b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689484-91F0-A7D3-4801-70D109F88C61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09DB2D5-7702-DE54-FDF8-C0C00EE1A566}"/>
              </a:ext>
            </a:extLst>
          </p:cNvPr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Einsatz von</a:t>
            </a:r>
            <a:br>
              <a:rPr lang="de-DE" sz="3000" kern="0" dirty="0">
                <a:latin typeface="+mj-lt"/>
                <a:ea typeface="+mj-ea"/>
                <a:cs typeface="+mj-cs"/>
              </a:rPr>
            </a:br>
            <a:r>
              <a:rPr lang="de-DE" sz="3000" kern="0" dirty="0">
                <a:latin typeface="+mj-lt"/>
                <a:ea typeface="+mj-ea"/>
                <a:cs typeface="+mj-cs"/>
              </a:rPr>
              <a:t>Reinigungsmitteln</a:t>
            </a:r>
          </a:p>
        </p:txBody>
      </p:sp>
      <p:sp>
        <p:nvSpPr>
          <p:cNvPr id="11269" name="Rechteck 9">
            <a:extLst>
              <a:ext uri="{FF2B5EF4-FFF2-40B4-BE49-F238E27FC236}">
                <a16:creationId xmlns:a16="http://schemas.microsoft.com/office/drawing/2014/main" id="{18623B44-12B1-C54E-D1CC-394E3924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60700"/>
            <a:ext cx="5159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Für gute Lüftung sorgen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Betriebsanweisung des Reinigungs-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mittels beachten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Reinigungsmittel nur zweckbestimmt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und sparsam einsetzen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Verbrauchte Reinigungsmittel ordnungsgemäß entsorgen</a:t>
            </a:r>
          </a:p>
          <a:p>
            <a:pPr>
              <a:buFont typeface="Arial" panose="020B0604020202020204" pitchFamily="34" charset="0"/>
              <a:buChar char="›"/>
            </a:pPr>
            <a:endParaRPr lang="de-DE" altLang="de-DE" sz="2000" b="0">
              <a:solidFill>
                <a:schemeClr val="tx1"/>
              </a:solidFill>
            </a:endParaRPr>
          </a:p>
        </p:txBody>
      </p:sp>
      <p:pic>
        <p:nvPicPr>
          <p:cNvPr id="11270" name="Grafik 1">
            <a:extLst>
              <a:ext uri="{FF2B5EF4-FFF2-40B4-BE49-F238E27FC236}">
                <a16:creationId xmlns:a16="http://schemas.microsoft.com/office/drawing/2014/main" id="{B699DF8F-0805-2E85-3359-5FF39FA2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387475"/>
            <a:ext cx="5114925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>
            <a:extLst>
              <a:ext uri="{FF2B5EF4-FFF2-40B4-BE49-F238E27FC236}">
                <a16:creationId xmlns:a16="http://schemas.microsoft.com/office/drawing/2014/main" id="{1074C9C7-D18E-19B9-2075-7F6B73AFB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41591B7-9089-4615-996F-DA87CF3ECB6A}" type="slidenum">
              <a:rPr lang="de-DE" altLang="de-DE" sz="1500" b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1821856-8C49-A225-9651-31FC99A153C4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0030314-F074-A89F-E80E-B0F38568DA07}"/>
              </a:ext>
            </a:extLst>
          </p:cNvPr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Wiederinbetriebnahme</a:t>
            </a:r>
          </a:p>
        </p:txBody>
      </p:sp>
      <p:sp>
        <p:nvSpPr>
          <p:cNvPr id="12293" name="Rechteck 9">
            <a:extLst>
              <a:ext uri="{FF2B5EF4-FFF2-40B4-BE49-F238E27FC236}">
                <a16:creationId xmlns:a16="http://schemas.microsoft.com/office/drawing/2014/main" id="{C2A4B9DB-B6C5-E8C8-FAB7-56CCFE56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62288"/>
            <a:ext cx="47879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Maschinenteile und Schutzeinrich-tungen vollständig montieren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Werkzeuge und Hilfsmittel entfernen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Betriebsartenwahlschalter auf Betriebsart Automatik zurückstellen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und sichern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Wirksamkeit der Schutzeinrichtungen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überprüfen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2000" b="0">
                <a:solidFill>
                  <a:schemeClr val="tx1"/>
                </a:solidFill>
              </a:rPr>
              <a:t>Reinigung dokumentieren</a:t>
            </a:r>
          </a:p>
          <a:p>
            <a:pPr>
              <a:buFont typeface="Arial" panose="020B0604020202020204" pitchFamily="34" charset="0"/>
              <a:buChar char="›"/>
            </a:pPr>
            <a:endParaRPr lang="de-DE" altLang="de-DE" sz="2000" b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›"/>
            </a:pPr>
            <a:endParaRPr lang="de-DE" altLang="de-DE" sz="2000" b="0">
              <a:solidFill>
                <a:schemeClr val="tx1"/>
              </a:solidFill>
            </a:endParaRPr>
          </a:p>
        </p:txBody>
      </p:sp>
      <p:pic>
        <p:nvPicPr>
          <p:cNvPr id="12294" name="Grafik 1">
            <a:extLst>
              <a:ext uri="{FF2B5EF4-FFF2-40B4-BE49-F238E27FC236}">
                <a16:creationId xmlns:a16="http://schemas.microsoft.com/office/drawing/2014/main" id="{8E898E22-9B03-F9CF-2E94-813124A25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954213"/>
            <a:ext cx="520700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524E53B0-4060-67E9-E0CD-D62270F8B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A0703A5-77BA-4693-9973-AD402E4C5D28}" type="slidenum">
              <a:rPr lang="de-DE" altLang="de-DE" sz="1500" b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8BF79C8-F652-5A96-E6B7-AE2D5CFB0B6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sieben Fehler</a:t>
            </a:r>
          </a:p>
        </p:txBody>
      </p:sp>
      <p:pic>
        <p:nvPicPr>
          <p:cNvPr id="13316" name="Grafik 1">
            <a:extLst>
              <a:ext uri="{FF2B5EF4-FFF2-40B4-BE49-F238E27FC236}">
                <a16:creationId xmlns:a16="http://schemas.microsoft.com/office/drawing/2014/main" id="{7CD9809E-2665-4B25-8A97-DD6CAB654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243013"/>
            <a:ext cx="49466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>
            <a:extLst>
              <a:ext uri="{FF2B5EF4-FFF2-40B4-BE49-F238E27FC236}">
                <a16:creationId xmlns:a16="http://schemas.microsoft.com/office/drawing/2014/main" id="{466BBB9F-547F-6431-624A-2851A24F6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3BC4C76-8ED5-481C-9C47-A3893108480E}" type="slidenum">
              <a:rPr lang="de-DE" altLang="de-DE" sz="1500" b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DC98483-E068-BC11-CD3F-75D3E35455FB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15364" name="Grafik 8">
            <a:extLst>
              <a:ext uri="{FF2B5EF4-FFF2-40B4-BE49-F238E27FC236}">
                <a16:creationId xmlns:a16="http://schemas.microsoft.com/office/drawing/2014/main" id="{08EA6CFD-5B3A-1E69-31D9-76A0FC791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4">
            <a:extLst>
              <a:ext uri="{FF2B5EF4-FFF2-40B4-BE49-F238E27FC236}">
                <a16:creationId xmlns:a16="http://schemas.microsoft.com/office/drawing/2014/main" id="{FA315566-4312-4622-1BD9-4048FB27F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08DEEEC-EB8D-4BDC-8D2B-BBAA0FC34B48}" type="slidenum">
              <a:rPr lang="de-DE" altLang="de-DE" sz="1500" b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7126070-7A88-DEC9-D0CB-7EACD6ABB5E7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2" name="Rechteck 8">
            <a:extLst>
              <a:ext uri="{FF2B5EF4-FFF2-40B4-BE49-F238E27FC236}">
                <a16:creationId xmlns:a16="http://schemas.microsoft.com/office/drawing/2014/main" id="{39F51FB0-9EEB-A35A-C2CE-CA33BE22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31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Luftverunreinigungen am Ort ihrer Austritts- oder Entstehungs-stelle durch geeignete Lüftung erfassen.</a:t>
            </a:r>
          </a:p>
        </p:txBody>
      </p:sp>
      <p:pic>
        <p:nvPicPr>
          <p:cNvPr id="17413" name="Grafik 9">
            <a:extLst>
              <a:ext uri="{FF2B5EF4-FFF2-40B4-BE49-F238E27FC236}">
                <a16:creationId xmlns:a16="http://schemas.microsoft.com/office/drawing/2014/main" id="{B6D7F3DF-DDB2-FDEC-2912-1080F820B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2363"/>
            <a:ext cx="49371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AF1651DE-B3C6-A06D-2841-D4F89D20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73208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 - &amp;quot;Reinigen von Maschinen&amp;quot;&quot;/&gt;&lt;property id=&quot;20307&quot; value=&quot;263&quot;/&gt;&lt;/object&gt;&lt;object type=&quot;3&quot; unique_id=&quot;10004&quot;&gt;&lt;property id=&quot;20148&quot; value=&quot;5&quot;/&gt;&lt;property id=&quot;20300&quot; value=&quot;Folie 2 - &amp;quot;Maschine vorbereiten&amp;quot;&quot;/&gt;&lt;property id=&quot;20307&quot; value=&quot;264&quot;/&gt;&lt;/object&gt;&lt;object type=&quot;3&quot; unique_id=&quot;10005&quot;&gt;&lt;property id=&quot;20148&quot; value=&quot;5&quot;/&gt;&lt;property id=&quot;20300&quot; value=&quot;Folie 3 - &amp;quot;Demontieren von Maschinenteilen&amp;quot;&quot;/&gt;&lt;property id=&quot;20307&quot; value=&quot;265&quot;/&gt;&lt;/object&gt;&lt;object type=&quot;3&quot; unique_id=&quot;10006&quot;&gt;&lt;property id=&quot;20148&quot; value=&quot;5&quot;/&gt;&lt;property id=&quot;20300&quot; value=&quot;Folie 4&quot;/&gt;&lt;property id=&quot;20307&quot; value=&quot;266&quot;/&gt;&lt;/object&gt;&lt;object type=&quot;3&quot; unique_id=&quot;10007&quot;&gt;&lt;property id=&quot;20148&quot; value=&quot;5&quot;/&gt;&lt;property id=&quot;20300&quot; value=&quot;Folie 5&quot;/&gt;&lt;property id=&quot;20307&quot; value=&quot;267&quot;/&gt;&lt;/object&gt;&lt;object type=&quot;3&quot; unique_id=&quot;10008&quot;&gt;&lt;property id=&quot;20148&quot; value=&quot;5&quot;/&gt;&lt;property id=&quot;20300&quot; value=&quot;Folie 6&quot;/&gt;&lt;property id=&quot;20307&quot; value=&quot;268&quot;/&gt;&lt;/object&gt;&lt;object type=&quot;3&quot; unique_id=&quot;10009&quot;&gt;&lt;property id=&quot;20148&quot; value=&quot;5&quot;/&gt;&lt;property id=&quot;20300&quot; value=&quot;Folie 7&quot;/&gt;&lt;property id=&quot;20307&quot; value=&quot;269&quot;/&gt;&lt;/object&gt;&lt;object type=&quot;3&quot; unique_id=&quot;10010&quot;&gt;&lt;property id=&quot;20148&quot; value=&quot;5&quot;/&gt;&lt;property id=&quot;20300&quot; value=&quot;Folie 8&quot;/&gt;&lt;property id=&quot;20307&quot; value=&quot;270&quot;/&gt;&lt;/object&gt;&lt;object type=&quot;3&quot; unique_id=&quot;10011&quot;&gt;&lt;property id=&quot;20148&quot; value=&quot;5&quot;/&gt;&lt;property id=&quot;20300&quot; value=&quot;Folie 9&quot;/&gt;&lt;property id=&quot;20307&quot; value=&quot;280&quot;/&gt;&lt;/object&gt;&lt;object type=&quot;3&quot; unique_id=&quot;10012&quot;&gt;&lt;property id=&quot;20148&quot; value=&quot;5&quot;/&gt;&lt;property id=&quot;20300&quot; value=&quot;Folie 10&quot;/&gt;&lt;property id=&quot;20307&quot; value=&quot;271&quot;/&gt;&lt;/object&gt;&lt;object type=&quot;3&quot; unique_id=&quot;10013&quot;&gt;&lt;property id=&quot;20148&quot; value=&quot;5&quot;/&gt;&lt;property id=&quot;20300&quot; value=&quot;Folie 11&quot;/&gt;&lt;property id=&quot;20307&quot; value=&quot;272&quot;/&gt;&lt;/object&gt;&lt;object type=&quot;3&quot; unique_id=&quot;10014&quot;&gt;&lt;property id=&quot;20148&quot; value=&quot;5&quot;/&gt;&lt;property id=&quot;20300&quot; value=&quot;Folie 12&quot;/&gt;&lt;property id=&quot;20307&quot; value=&quot;273&quot;/&gt;&lt;/object&gt;&lt;object type=&quot;3&quot; unique_id=&quot;10015&quot;&gt;&lt;property id=&quot;20148&quot; value=&quot;5&quot;/&gt;&lt;property id=&quot;20300&quot; value=&quot;Folie 13&quot;/&gt;&lt;property id=&quot;20307&quot; value=&quot;274&quot;/&gt;&lt;/object&gt;&lt;object type=&quot;3&quot; unique_id=&quot;10016&quot;&gt;&lt;property id=&quot;20148&quot; value=&quot;5&quot;/&gt;&lt;property id=&quot;20300&quot; value=&quot;Folie 14&quot;/&gt;&lt;property id=&quot;20307&quot; value=&quot;278&quot;/&gt;&lt;/object&gt;&lt;object type=&quot;3&quot; unique_id=&quot;10017&quot;&gt;&lt;property id=&quot;20148&quot; value=&quot;5&quot;/&gt;&lt;property id=&quot;20300&quot; value=&quot;Folie 15&quot;/&gt;&lt;property id=&quot;20307&quot; value=&quot;275&quot;/&gt;&lt;/object&gt;&lt;object type=&quot;3&quot; unique_id=&quot;10018&quot;&gt;&lt;property id=&quot;20148&quot; value=&quot;5&quot;/&gt;&lt;property id=&quot;20300&quot; value=&quot;Folie 16&quot;/&gt;&lt;property id=&quot;20307&quot; value=&quot;281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391</Words>
  <Application>Microsoft Office PowerPoint</Application>
  <PresentationFormat>Benutzerdefiniert</PresentationFormat>
  <Paragraphs>89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</vt:lpstr>
      <vt:lpstr>BG RCI PPT-Master</vt:lpstr>
      <vt:lpstr>Reinigen von Maschinen</vt:lpstr>
      <vt:lpstr>Maschine vorbereiten</vt:lpstr>
      <vt:lpstr>Demontieren von Maschinenteilen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Melanie Fiebiger</cp:lastModifiedBy>
  <cp:revision>168</cp:revision>
  <dcterms:created xsi:type="dcterms:W3CDTF">2009-09-24T11:16:33Z</dcterms:created>
  <dcterms:modified xsi:type="dcterms:W3CDTF">2024-01-09T12:29:37Z</dcterms:modified>
</cp:coreProperties>
</file>