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1" r:id="rId13"/>
    <p:sldId id="274" r:id="rId14"/>
    <p:sldId id="278" r:id="rId15"/>
    <p:sldId id="275" r:id="rId16"/>
    <p:sldId id="281" r:id="rId17"/>
    <p:sldId id="279" r:id="rId18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5976" autoAdjust="0"/>
  </p:normalViewPr>
  <p:slideViewPr>
    <p:cSldViewPr snapToGrid="0">
      <p:cViewPr varScale="1">
        <p:scale>
          <a:sx n="96" d="100"/>
          <a:sy n="96" d="100"/>
        </p:scale>
        <p:origin x="960" y="90"/>
      </p:cViewPr>
      <p:guideLst>
        <p:guide orient="horz" pos="976"/>
        <p:guide orient="horz" pos="3963"/>
        <p:guide orient="horz" pos="1999"/>
        <p:guide orient="horz" pos="1738"/>
        <p:guide pos="6541"/>
        <p:guide pos="3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fld id="{689EC9B6-FA85-40D4-BE28-D795D6B2724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752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20C673F2-529F-489F-B6F2-CA9E67FED4AC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7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16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045E769D-B7A3-41DA-8695-B29803F7A53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8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DC51FFDF-5016-4FBA-B53D-A8D548D82FD3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9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FB14461-CC89-42BB-B0C9-0BB1B038F73B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10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7B019FED-11EC-4A75-B6C0-D6D71BC17897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11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57F738D-65AF-47C1-B71F-BF15EB62F994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12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472D9A3B-6613-4B2D-AD10-833A3028FD8A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13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AAD8A0ED-9477-4FB4-9183-7089B5FE3A2D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14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fld id="{6282EB0E-0A41-45A2-B1D8-51A2A10EC02F}" type="slidenum">
              <a:rPr lang="de-DE" sz="1200" b="0" smtClean="0">
                <a:solidFill>
                  <a:schemeClr val="tx1"/>
                </a:solidFill>
                <a:latin typeface="Times"/>
              </a:rPr>
              <a:pPr/>
              <a:t>15</a:t>
            </a:fld>
            <a:endParaRPr lang="de-DE" sz="1200" b="0">
              <a:solidFill>
                <a:schemeClr val="tx1"/>
              </a:solidFill>
              <a:latin typeface="Time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01-PPT BG-RCI-Tit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265C0405-467E-469E-9BC6-92CC67982C53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96922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A3751-0937-4284-ABDF-BE1D62709138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A6EB2D9-A34A-4143-988A-0833E310FB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75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471D-E790-4A84-80FC-03F738A999A6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49E71624-4C78-4D6A-B31C-D9D1FF6104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88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B6E39E4-EED1-4C7A-B281-9A23269C9F3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5089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244DA-712A-4DDA-AF1D-EE31023C34F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61F70CFC-7C73-4140-93CC-0650E505FC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80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6447-4557-4560-9F18-E3DCF2CDF92F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82765B21-A5B9-46B1-AFDB-42F14A9675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3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C517D-CFB6-4552-9FA7-440C739705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0027609A-2393-4FC9-B92C-DE9D7E3CC1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1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DB3A-25D2-4EFE-8CAE-6ECE8BEE7FBA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2E50A32-F695-4B91-9CF2-F34FC28A3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19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 txBox="1">
            <a:spLocks noChangeArrowheads="1"/>
          </p:cNvSpPr>
          <p:nvPr userDrawn="1"/>
        </p:nvSpPr>
        <p:spPr bwMode="auto">
          <a:xfrm>
            <a:off x="550863" y="7023100"/>
            <a:ext cx="70509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0" dirty="0">
                <a:solidFill>
                  <a:schemeClr val="bg1"/>
                </a:solidFill>
              </a:rPr>
              <a:t>Sicherheitskurzgespräch 017: 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Lösemittel in KMU</a:t>
            </a:r>
            <a:endParaRPr lang="de-DE" sz="1400" b="0" baseline="0" dirty="0">
              <a:solidFill>
                <a:schemeClr val="bg1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5BD4423-A584-4FA0-B7F8-932331BD29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>
          <a:xfrm>
            <a:off x="1404938" y="7315200"/>
            <a:ext cx="914400" cy="91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557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F173-6F55-44FF-B385-6A955F4D781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E7518DAD-6B60-4825-BF3D-C5C0F3436D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4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1129C-02A7-4CED-BE7E-1D24B4F9C3B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100B297D-842D-4E27-8E6C-28E2E9870AB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23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C76815-EA9B-4864-B5D0-252D23013929}" type="datetime1">
              <a:rPr lang="de-DE"/>
              <a:pPr>
                <a:defRPr/>
              </a:pPr>
              <a:t>29.07.2021</a:t>
            </a:fld>
            <a:endParaRPr lang="de-DE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Fließtext optimal 24pt, minimal 20pt</a:t>
            </a:r>
          </a:p>
          <a:p>
            <a:pPr lvl="1"/>
            <a:r>
              <a:rPr lang="de-DE"/>
              <a:t>Aufzählungspunkt</a:t>
            </a:r>
          </a:p>
          <a:p>
            <a:pPr lvl="2"/>
            <a:r>
              <a:rPr lang="de-DE"/>
              <a:t>Aufzählungspunkt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Überschrift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4A4C6FA7-36FF-4C79-98C8-F5C2D91BE1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59" r:id="rId3"/>
    <p:sldLayoutId id="2147483960" r:id="rId4"/>
    <p:sldLayoutId id="2147483961" r:id="rId5"/>
    <p:sldLayoutId id="2147483962" r:id="rId6"/>
    <p:sldLayoutId id="2147483968" r:id="rId7"/>
    <p:sldLayoutId id="2147483969" r:id="rId8"/>
    <p:sldLayoutId id="2147483963" r:id="rId9"/>
    <p:sldLayoutId id="2147483964" r:id="rId10"/>
    <p:sldLayoutId id="2147483965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5"/>
          <p:cNvSpPr>
            <a:spLocks noGrp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dirty="0"/>
              <a:t>Lösemittel in KMU</a:t>
            </a:r>
            <a:endParaRPr lang="de-DE" sz="2600" dirty="0"/>
          </a:p>
        </p:txBody>
      </p:sp>
      <p:sp>
        <p:nvSpPr>
          <p:cNvPr id="614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800" b="0" dirty="0">
                <a:solidFill>
                  <a:srgbClr val="555555"/>
                </a:solidFill>
              </a:rPr>
              <a:t>Stand 12/2019</a:t>
            </a:r>
          </a:p>
        </p:txBody>
      </p:sp>
      <p:sp>
        <p:nvSpPr>
          <p:cNvPr id="6" name="Titel 5"/>
          <p:cNvSpPr txBox="1">
            <a:spLocks/>
          </p:cNvSpPr>
          <p:nvPr/>
        </p:nvSpPr>
        <p:spPr bwMode="auto">
          <a:xfrm>
            <a:off x="3032125" y="449857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/>
              <a:t>Sicherheitskurzgespräche (SKG 017)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6387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34C556B8-DFD5-415F-951B-E3261EAB40E9}" type="slidenum">
              <a:rPr 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6389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Rauchverbot (Zündquelle) beachten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 flipH="1">
            <a:off x="8067412" y="2073370"/>
            <a:ext cx="1035645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7411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E8C0338A-78C6-4809-BBA6-3D5786394706}" type="slidenum">
              <a:rPr 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17413" name="Rechteck 8"/>
          <p:cNvSpPr>
            <a:spLocks noChangeArrowheads="1"/>
          </p:cNvSpPr>
          <p:nvPr/>
        </p:nvSpPr>
        <p:spPr bwMode="auto">
          <a:xfrm>
            <a:off x="478800" y="2307600"/>
            <a:ext cx="45299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Statt einsprühen (Aerosolentwicklung) Lösemittel mit Pinsel auftragen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7723635" y="238184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536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B1C5CBA0-9118-4FCB-A457-91CC8A5D73EB}" type="slidenum">
              <a:rPr 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1536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Verpackungsmaterial (brennbar) entsorgen</a:t>
            </a:r>
          </a:p>
        </p:txBody>
      </p:sp>
      <p:sp>
        <p:nvSpPr>
          <p:cNvPr id="10" name="Pfeil nach rechts 9"/>
          <p:cNvSpPr>
            <a:spLocks noChangeArrowheads="1"/>
          </p:cNvSpPr>
          <p:nvPr/>
        </p:nvSpPr>
        <p:spPr bwMode="auto">
          <a:xfrm>
            <a:off x="5253389" y="317341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843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687252BF-507A-42E2-95F5-999C726E5244}" type="slidenum">
              <a:rPr 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18437" name="Rechteck 8"/>
          <p:cNvSpPr>
            <a:spLocks noChangeArrowheads="1"/>
          </p:cNvSpPr>
          <p:nvPr/>
        </p:nvSpPr>
        <p:spPr bwMode="auto">
          <a:xfrm>
            <a:off x="478800" y="2307600"/>
            <a:ext cx="47346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Für ausreichende Lüftung/Absaugung sorgen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629098" y="4892143"/>
            <a:ext cx="1079758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945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209D1F7B-D0AD-4A37-8389-98C3DE952BAE}" type="slidenum">
              <a:rPr 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19461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Lösemittel im Lager lagern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6209730" y="6017419"/>
            <a:ext cx="99576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Erste-Hilfe-Material regelmäßig kontrollieren und Inhalt normgerecht ersetzen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7273258" y="62912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20483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C8D048C5-4A61-4724-B66F-230EC4916242}" type="slidenum">
              <a:rPr 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8</a:t>
            </a:r>
          </a:p>
        </p:txBody>
      </p:sp>
      <p:sp>
        <p:nvSpPr>
          <p:cNvPr id="20485" name="Rechteck 8"/>
          <p:cNvSpPr>
            <a:spLocks noChangeArrowheads="1"/>
          </p:cNvSpPr>
          <p:nvPr/>
        </p:nvSpPr>
        <p:spPr bwMode="auto">
          <a:xfrm>
            <a:off x="478800" y="2307600"/>
            <a:ext cx="450263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Gekennzeichnete Behälter nutzen, die nicht für Lebensmittel verwendet werden oder mit solchen verwechselbar sind</a:t>
            </a:r>
          </a:p>
        </p:txBody>
      </p:sp>
      <p:sp>
        <p:nvSpPr>
          <p:cNvPr id="11" name="Pfeil nach rechts 9"/>
          <p:cNvSpPr>
            <a:spLocks noChangeArrowheads="1"/>
          </p:cNvSpPr>
          <p:nvPr/>
        </p:nvSpPr>
        <p:spPr bwMode="auto">
          <a:xfrm>
            <a:off x="8146715" y="6291263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98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A667E202-80A9-4849-844A-D11A0CF50160}" type="slidenum">
              <a:rPr lang="de-DE" sz="1500" b="0" smtClean="0">
                <a:solidFill>
                  <a:schemeClr val="bg1"/>
                </a:solidFill>
              </a:rPr>
              <a:pPr/>
              <a:t>17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7" name="Rechteck 5">
            <a:hlinkClick r:id="rId2"/>
          </p:cNvPr>
          <p:cNvSpPr>
            <a:spLocks noChangeArrowheads="1"/>
          </p:cNvSpPr>
          <p:nvPr/>
        </p:nvSpPr>
        <p:spPr bwMode="auto">
          <a:xfrm>
            <a:off x="454024" y="5313363"/>
            <a:ext cx="66291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1600" dirty="0"/>
              <a:t>medienshop.bgrci.de 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58895429-D7E8-4EE6-88C2-53995E187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5698836" y="2050477"/>
            <a:ext cx="4849812" cy="484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4">
            <a:extLst>
              <a:ext uri="{FF2B5EF4-FFF2-40B4-BE49-F238E27FC236}">
                <a16:creationId xmlns:a16="http://schemas.microsoft.com/office/drawing/2014/main" id="{1AF1C7C2-2B90-4993-A63F-0B0A4BF67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800" dirty="0">
                <a:solidFill>
                  <a:schemeClr val="tx1"/>
                </a:solidFill>
              </a:rPr>
              <a:t>Die Reihe der Sicherheitskurzgespräche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In den Druckfassungen finden Sie </a:t>
            </a:r>
            <a:br>
              <a:rPr lang="de-DE" sz="1800" dirty="0">
                <a:solidFill>
                  <a:schemeClr val="tx1"/>
                </a:solidFill>
              </a:rPr>
            </a:br>
            <a:r>
              <a:rPr lang="de-DE" sz="1800" dirty="0">
                <a:solidFill>
                  <a:schemeClr val="tx1"/>
                </a:solidFill>
              </a:rPr>
              <a:t>zu den einzelnen Lektionen </a:t>
            </a:r>
            <a:r>
              <a:rPr lang="de-DE" sz="1800" dirty="0"/>
              <a:t>weitere </a:t>
            </a:r>
            <a:br>
              <a:rPr lang="de-DE" sz="1800" dirty="0"/>
            </a:br>
            <a:r>
              <a:rPr lang="de-DE" sz="1800" dirty="0"/>
              <a:t>ausführliche Hinweise und Erläuterungen </a:t>
            </a:r>
            <a:br>
              <a:rPr lang="de-DE" sz="1800" dirty="0"/>
            </a:br>
            <a:r>
              <a:rPr lang="de-DE" sz="1800" dirty="0"/>
              <a:t>für Unterweisende</a:t>
            </a:r>
            <a:r>
              <a:rPr lang="de-DE" sz="1800" dirty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sz="1800" dirty="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E24169D-9B40-4B5F-AC1E-0AA2DC30AC6E}" type="slidenum">
              <a:rPr 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7171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1600"/>
            <a:ext cx="9748800" cy="1047600"/>
          </a:xfrm>
        </p:spPr>
        <p:txBody>
          <a:bodyPr/>
          <a:lstStyle/>
          <a:p>
            <a:r>
              <a:rPr lang="de-DE" dirty="0"/>
              <a:t>Sicheres Arbeiten mit Lösemitteln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sp>
        <p:nvSpPr>
          <p:cNvPr id="8" name="Rechteck 7"/>
          <p:cNvSpPr/>
          <p:nvPr/>
        </p:nvSpPr>
        <p:spPr>
          <a:xfrm>
            <a:off x="478800" y="2382084"/>
            <a:ext cx="51984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Betriebsanweisung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Für eine ausreichende </a:t>
            </a:r>
            <a:r>
              <a:rPr lang="de-DE" sz="1800" b="0" dirty="0" err="1">
                <a:solidFill>
                  <a:schemeClr val="tx1"/>
                </a:solidFill>
              </a:rPr>
              <a:t>Be</a:t>
            </a:r>
            <a:r>
              <a:rPr lang="de-DE" sz="1800" b="0" dirty="0">
                <a:solidFill>
                  <a:schemeClr val="tx1"/>
                </a:solidFill>
              </a:rPr>
              <a:t>- und Entlüftung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des Arbeitsraumes sorgen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Nur notwendige Mengen am Arbeitsplatz bereithalten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Absaugung nutzen und ggf. nachführen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Abgefüllte Mengen und Abfälle kennzeichnen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Abfälle sachgerecht entsorgen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33" y="2073895"/>
            <a:ext cx="4457078" cy="46427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4D8F01C-5BEA-4BAC-937E-03EF40885462}" type="slidenum">
              <a:rPr 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/>
          <p:cNvSpPr>
            <a:spLocks noGrp="1"/>
          </p:cNvSpPr>
          <p:nvPr>
            <p:ph type="title" idx="4294967295"/>
          </p:nvPr>
        </p:nvSpPr>
        <p:spPr>
          <a:xfrm>
            <a:off x="550862" y="1462088"/>
            <a:ext cx="9748800" cy="1047600"/>
          </a:xfrm>
        </p:spPr>
        <p:txBody>
          <a:bodyPr/>
          <a:lstStyle/>
          <a:p>
            <a:r>
              <a:rPr lang="de-DE" dirty="0"/>
              <a:t>Persönliche Schutzausrüstungen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sp>
        <p:nvSpPr>
          <p:cNvPr id="10" name="Rechteck 9"/>
          <p:cNvSpPr/>
          <p:nvPr/>
        </p:nvSpPr>
        <p:spPr>
          <a:xfrm>
            <a:off x="478800" y="2382084"/>
            <a:ext cx="51984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Schutzhandschuhe: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müssen gegen Lösemittel beständig sein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Hand- und Hautschutzplan befolgen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vor der Verwendung auf Schäden überprüfen 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mit sauberen und trockenen Händen anziehen</a:t>
            </a:r>
          </a:p>
          <a:p>
            <a:pPr marL="455613" lvl="1" indent="-180000"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sz="1800" b="0" dirty="0">
                <a:solidFill>
                  <a:schemeClr val="tx1"/>
                </a:solidFill>
              </a:rPr>
              <a:t>Tragezeitbegrenzung beachten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Bei Gefahr des Einatmens von gesundheitsschädlichen Mengen Atemschutz verwenden</a:t>
            </a:r>
          </a:p>
          <a:p>
            <a:pPr marL="179388" indent="-179388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Augen schützen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8" y="2142697"/>
            <a:ext cx="4728733" cy="46302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F0A51AA2-B55D-45F5-849F-A9E0F247BB70}" type="slidenum">
              <a:rPr 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/>
          <p:cNvSpPr>
            <a:spLocks noGrp="1"/>
          </p:cNvSpPr>
          <p:nvPr>
            <p:ph type="title" idx="4294967295"/>
          </p:nvPr>
        </p:nvSpPr>
        <p:spPr>
          <a:xfrm>
            <a:off x="550863" y="1460500"/>
            <a:ext cx="9748837" cy="1046163"/>
          </a:xfrm>
        </p:spPr>
        <p:txBody>
          <a:bodyPr/>
          <a:lstStyle/>
          <a:p>
            <a:r>
              <a:rPr lang="de-DE" dirty="0"/>
              <a:t>Brand- und Explosionsschutz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Gefahrdrohende Mengen explosionsfähiger Atmosphäre vermeiden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Von Zündquellen fernhalten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2427" y="2075507"/>
            <a:ext cx="3641844" cy="46897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04" y="1815150"/>
            <a:ext cx="6880534" cy="4837587"/>
          </a:xfrm>
          <a:prstGeom prst="rect">
            <a:avLst/>
          </a:prstGeom>
        </p:spPr>
      </p:pic>
      <p:sp>
        <p:nvSpPr>
          <p:cNvPr id="10242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94A1720-3E12-47DB-BC1C-9F343F8C3B96}" type="slidenum">
              <a:rPr 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sp>
        <p:nvSpPr>
          <p:cNvPr id="10245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Lagerung</a:t>
            </a:r>
            <a:endParaRPr lang="de-DE" sz="30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Möglichst im Originalgebinde lagern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Verkehrs- und Fluchtwege freihalten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In Arbeitsräumen nur im Sicherheitsschrank lagern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Auffangeinrichtungen verwenden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51D16853-7AF9-40D2-8FC3-89BF0AAE5CA9}" type="slidenum">
              <a:rPr 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  <p:sp>
        <p:nvSpPr>
          <p:cNvPr id="11269" name="Titel 1"/>
          <p:cNvSpPr txBox="1">
            <a:spLocks/>
          </p:cNvSpPr>
          <p:nvPr/>
        </p:nvSpPr>
        <p:spPr bwMode="auto">
          <a:xfrm>
            <a:off x="550863" y="1460500"/>
            <a:ext cx="9748837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defTabSz="1042988"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 defTabSz="1042988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 defTabSz="1042988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3000" dirty="0"/>
              <a:t>Gesundheitsgefahren</a:t>
            </a:r>
            <a:br>
              <a:rPr lang="de-DE" sz="3000" dirty="0"/>
            </a:br>
            <a:r>
              <a:rPr lang="de-DE" sz="3000" dirty="0"/>
              <a:t>und Erste Hilfe</a:t>
            </a:r>
            <a:endParaRPr lang="de-DE" sz="3000" kern="0" dirty="0"/>
          </a:p>
        </p:txBody>
      </p:sp>
      <p:sp>
        <p:nvSpPr>
          <p:cNvPr id="9" name="Rechteck 8"/>
          <p:cNvSpPr/>
          <p:nvPr/>
        </p:nvSpPr>
        <p:spPr>
          <a:xfrm>
            <a:off x="478800" y="2382084"/>
            <a:ext cx="51984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endParaRPr lang="de-DE" sz="1800" dirty="0">
              <a:solidFill>
                <a:schemeClr val="tx1"/>
              </a:solidFill>
            </a:endParaRP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Aus dem Gefahrenbereich retten, dabei Selbstschutz beachten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Benetzte Kleidung ausziehen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Augen, Mund und Haut spülen</a:t>
            </a:r>
          </a:p>
          <a:p>
            <a:pPr marL="174625" indent="-171450">
              <a:spcAft>
                <a:spcPts val="0"/>
              </a:spcAft>
              <a:buFont typeface="Arial" pitchFamily="34" charset="0"/>
              <a:buChar char="›"/>
              <a:defRPr/>
            </a:pPr>
            <a:r>
              <a:rPr lang="de-DE" sz="1800" b="0" dirty="0">
                <a:solidFill>
                  <a:schemeClr val="tx1"/>
                </a:solidFill>
              </a:rPr>
              <a:t>Not- und Augenduschen regelmäßig spülen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342" y="1616004"/>
            <a:ext cx="4856495" cy="5330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AAAF09D-7FD8-4C3F-A740-DE8105414913}" type="slidenum">
              <a:rPr 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acht Fehler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0" y="1117318"/>
            <a:ext cx="4187754" cy="5899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19A778FC-41A0-4BE1-B798-2949280F7561}" type="slidenum">
              <a:rPr 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799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01" y="1419367"/>
            <a:ext cx="4683837" cy="5597572"/>
          </a:xfrm>
          <a:prstGeom prst="rect">
            <a:avLst/>
          </a:prstGeom>
        </p:spPr>
      </p:pic>
      <p:sp>
        <p:nvSpPr>
          <p:cNvPr id="14338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charset="0"/>
              </a:defRPr>
            </a:lvl9pPr>
          </a:lstStyle>
          <a:p>
            <a:r>
              <a:rPr lang="de-DE" sz="1500" b="0">
                <a:solidFill>
                  <a:schemeClr val="bg1"/>
                </a:solidFill>
              </a:rPr>
              <a:t>Seite </a:t>
            </a:r>
            <a:fld id="{8F8915F2-D4D6-46FF-87A1-3565AFE89444}" type="slidenum">
              <a:rPr 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sz="1500" b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 bwMode="auto">
          <a:xfrm>
            <a:off x="550800" y="1461600"/>
            <a:ext cx="97488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4340" name="Rechteck 8"/>
          <p:cNvSpPr>
            <a:spLocks noChangeArrowheads="1"/>
          </p:cNvSpPr>
          <p:nvPr/>
        </p:nvSpPr>
        <p:spPr bwMode="auto">
          <a:xfrm>
            <a:off x="478800" y="2307600"/>
            <a:ext cx="519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Defekten Lüfter (Zündquelle)</a:t>
            </a:r>
            <a:br>
              <a:rPr lang="de-DE" sz="2000" dirty="0">
                <a:solidFill>
                  <a:schemeClr val="tx1"/>
                </a:solidFill>
              </a:rPr>
            </a:br>
            <a:r>
              <a:rPr lang="de-DE" sz="2000" dirty="0">
                <a:solidFill>
                  <a:schemeClr val="tx1"/>
                </a:solidFill>
              </a:rPr>
              <a:t>reparieren</a:t>
            </a:r>
          </a:p>
        </p:txBody>
      </p:sp>
      <p:sp>
        <p:nvSpPr>
          <p:cNvPr id="14342" name="Pfeil nach rechts 9"/>
          <p:cNvSpPr>
            <a:spLocks noChangeArrowheads="1"/>
          </p:cNvSpPr>
          <p:nvPr/>
        </p:nvSpPr>
        <p:spPr bwMode="auto">
          <a:xfrm>
            <a:off x="5799303" y="1831476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</Words>
  <Application>Microsoft Office PowerPoint</Application>
  <PresentationFormat>Benutzerdefiniert</PresentationFormat>
  <Paragraphs>91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Symbol</vt:lpstr>
      <vt:lpstr>Times</vt:lpstr>
      <vt:lpstr>BG RCI PPT-Master</vt:lpstr>
      <vt:lpstr>Lösemittel in KMU</vt:lpstr>
      <vt:lpstr>Sicheres Arbeiten mit Lösemitteln</vt:lpstr>
      <vt:lpstr>Persönliche Schutzausrüstungen</vt:lpstr>
      <vt:lpstr>Brand- und Explosionsschutz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BG Chemie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gklesper</dc:creator>
  <cp:lastModifiedBy>Angelika Steffan</cp:lastModifiedBy>
  <cp:revision>276</cp:revision>
  <dcterms:created xsi:type="dcterms:W3CDTF">2009-09-24T11:16:33Z</dcterms:created>
  <dcterms:modified xsi:type="dcterms:W3CDTF">2021-07-29T09:07:50Z</dcterms:modified>
</cp:coreProperties>
</file>