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2" r:id="rId11"/>
    <p:sldId id="273" r:id="rId12"/>
    <p:sldId id="271" r:id="rId13"/>
    <p:sldId id="274" r:id="rId14"/>
    <p:sldId id="278" r:id="rId15"/>
    <p:sldId id="275" r:id="rId16"/>
    <p:sldId id="281" r:id="rId17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5976" autoAdjust="0"/>
  </p:normalViewPr>
  <p:slideViewPr>
    <p:cSldViewPr snapToGrid="0">
      <p:cViewPr varScale="1">
        <p:scale>
          <a:sx n="101" d="100"/>
          <a:sy n="101" d="100"/>
        </p:scale>
        <p:origin x="1344" y="114"/>
      </p:cViewPr>
      <p:guideLst>
        <p:guide orient="horz" pos="976"/>
        <p:guide orient="horz" pos="3963"/>
        <p:guide orient="horz" pos="1999"/>
        <p:guide orient="horz" pos="1738"/>
        <p:guide pos="6541"/>
        <p:guide pos="3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689EC9B6-FA85-40D4-BE28-D795D6B272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52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0C673F2-529F-489F-B6F2-CA9E67FED4AC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16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45E769D-B7A3-41DA-8695-B29803F7A5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C51FFDF-5016-4FBA-B53D-A8D548D82FD3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FB14461-CC89-42BB-B0C9-0BB1B038F73B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7B019FED-11EC-4A75-B6C0-D6D71BC1789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57F738D-65AF-47C1-B71F-BF15EB62F994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12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472D9A3B-6613-4B2D-AD10-833A3028FD8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13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AD8A0ED-9477-4FB4-9183-7089B5FE3A2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14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15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265C0405-467E-469E-9BC6-92CC67982C53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96922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3751-0937-4284-ABDF-BE1D62709138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A6EB2D9-A34A-4143-988A-0833E310FB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75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471D-E790-4A84-80FC-03F738A999A6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9E71624-4C78-4D6A-B31C-D9D1FF6104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88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B6E39E4-EED1-4C7A-B281-9A23269C9F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8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44DA-712A-4DDA-AF1D-EE31023C34F9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1F70CFC-7C73-4140-93CC-0650E505FC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0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6447-4557-4560-9F18-E3DCF2CDF92F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2765B21-A5B9-46B1-AFDB-42F14A9675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3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C517D-CFB6-4552-9FA7-440C739705B9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027609A-2393-4FC9-B92C-DE9D7E3CC1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01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DB3A-25D2-4EFE-8CAE-6ECE8BEE7FBA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2E50A32-F695-4B91-9CF2-F34FC28A3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19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70509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0" dirty="0">
                <a:solidFill>
                  <a:schemeClr val="bg1"/>
                </a:solidFill>
              </a:rPr>
              <a:t>Нотатки з безпеки на робочому місці (</a:t>
            </a:r>
            <a:r>
              <a:rPr lang="uk-UA" sz="1400" b="0">
                <a:solidFill>
                  <a:schemeClr val="bg1"/>
                </a:solidFill>
              </a:rPr>
              <a:t>SKG 017</a:t>
            </a:r>
            <a:r>
              <a:rPr lang="de-DE" sz="1400" b="0">
                <a:solidFill>
                  <a:schemeClr val="bg1"/>
                </a:solidFill>
              </a:rPr>
              <a:t>ua</a:t>
            </a:r>
            <a:r>
              <a:rPr lang="uk-UA" sz="1400" b="0">
                <a:solidFill>
                  <a:schemeClr val="bg1"/>
                </a:solidFill>
              </a:rPr>
              <a:t>)</a:t>
            </a:r>
            <a:r>
              <a:rPr lang="de-DE" sz="1400" b="0" dirty="0">
                <a:solidFill>
                  <a:schemeClr val="bg1"/>
                </a:solidFill>
              </a:rPr>
              <a:t>: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uk-UA" sz="1400" b="0" dirty="0">
                <a:solidFill>
                  <a:schemeClr val="bg1"/>
                </a:solidFill>
              </a:rPr>
              <a:t>Розчинники на МСП</a:t>
            </a:r>
            <a:endParaRPr lang="de-DE" sz="1400" b="0" baseline="0" dirty="0">
              <a:solidFill>
                <a:schemeClr val="bg1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5BD4423-A584-4FA0-B7F8-932331BD29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791988" y="7978391"/>
            <a:ext cx="914400" cy="914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9557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F173-6F55-44FF-B385-6A955F4D7819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7518DAD-6B60-4825-BF3D-C5C0F3436D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129C-02A7-4CED-BE7E-1D24B4F9C3B9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00B297D-842D-4E27-8E6C-28E2E9870A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23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C76815-EA9B-4864-B5D0-252D23013929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Fließtext optimal 24pt, minimal 20pt</a:t>
            </a:r>
          </a:p>
          <a:p>
            <a:pPr lvl="1"/>
            <a:r>
              <a:rPr lang="de-DE"/>
              <a:t>Aufzählungspunkt</a:t>
            </a:r>
          </a:p>
          <a:p>
            <a:pPr lvl="2"/>
            <a:r>
              <a:rPr lang="de-DE"/>
              <a:t>Aufzählungspunkt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4A4C6FA7-36FF-4C79-98C8-F5C2D91BE1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59" r:id="rId3"/>
    <p:sldLayoutId id="2147483960" r:id="rId4"/>
    <p:sldLayoutId id="2147483961" r:id="rId5"/>
    <p:sldLayoutId id="2147483962" r:id="rId6"/>
    <p:sldLayoutId id="2147483968" r:id="rId7"/>
    <p:sldLayoutId id="2147483969" r:id="rId8"/>
    <p:sldLayoutId id="2147483963" r:id="rId9"/>
    <p:sldLayoutId id="2147483964" r:id="rId10"/>
    <p:sldLayoutId id="214748396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>
          <a:xfrm>
            <a:off x="3032124" y="2413000"/>
            <a:ext cx="7656513" cy="1368425"/>
          </a:xfrm>
        </p:spPr>
        <p:txBody>
          <a:bodyPr/>
          <a:lstStyle/>
          <a:p>
            <a:pPr eaLnBrk="1" hangingPunct="1"/>
            <a:r>
              <a:rPr lang="uk-UA" dirty="0"/>
              <a:t>Розчинники на </a:t>
            </a:r>
            <a:r>
              <a:rPr lang="uk-UA"/>
              <a:t>МСП </a:t>
            </a:r>
            <a:br>
              <a:rPr lang="de-DE"/>
            </a:br>
            <a:r>
              <a:rPr lang="uk-UA"/>
              <a:t>(</a:t>
            </a:r>
            <a:r>
              <a:rPr lang="uk-UA" dirty="0"/>
              <a:t>малих та середніх </a:t>
            </a:r>
            <a:r>
              <a:rPr lang="uk-UA"/>
              <a:t>підприємствах)</a:t>
            </a:r>
            <a:endParaRPr lang="uk-UA" dirty="0"/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800" b="0" dirty="0">
                <a:solidFill>
                  <a:srgbClr val="555555"/>
                </a:solidFill>
              </a:rPr>
              <a:t>Станом на 12.2019</a:t>
            </a:r>
            <a:endParaRPr lang="de-DE" sz="1800" b="0" dirty="0">
              <a:solidFill>
                <a:srgbClr val="555555"/>
              </a:solidFill>
            </a:endParaRPr>
          </a:p>
          <a:p>
            <a:r>
              <a:rPr lang="de-DE" sz="1000" b="0" i="0" u="none" strike="noStrike" baseline="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Übersetzt aus dem Deutschen im Juni 2022</a:t>
            </a:r>
            <a:endParaRPr lang="uk-UA" sz="1000" b="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5"/>
          <p:cNvSpPr txBox="1">
            <a:spLocks/>
          </p:cNvSpPr>
          <p:nvPr/>
        </p:nvSpPr>
        <p:spPr bwMode="auto">
          <a:xfrm>
            <a:off x="3032125" y="4498573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uk-UA" sz="2000" b="0" dirty="0"/>
              <a:t>Нотатки з безпеки на робочому місці (</a:t>
            </a:r>
            <a:r>
              <a:rPr lang="uk-UA" sz="2000" b="0"/>
              <a:t>SKG 017</a:t>
            </a:r>
            <a:r>
              <a:rPr lang="de-DE" sz="2000" b="0"/>
              <a:t>ua</a:t>
            </a:r>
            <a:r>
              <a:rPr lang="uk-UA" sz="2000" b="0"/>
              <a:t>) </a:t>
            </a:r>
            <a:endParaRPr lang="uk-UA" sz="20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EC39C99-FB4C-CB55-AA89-C921A85D71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b="11569"/>
          <a:stretch/>
        </p:blipFill>
        <p:spPr>
          <a:xfrm>
            <a:off x="5714239" y="1419367"/>
            <a:ext cx="4675661" cy="5597572"/>
          </a:xfrm>
          <a:prstGeom prst="rect">
            <a:avLst/>
          </a:prstGeom>
        </p:spPr>
      </p:pic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34C556B8-DFD5-415F-951B-E3261EAB40E9}" type="slidenum">
              <a:rPr 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2</a:t>
            </a:r>
          </a:p>
        </p:txBody>
      </p:sp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Дотримуйтесь заборони на куріння (потенційне джерело займання)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 flipH="1">
            <a:off x="8067412" y="2073370"/>
            <a:ext cx="1035645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B0AF8D1B-AE7C-5C69-5E08-A8CB6478BF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b="11569"/>
          <a:stretch/>
        </p:blipFill>
        <p:spPr>
          <a:xfrm>
            <a:off x="5714239" y="1419367"/>
            <a:ext cx="4675661" cy="5597572"/>
          </a:xfrm>
          <a:prstGeom prst="rect">
            <a:avLst/>
          </a:prstGeom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E8C0338A-78C6-4809-BBA6-3D5786394706}" type="slidenum">
              <a:rPr 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3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78800" y="2307600"/>
            <a:ext cx="45299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Замість розприскування (утворення аерозолю) нанесіть розчинник пензлем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7723635" y="2381843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A5160DE-3CC8-F5A8-104F-AE9E933B16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b="11569"/>
          <a:stretch/>
        </p:blipFill>
        <p:spPr>
          <a:xfrm>
            <a:off x="5714239" y="1419367"/>
            <a:ext cx="4675661" cy="5597572"/>
          </a:xfrm>
          <a:prstGeom prst="rect">
            <a:avLst/>
          </a:prstGeom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B1C5CBA0-9118-4FCB-A457-91CC8A5D73EB}" type="slidenum">
              <a:rPr 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4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Утилізуйте пакувальний матеріал (легкозаймистий)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5253389" y="3173413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E36DDDC6-BBA9-6F2F-E496-205459517A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b="11569"/>
          <a:stretch/>
        </p:blipFill>
        <p:spPr>
          <a:xfrm>
            <a:off x="5714239" y="1419367"/>
            <a:ext cx="4675661" cy="5597572"/>
          </a:xfrm>
          <a:prstGeom prst="rect">
            <a:avLst/>
          </a:prstGeom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687252BF-507A-42E2-95F5-999C726E5244}" type="slidenum">
              <a:rPr 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5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8800" y="2307600"/>
            <a:ext cx="47346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Регулярно провітрюйте та очищуйте приміщення від пилу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7629098" y="4892143"/>
            <a:ext cx="1079758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7B37D49F-6679-2D06-E3B2-C5998F33B2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b="11569"/>
          <a:stretch/>
        </p:blipFill>
        <p:spPr>
          <a:xfrm>
            <a:off x="5714239" y="1419367"/>
            <a:ext cx="4675661" cy="5597572"/>
          </a:xfrm>
          <a:prstGeom prst="rect">
            <a:avLst/>
          </a:prstGeom>
        </p:spPr>
      </p:pic>
      <p:sp>
        <p:nvSpPr>
          <p:cNvPr id="1945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209D1F7B-D0AD-4A37-8389-98C3DE952BAE}" type="slidenum">
              <a:rPr 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6</a:t>
            </a:r>
          </a:p>
        </p:txBody>
      </p:sp>
      <p:sp>
        <p:nvSpPr>
          <p:cNvPr id="19461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Зберігайте розчинники на складі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6209730" y="6017419"/>
            <a:ext cx="99576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7E4F782C-6AF6-B4DE-AA37-C1FCFDACE0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b="11569"/>
          <a:stretch/>
        </p:blipFill>
        <p:spPr>
          <a:xfrm>
            <a:off x="5714239" y="1419367"/>
            <a:ext cx="4675661" cy="5597572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7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Регулярно перевіряйте матеріали для надання домедичної допомоги та поповнюйте запаси відповідно до стандартів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7273258" y="6291263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1B1E230E-BFCA-059A-AE89-1BEDA4B71F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b="11569"/>
          <a:stretch/>
        </p:blipFill>
        <p:spPr>
          <a:xfrm>
            <a:off x="5714239" y="1419367"/>
            <a:ext cx="4675661" cy="5597572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8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00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Використовуйте марковані контейнери, які не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uk-UA" sz="2000" dirty="0">
                <a:solidFill>
                  <a:schemeClr val="tx1"/>
                </a:solidFill>
              </a:rPr>
              <a:t>використовуються для їжі та які неможливо з ними переплутати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8146715" y="6291263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98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5E24169D-9B40-4B5F-AC1E-0AA2DC30AC6E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1600"/>
            <a:ext cx="9748800" cy="1047600"/>
          </a:xfrm>
        </p:spPr>
        <p:txBody>
          <a:bodyPr/>
          <a:lstStyle/>
          <a:p>
            <a:r>
              <a:rPr lang="uk-UA"/>
              <a:t>Правила безпечної роботи з розчинниками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1</a:t>
            </a:r>
          </a:p>
        </p:txBody>
      </p:sp>
      <p:sp>
        <p:nvSpPr>
          <p:cNvPr id="8" name="Rechteck 7"/>
          <p:cNvSpPr/>
          <p:nvPr/>
        </p:nvSpPr>
        <p:spPr>
          <a:xfrm>
            <a:off x="478800" y="2382084"/>
            <a:ext cx="51984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Дотримуйтесь інструкцій із експлуатації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Потурбуйтесь про достатні провітрювання</a:t>
            </a:r>
            <a:br>
              <a:rPr lang="uk-UA" sz="1800" b="0" dirty="0">
                <a:solidFill>
                  <a:schemeClr val="tx1"/>
                </a:solidFill>
              </a:rPr>
            </a:br>
            <a:r>
              <a:rPr lang="uk-UA" sz="1800" b="0" dirty="0">
                <a:solidFill>
                  <a:schemeClr val="tx1"/>
                </a:solidFill>
              </a:rPr>
              <a:t>та </a:t>
            </a:r>
            <a:r>
              <a:rPr lang="uk-UA" sz="1800" b="0">
                <a:solidFill>
                  <a:schemeClr val="tx1"/>
                </a:solidFill>
              </a:rPr>
              <a:t>вентиляцію робочого </a:t>
            </a:r>
            <a:r>
              <a:rPr lang="uk-UA" sz="1800" b="0" dirty="0">
                <a:solidFill>
                  <a:schemeClr val="tx1"/>
                </a:solidFill>
              </a:rPr>
              <a:t>приміщення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>
                <a:solidFill>
                  <a:schemeClr val="tx1"/>
                </a:solidFill>
              </a:rPr>
              <a:t>Зберігайте </a:t>
            </a:r>
            <a:r>
              <a:rPr lang="uk-UA" sz="1800" b="0" dirty="0">
                <a:solidFill>
                  <a:schemeClr val="tx1"/>
                </a:solidFill>
              </a:rPr>
              <a:t>на робочому місці тільки необхідний об’єм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Регулярно очищуйте поверхню від використаних речовин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Маркуйте використані об’єми та відходи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Правильно утилізуйте відходи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33" y="2073895"/>
            <a:ext cx="4457078" cy="464279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202ED3FB-FB63-F6F3-DCB0-CF03EC04EA75}"/>
              </a:ext>
            </a:extLst>
          </p:cNvPr>
          <p:cNvSpPr txBox="1">
            <a:spLocks/>
          </p:cNvSpPr>
          <p:nvPr/>
        </p:nvSpPr>
        <p:spPr bwMode="auto">
          <a:xfrm>
            <a:off x="6835140" y="2960771"/>
            <a:ext cx="371475" cy="4377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1042988">
              <a:defRPr/>
            </a:pPr>
            <a:r>
              <a:rPr lang="uk-UA" sz="7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Паспорт безпеки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0F12EA9-68E8-8606-A84B-FBBEA587D54E}"/>
              </a:ext>
            </a:extLst>
          </p:cNvPr>
          <p:cNvSpPr txBox="1">
            <a:spLocks/>
          </p:cNvSpPr>
          <p:nvPr/>
        </p:nvSpPr>
        <p:spPr bwMode="auto">
          <a:xfrm>
            <a:off x="7752897" y="3738563"/>
            <a:ext cx="571953" cy="2024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1042988">
              <a:defRPr/>
            </a:pPr>
            <a:r>
              <a:rPr lang="uk-UA" sz="7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Інструкція з експлуатації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54D8F01C-5BEA-4BAC-937E-03EF40885462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2088"/>
            <a:ext cx="9748800" cy="1047600"/>
          </a:xfrm>
        </p:spPr>
        <p:txBody>
          <a:bodyPr/>
          <a:lstStyle/>
          <a:p>
            <a:r>
              <a:rPr lang="uk-UA"/>
              <a:t>Засоби індивідуального захисту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2</a:t>
            </a:r>
          </a:p>
        </p:txBody>
      </p:sp>
      <p:sp>
        <p:nvSpPr>
          <p:cNvPr id="10" name="Rechteck 9"/>
          <p:cNvSpPr/>
          <p:nvPr/>
        </p:nvSpPr>
        <p:spPr>
          <a:xfrm>
            <a:off x="478800" y="2382084"/>
            <a:ext cx="51984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Захисні рукавички: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800" b="0" dirty="0">
                <a:solidFill>
                  <a:schemeClr val="tx1"/>
                </a:solidFill>
              </a:rPr>
              <a:t>повинні бути стійкими до розчинників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800" b="0">
                <a:solidFill>
                  <a:schemeClr val="tx1"/>
                </a:solidFill>
              </a:rPr>
              <a:t>Дотримуйтесь </a:t>
            </a:r>
            <a:r>
              <a:rPr lang="uk-UA" sz="1800" b="0" dirty="0">
                <a:solidFill>
                  <a:schemeClr val="tx1"/>
                </a:solidFill>
              </a:rPr>
              <a:t>планових </a:t>
            </a:r>
            <a:r>
              <a:rPr lang="uk-UA" sz="1800" b="0">
                <a:solidFill>
                  <a:schemeClr val="tx1"/>
                </a:solidFill>
              </a:rPr>
              <a:t>заходів </a:t>
            </a:r>
            <a:r>
              <a:rPr lang="uk-UA" sz="1800" b="0" dirty="0">
                <a:solidFill>
                  <a:schemeClr val="tx1"/>
                </a:solidFill>
              </a:rPr>
              <a:t>захисту </a:t>
            </a:r>
            <a:r>
              <a:rPr lang="uk-UA" sz="1800" b="0">
                <a:solidFill>
                  <a:schemeClr val="tx1"/>
                </a:solidFill>
              </a:rPr>
              <a:t>рук </a:t>
            </a:r>
            <a:r>
              <a:rPr lang="uk-UA" sz="1800" b="0" dirty="0">
                <a:solidFill>
                  <a:schemeClr val="tx1"/>
                </a:solidFill>
              </a:rPr>
              <a:t>і шкіри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800" b="0" dirty="0">
                <a:solidFill>
                  <a:schemeClr val="tx1"/>
                </a:solidFill>
              </a:rPr>
              <a:t>Перевірте, чи є пошкодження, перед використанням 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800" b="0" dirty="0">
                <a:solidFill>
                  <a:schemeClr val="tx1"/>
                </a:solidFill>
              </a:rPr>
              <a:t>Одягайте на чисті та сухі долоні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800" b="0" dirty="0">
                <a:solidFill>
                  <a:schemeClr val="tx1"/>
                </a:solidFill>
              </a:rPr>
              <a:t>Дотримуйтесь терміну використання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>
                <a:solidFill>
                  <a:schemeClr val="tx1"/>
                </a:solidFill>
              </a:rPr>
              <a:t>Використовуйте засоби</a:t>
            </a:r>
            <a:r>
              <a:rPr lang="uk-UA" sz="1800" b="0" dirty="0">
                <a:solidFill>
                  <a:schemeClr val="tx1"/>
                </a:solidFill>
              </a:rPr>
              <a:t> </a:t>
            </a:r>
            <a:r>
              <a:rPr lang="uk-UA" sz="1800" b="0">
                <a:solidFill>
                  <a:schemeClr val="tx1"/>
                </a:solidFill>
              </a:rPr>
              <a:t>захисту </a:t>
            </a:r>
            <a:r>
              <a:rPr lang="uk-UA" sz="1800" b="0" dirty="0">
                <a:solidFill>
                  <a:schemeClr val="tx1"/>
                </a:solidFill>
              </a:rPr>
              <a:t>органів дихання, якщо існує ризик вдихання шкідливих речовин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Використовуйте</a:t>
            </a:r>
            <a:r>
              <a:rPr lang="uk-UA" sz="1800" b="0">
                <a:solidFill>
                  <a:schemeClr val="tx1"/>
                </a:solidFill>
              </a:rPr>
              <a:t> </a:t>
            </a:r>
            <a:r>
              <a:rPr lang="uk-UA" sz="1800" b="0" dirty="0">
                <a:solidFill>
                  <a:schemeClr val="tx1"/>
                </a:solidFill>
              </a:rPr>
              <a:t>засоби захисту очей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78" y="2142697"/>
            <a:ext cx="4728733" cy="46302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F0A51AA2-B55D-45F5-849F-A9E0F247BB70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0500"/>
            <a:ext cx="9748837" cy="1046163"/>
          </a:xfrm>
        </p:spPr>
        <p:txBody>
          <a:bodyPr/>
          <a:lstStyle/>
          <a:p>
            <a:r>
              <a:rPr lang="uk-UA"/>
              <a:t>Протипожежний та противибуховий захист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3</a:t>
            </a:r>
          </a:p>
        </p:txBody>
      </p:sp>
      <p:sp>
        <p:nvSpPr>
          <p:cNvPr id="9" name="Rechteck 8"/>
          <p:cNvSpPr/>
          <p:nvPr/>
        </p:nvSpPr>
        <p:spPr>
          <a:xfrm>
            <a:off x="478800" y="2382084"/>
            <a:ext cx="51984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Уникайте накопичення небезпечної кількост</a:t>
            </a:r>
            <a:r>
              <a:rPr lang="uk-UA" sz="1800" b="0" dirty="0">
                <a:solidFill>
                  <a:srgbClr val="FF0000"/>
                </a:solidFill>
              </a:rPr>
              <a:t>і </a:t>
            </a:r>
            <a:r>
              <a:rPr lang="uk-UA" sz="1800" b="0" dirty="0">
                <a:solidFill>
                  <a:schemeClr val="tx1"/>
                </a:solidFill>
              </a:rPr>
              <a:t>вибухонебезпечних речовин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Тримайтеся подалі від потенційних </a:t>
            </a:r>
            <a:r>
              <a:rPr lang="uk-UA" sz="1800" b="0">
                <a:solidFill>
                  <a:schemeClr val="tx1"/>
                </a:solidFill>
              </a:rPr>
              <a:t>джерел займання</a:t>
            </a:r>
            <a:endParaRPr lang="uk-UA" sz="1800" b="0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427" y="2075507"/>
            <a:ext cx="3641844" cy="46897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04" y="1815150"/>
            <a:ext cx="6880534" cy="4837587"/>
          </a:xfrm>
          <a:prstGeom prst="rect">
            <a:avLst/>
          </a:prstGeom>
        </p:spPr>
      </p:pic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894A1720-3E12-47DB-BC1C-9F343F8C3B96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4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3000"/>
              <a:t>Зберігання</a:t>
            </a:r>
          </a:p>
        </p:txBody>
      </p:sp>
      <p:sp>
        <p:nvSpPr>
          <p:cNvPr id="9" name="Rechteck 8"/>
          <p:cNvSpPr/>
          <p:nvPr/>
        </p:nvSpPr>
        <p:spPr>
          <a:xfrm>
            <a:off x="478800" y="2382084"/>
            <a:ext cx="51984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Намагайтеся зберігати засоби в оригінальному контейнері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>
                <a:solidFill>
                  <a:schemeClr val="tx1"/>
                </a:solidFill>
              </a:rPr>
              <a:t>Не </a:t>
            </a:r>
            <a:r>
              <a:rPr lang="uk-UA" sz="1800" b="0" dirty="0">
                <a:solidFill>
                  <a:schemeClr val="tx1"/>
                </a:solidFill>
              </a:rPr>
              <a:t>захаращуйте</a:t>
            </a:r>
            <a:r>
              <a:rPr lang="uk-UA" sz="1800" b="0">
                <a:solidFill>
                  <a:schemeClr val="tx1"/>
                </a:solidFill>
              </a:rPr>
              <a:t> </a:t>
            </a:r>
            <a:r>
              <a:rPr lang="uk-UA" sz="1800" b="0" dirty="0">
                <a:solidFill>
                  <a:schemeClr val="tx1"/>
                </a:solidFill>
              </a:rPr>
              <a:t>транспортні та евакуаційні коридори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Зберігайте засоби в </a:t>
            </a:r>
            <a:r>
              <a:rPr lang="uk-UA" sz="1800" b="0">
                <a:solidFill>
                  <a:schemeClr val="tx1"/>
                </a:solidFill>
              </a:rPr>
              <a:t>робочих </a:t>
            </a:r>
            <a:r>
              <a:rPr lang="uk-UA" sz="1800" b="0" dirty="0">
                <a:solidFill>
                  <a:schemeClr val="tx1"/>
                </a:solidFill>
              </a:rPr>
              <a:t>приміщеннях</a:t>
            </a:r>
            <a:br>
              <a:rPr lang="en-US" sz="1800" b="0" dirty="0">
                <a:solidFill>
                  <a:schemeClr val="tx1"/>
                </a:solidFill>
              </a:rPr>
            </a:br>
            <a:r>
              <a:rPr lang="uk-UA" sz="1800" b="0" dirty="0">
                <a:solidFill>
                  <a:schemeClr val="tx1"/>
                </a:solidFill>
              </a:rPr>
              <a:t>тільки у спеціально обладнаних шафах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Використовуйте спеціальне обладнання</a:t>
            </a:r>
            <a:br>
              <a:rPr lang="en-US" sz="1800" b="0" dirty="0">
                <a:solidFill>
                  <a:schemeClr val="tx1"/>
                </a:solidFill>
              </a:rPr>
            </a:br>
            <a:r>
              <a:rPr lang="uk-UA" sz="1800" b="0" dirty="0">
                <a:solidFill>
                  <a:schemeClr val="tx1"/>
                </a:solidFill>
              </a:rPr>
              <a:t>для збору таких речовин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51D16853-7AF9-40D2-8FC3-89BF0AAE5CA9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5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3000"/>
              <a:t>Загрози здоров’ю та</a:t>
            </a:r>
            <a:br>
              <a:rPr lang="uk-UA" sz="3000"/>
            </a:br>
            <a:r>
              <a:rPr lang="uk-UA" sz="3000"/>
              <a:t>домедична допомога</a:t>
            </a:r>
          </a:p>
        </p:txBody>
      </p:sp>
      <p:sp>
        <p:nvSpPr>
          <p:cNvPr id="9" name="Rechteck 8"/>
          <p:cNvSpPr/>
          <p:nvPr/>
        </p:nvSpPr>
        <p:spPr>
          <a:xfrm>
            <a:off x="478800" y="2382084"/>
            <a:ext cx="51984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>
                <a:solidFill>
                  <a:schemeClr val="tx1"/>
                </a:solidFill>
              </a:rPr>
              <a:t>Залиште місце небезпеки, не забуваючи при цьому про власну безпеку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>
                <a:solidFill>
                  <a:schemeClr val="tx1"/>
                </a:solidFill>
              </a:rPr>
              <a:t>Зніміть мокрий одяг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>
                <a:solidFill>
                  <a:schemeClr val="tx1"/>
                </a:solidFill>
              </a:rPr>
              <a:t>Промийте очі, ротову порожнину та шкіру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>
                <a:solidFill>
                  <a:schemeClr val="tx1"/>
                </a:solidFill>
              </a:rPr>
              <a:t>Регулярно чистіть крани, призначені для промивання очей у разі нещасного випадку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42" y="1616004"/>
            <a:ext cx="4856495" cy="53304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 dirty="0">
                <a:solidFill>
                  <a:schemeClr val="bg1"/>
                </a:solidFill>
              </a:rPr>
              <a:t>Сторінка </a:t>
            </a:r>
            <a:fld id="{8AAAF09D-7FD8-4C3F-A740-DE8105414913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Знайдіть вісім помилок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60" y="1117318"/>
            <a:ext cx="4187754" cy="58996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19A778FC-41A0-4BE1-B798-2949280F7561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799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Робота над помилками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01" y="1419367"/>
            <a:ext cx="4683837" cy="5597572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3D4D6E77-8861-4508-5EF1-EF589166BAD3}"/>
              </a:ext>
            </a:extLst>
          </p:cNvPr>
          <p:cNvSpPr txBox="1">
            <a:spLocks/>
          </p:cNvSpPr>
          <p:nvPr/>
        </p:nvSpPr>
        <p:spPr bwMode="auto">
          <a:xfrm>
            <a:off x="5700001" y="1455439"/>
            <a:ext cx="1436929" cy="1550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algn="ctr" defTabSz="1042988">
              <a:defRPr/>
            </a:pPr>
            <a:r>
              <a:rPr lang="uk-UA" sz="1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Розв’язання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88E264C-6734-28E9-D5EB-1B20ABDE7D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b="11569"/>
          <a:stretch/>
        </p:blipFill>
        <p:spPr>
          <a:xfrm>
            <a:off x="5714239" y="1419367"/>
            <a:ext cx="4675661" cy="5597572"/>
          </a:xfrm>
          <a:prstGeom prst="rect">
            <a:avLst/>
          </a:prstGeom>
        </p:spPr>
      </p:pic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8F8915F2-D4D6-46FF-87A1-3565AFE89444}" type="slidenum">
              <a:rPr 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1</a:t>
            </a:r>
          </a:p>
        </p:txBody>
      </p:sp>
      <p:sp>
        <p:nvSpPr>
          <p:cNvPr id="14340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Відремонтуйте несправний вентилятор</a:t>
            </a:r>
            <a:br>
              <a:rPr lang="uk-UA" sz="2000" dirty="0">
                <a:solidFill>
                  <a:schemeClr val="tx1"/>
                </a:solidFill>
              </a:rPr>
            </a:br>
            <a:r>
              <a:rPr lang="uk-UA" sz="2000" dirty="0">
                <a:solidFill>
                  <a:schemeClr val="tx1"/>
                </a:solidFill>
              </a:rPr>
              <a:t>(потенційне джерело займання)</a:t>
            </a:r>
          </a:p>
        </p:txBody>
      </p:sp>
      <p:sp>
        <p:nvSpPr>
          <p:cNvPr id="14342" name="Pfeil nach rechts 9"/>
          <p:cNvSpPr>
            <a:spLocks noChangeArrowheads="1"/>
          </p:cNvSpPr>
          <p:nvPr/>
        </p:nvSpPr>
        <p:spPr bwMode="auto">
          <a:xfrm>
            <a:off x="5799303" y="1831476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358</Words>
  <Application>Microsoft Office PowerPoint</Application>
  <PresentationFormat>Benutzerdefiniert</PresentationFormat>
  <Paragraphs>89</Paragraphs>
  <Slides>16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Symbol</vt:lpstr>
      <vt:lpstr>Times</vt:lpstr>
      <vt:lpstr>BG RCI PPT-Master</vt:lpstr>
      <vt:lpstr>Розчинники на МСП  (малих та середніх підприємствах)</vt:lpstr>
      <vt:lpstr>Правила безпечної роботи з розчинниками</vt:lpstr>
      <vt:lpstr>Засоби індивідуального захисту</vt:lpstr>
      <vt:lpstr>Протипожежний та противибуховий захист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</dc:creator>
  <cp:lastModifiedBy>Frank N. Further</cp:lastModifiedBy>
  <cp:revision>294</cp:revision>
  <dcterms:created xsi:type="dcterms:W3CDTF">2009-09-24T11:16:33Z</dcterms:created>
  <dcterms:modified xsi:type="dcterms:W3CDTF">2022-06-27T13:16:04Z</dcterms:modified>
</cp:coreProperties>
</file>