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86" r:id="rId14"/>
    <p:sldId id="274" r:id="rId15"/>
    <p:sldId id="278" r:id="rId16"/>
    <p:sldId id="275" r:id="rId17"/>
    <p:sldId id="281" r:id="rId18"/>
    <p:sldId id="282" r:id="rId19"/>
    <p:sldId id="283" r:id="rId20"/>
    <p:sldId id="284" r:id="rId21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N. Further" initials="FNF" lastIdx="2" clrIdx="0">
    <p:extLst>
      <p:ext uri="{19B8F6BF-5375-455C-9EA6-DF929625EA0E}">
        <p15:presenceInfo xmlns:p15="http://schemas.microsoft.com/office/powerpoint/2012/main" userId="b5c7ce4557f639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5976" autoAdjust="0"/>
  </p:normalViewPr>
  <p:slideViewPr>
    <p:cSldViewPr snapToGrid="0">
      <p:cViewPr varScale="1">
        <p:scale>
          <a:sx n="101" d="100"/>
          <a:sy n="101" d="100"/>
        </p:scale>
        <p:origin x="1086" y="114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20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018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</a:t>
            </a:r>
            <a:r>
              <a:rPr lang="de-DE" sz="1400" b="0" dirty="0">
                <a:solidFill>
                  <a:schemeClr val="bg1"/>
                </a:solidFill>
              </a:rPr>
              <a:t>: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uk-UA" sz="1400" b="0" dirty="0">
                <a:solidFill>
                  <a:schemeClr val="bg1"/>
                </a:solidFill>
              </a:rPr>
              <a:t>Безпека праці</a:t>
            </a:r>
            <a:r>
              <a:rPr lang="de-DE" sz="1400" b="0" dirty="0">
                <a:solidFill>
                  <a:schemeClr val="bg1"/>
                </a:solidFill>
              </a:rPr>
              <a:t> | </a:t>
            </a:r>
            <a:r>
              <a:rPr lang="uk-UA" sz="1400" b="0" dirty="0">
                <a:solidFill>
                  <a:schemeClr val="bg1"/>
                </a:solidFill>
              </a:rPr>
              <a:t>Знаки безпеки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uk-UA" dirty="0"/>
              <a:t>Безпека праці</a:t>
            </a:r>
            <a:br>
              <a:rPr lang="uk-UA" dirty="0"/>
            </a:br>
            <a:r>
              <a:rPr lang="uk-UA" sz="2600" dirty="0"/>
              <a:t>Знаки безпеки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03.2016</a:t>
            </a:r>
            <a:endParaRPr lang="de-DE" sz="1800" b="0" dirty="0">
              <a:solidFill>
                <a:srgbClr val="555555"/>
              </a:solidFill>
            </a:endParaRPr>
          </a:p>
          <a:p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018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921134F-BBD7-C27F-0B96-B998854656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Про захист органів слуху лише у текстовій формі. </a:t>
            </a:r>
          </a:p>
          <a:p>
            <a:r>
              <a:rPr lang="uk-UA" sz="2000">
                <a:solidFill>
                  <a:schemeClr val="tx1"/>
                </a:solidFill>
              </a:rPr>
              <a:t>Відсутній знак про використання</a:t>
            </a:r>
          </a:p>
          <a:p>
            <a:r>
              <a:rPr lang="uk-UA" sz="2000">
                <a:solidFill>
                  <a:schemeClr val="tx1"/>
                </a:solidFill>
              </a:rPr>
              <a:t>засобів захисту органів слуху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577224" y="179410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98DA0DB-7712-B131-5DAC-F1F14E923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Позначений аварійний вихід недоступний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205020" y="168491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AF615DC-C7FC-BADF-FBEE-59C4E6EDD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48301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Незважаючи на заборону, працівники ступають на сіткове перекриття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4857604" y="285862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93A1165-31B6-0A75-BF0E-330F8F8A6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Відсутність знаків пожежної безпеки в місці розташування вогнегасника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8010237" y="266666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81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B65BDB7-CA21-77DC-E245-0981C56FD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Вивіски, які суперечать одна одній</a:t>
            </a:r>
          </a:p>
          <a:p>
            <a:r>
              <a:rPr lang="uk-UA" sz="2000" dirty="0">
                <a:solidFill>
                  <a:schemeClr val="tx1"/>
                </a:solidFill>
              </a:rPr>
              <a:t>З попереджувальними і заборонними знаками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717414" y="370478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16E8674-2152-7D1D-6F2C-6DE1756046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Недотримання заборони</a:t>
            </a:r>
          </a:p>
          <a:p>
            <a:r>
              <a:rPr lang="uk-UA" sz="2000">
                <a:solidFill>
                  <a:schemeClr val="tx1"/>
                </a:solidFill>
              </a:rPr>
              <a:t>споживання їжі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795587" y="446906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D8B725B-1A93-5C31-9D4D-A2D7E0AC2E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Знак евакуаційного виходу</a:t>
            </a:r>
          </a:p>
          <a:p>
            <a:r>
              <a:rPr lang="uk-UA" sz="2000">
                <a:solidFill>
                  <a:schemeClr val="tx1"/>
                </a:solidFill>
              </a:rPr>
              <a:t>частково перекритий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860113" y="485735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F956C7F-82E5-F0D9-B1AD-5A34CCA9F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9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Перед ремонтом або обслуговуванням пристрій не був відключений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666538" y="556704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A522EFE-B7E7-BAD1-699D-BE5E505FCC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10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Нехтування попереджувальним</a:t>
            </a:r>
          </a:p>
          <a:p>
            <a:r>
              <a:rPr lang="uk-UA" sz="2000">
                <a:solidFill>
                  <a:schemeClr val="tx1"/>
                </a:solidFill>
              </a:rPr>
              <a:t>знаком «Гаряча поверхня»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294334" y="495200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771D010-CBA8-4CF5-6206-203F91E5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11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Працівник нехтує знаками про</a:t>
            </a:r>
          </a:p>
          <a:p>
            <a:r>
              <a:rPr lang="uk-UA" sz="2000">
                <a:solidFill>
                  <a:schemeClr val="tx1"/>
                </a:solidFill>
              </a:rPr>
              <a:t>необхідність носити головний убір</a:t>
            </a:r>
          </a:p>
          <a:p>
            <a:r>
              <a:rPr lang="uk-UA" sz="2000">
                <a:solidFill>
                  <a:schemeClr val="tx1"/>
                </a:solidFill>
              </a:rPr>
              <a:t>і захисний одяг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335277" y="585364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2043091"/>
            <a:ext cx="4801904" cy="4716688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uk-UA"/>
              <a:t>Заборонні знаки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належать до знаків безпеки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є міжнародними та загальнозрозумілими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забороняють небезпечний вид поведінки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обведені яскраво-червоним колом з діагональною перетинкою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чорним символом позначають заборонений вид поведінки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7119FB1-0EF2-3C93-9F5C-3E9F82DA1E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20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12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Працівник ігнорує зобов’язувальні знаки про необхідність носити засіб індивідуального захисту обличчя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437032" y="586729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uk-UA"/>
              <a:t>Попереджувальні знаки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вказують на можливі джерела небезпеки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закликають бути обережним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допомагають уникати нещасних випадків на роботі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мають трикутну форму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мають яскраво-жовтий фон і чорні краї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чорним символом позначають небезпечну ситуацію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81" y="1549400"/>
            <a:ext cx="4629457" cy="5303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uk-UA" dirty="0"/>
              <a:t>Зобов’язувальні знаки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655044"/>
            <a:ext cx="5198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закликають до виконання норм безпеки або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зобов’язують носити засоби індивідуального захисту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мають круглу форму та яскраво-синій фон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демонструють заходи безпеки або</a:t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>
                <a:solidFill>
                  <a:schemeClr val="tx1"/>
                </a:solidFill>
              </a:rPr>
              <a:t>засоби індивідуального захисту в</a:t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>
                <a:solidFill>
                  <a:schemeClr val="tx1"/>
                </a:solidFill>
              </a:rPr>
              <a:t>формі білих піктограм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0" y="1752050"/>
            <a:ext cx="4733669" cy="50548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65" y="1549400"/>
            <a:ext cx="4316187" cy="5344710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42021"/>
            <a:ext cx="54306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вказують на укриття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символізують надання допомоги, порятунок чи уникнення небезпеки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мають прямокутну форму, яскраво-зелений фон і білі краї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білим позначено укриття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мають виготовлятися з матеріалу,</a:t>
            </a:r>
            <a:br>
              <a:rPr lang="uk-UA" sz="2000" b="0">
                <a:solidFill>
                  <a:schemeClr val="tx1"/>
                </a:solidFill>
              </a:rPr>
            </a:br>
            <a:r>
              <a:rPr lang="uk-UA" sz="2000" b="0">
                <a:solidFill>
                  <a:schemeClr val="tx1"/>
                </a:solidFill>
              </a:rPr>
              <a:t>який світиться в темряві, на випадок,</a:t>
            </a:r>
            <a:br>
              <a:rPr lang="uk-UA" sz="2000" b="0">
                <a:solidFill>
                  <a:schemeClr val="tx1"/>
                </a:solidFill>
              </a:rPr>
            </a:br>
            <a:r>
              <a:rPr lang="uk-UA" sz="2000" b="0">
                <a:solidFill>
                  <a:schemeClr val="tx1"/>
                </a:solidFill>
              </a:rPr>
              <a:t>якщо зникне резервне або аварійне освітлення.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/>
              <a:t>Рятувальні знаки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D4D6E77-8861-4508-5EF1-EF589166BAD3}"/>
              </a:ext>
            </a:extLst>
          </p:cNvPr>
          <p:cNvSpPr txBox="1">
            <a:spLocks/>
          </p:cNvSpPr>
          <p:nvPr/>
        </p:nvSpPr>
        <p:spPr bwMode="auto">
          <a:xfrm>
            <a:off x="9391335" y="2595563"/>
            <a:ext cx="818504" cy="14763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Аварійний вихід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2" y="1491347"/>
            <a:ext cx="4597186" cy="5348169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вказують на засоби протипожежного захисту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мають прямокутну форму, яскраво-червоний фон і білі краї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білим позначено засоби протипожежного захисту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як правило, підсвічуються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/>
              <a:t>Знаки пожежної безпеки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Знайдіть 12 помилок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9" y="1158770"/>
            <a:ext cx="4117774" cy="5817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1A808DB-E760-173D-37E3-13EF875A3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A4D9D46-9841-ECEE-95BD-BFCA5813F6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404686" y="1157140"/>
            <a:ext cx="4890599" cy="5854890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Всупереч заборонним знакам</a:t>
            </a:r>
          </a:p>
          <a:p>
            <a:r>
              <a:rPr lang="uk-UA" sz="2000">
                <a:solidFill>
                  <a:schemeClr val="tx1"/>
                </a:solidFill>
              </a:rPr>
              <a:t>завантажений </a:t>
            </a:r>
            <a:r>
              <a:rPr lang="uk-UA" sz="2000" dirty="0">
                <a:solidFill>
                  <a:schemeClr val="tx1"/>
                </a:solidFill>
              </a:rPr>
              <a:t>стелаж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226096" y="154940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</Words>
  <Application>Microsoft Office PowerPoint</Application>
  <PresentationFormat>Benutzerdefiniert</PresentationFormat>
  <Paragraphs>107</Paragraphs>
  <Slides>20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Times</vt:lpstr>
      <vt:lpstr>BG RCI PPT-Master</vt:lpstr>
      <vt:lpstr>Безпека праці Знаки безпеки</vt:lpstr>
      <vt:lpstr>Заборонні знаки</vt:lpstr>
      <vt:lpstr>Попереджувальні знаки</vt:lpstr>
      <vt:lpstr>Зобов’язувальні знаки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Frank N. Further</cp:lastModifiedBy>
  <cp:revision>265</cp:revision>
  <dcterms:created xsi:type="dcterms:W3CDTF">2009-09-24T11:16:33Z</dcterms:created>
  <dcterms:modified xsi:type="dcterms:W3CDTF">2022-06-27T13:15:41Z</dcterms:modified>
</cp:coreProperties>
</file>