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81" r:id="rId17"/>
    <p:sldId id="282" r:id="rId18"/>
    <p:sldId id="283" r:id="rId19"/>
    <p:sldId id="284" r:id="rId20"/>
    <p:sldId id="285" r:id="rId21"/>
    <p:sldId id="279" r:id="rId22"/>
  </p:sldIdLst>
  <p:sldSz cx="10688638" cy="7562850"/>
  <p:notesSz cx="6797675" cy="99298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96" d="100"/>
          <a:sy n="96" d="100"/>
        </p:scale>
        <p:origin x="960" y="90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D7206-4AA2-4CC0-A950-11FA2DFE54CC}" type="datetimeFigureOut">
              <a:rPr lang="de-DE" smtClean="0"/>
              <a:t>29.07.2021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A07B5-2646-4B12-9544-6AE3045CA9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443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44538"/>
            <a:ext cx="52609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021: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Leitern</a:t>
            </a:r>
            <a:r>
              <a:rPr lang="de-DE" sz="1400" b="0" baseline="0" dirty="0">
                <a:solidFill>
                  <a:schemeClr val="bg1"/>
                </a:solidFill>
              </a:rPr>
              <a:t> und Tritte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Leitern und Tritte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>
                <a:solidFill>
                  <a:srgbClr val="555555"/>
                </a:solidFill>
              </a:rPr>
              <a:t>Stand 11/2019</a:t>
            </a:r>
            <a:endParaRPr lang="de-DE" sz="1800" b="0" dirty="0">
              <a:solidFill>
                <a:srgbClr val="555555"/>
              </a:solidFill>
            </a:endParaRP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021)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7" y="1102458"/>
            <a:ext cx="4952031" cy="5894514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 Anlege- und Schiebeleitern 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obersten 3 Stufen/Sprossen </a:t>
            </a:r>
          </a:p>
          <a:p>
            <a:r>
              <a:rPr lang="de-DE" sz="2000" dirty="0">
                <a:solidFill>
                  <a:schemeClr val="tx1"/>
                </a:solidFill>
              </a:rPr>
              <a:t>nicht betreten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630403" y="2730956"/>
            <a:ext cx="987055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7" y="1102458"/>
            <a:ext cx="4952031" cy="5894514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Stehleiter nicht als Anlegeleiter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benutzen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7472991" y="2425005"/>
            <a:ext cx="104737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7" y="1102458"/>
            <a:ext cx="4952031" cy="5894514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Ausreichend hohe Steighilfe </a:t>
            </a:r>
          </a:p>
          <a:p>
            <a:r>
              <a:rPr lang="de-DE" sz="2000" dirty="0">
                <a:solidFill>
                  <a:schemeClr val="tx1"/>
                </a:solidFill>
              </a:rPr>
              <a:t>(Tritt oder Leiter) benutzen</a:t>
            </a:r>
          </a:p>
        </p:txBody>
      </p:sp>
      <p:sp>
        <p:nvSpPr>
          <p:cNvPr id="17414" name="Pfeil nach rechts 9"/>
          <p:cNvSpPr>
            <a:spLocks noChangeArrowheads="1"/>
          </p:cNvSpPr>
          <p:nvPr/>
        </p:nvSpPr>
        <p:spPr bwMode="auto">
          <a:xfrm>
            <a:off x="8006201" y="2718693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7" y="1102458"/>
            <a:ext cx="4952031" cy="5894514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Arbeitsbereich/Gefährdungsbereich markieren beziehungsweise absperren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5493438" y="3642814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7" y="1102458"/>
            <a:ext cx="4952031" cy="5894514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Ausreichend hohe Steighilfe </a:t>
            </a:r>
          </a:p>
          <a:p>
            <a:r>
              <a:rPr lang="de-DE" sz="2000" dirty="0">
                <a:solidFill>
                  <a:schemeClr val="tx1"/>
                </a:solidFill>
              </a:rPr>
              <a:t>(Tritt oder Leiter) benutzen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>
            <a:off x="6411603" y="4565223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7" y="1102458"/>
            <a:ext cx="4952031" cy="5894514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Aufstellen der Leiter nur auf ebenem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und festem Untergrund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7015871" y="4359085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7" y="1102458"/>
            <a:ext cx="4952031" cy="5894514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Geeignetes Schuhwerk benutzen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9461404" y="4591095"/>
            <a:ext cx="104737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05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7" y="1102458"/>
            <a:ext cx="4952031" cy="5894514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9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Beim Transport von Leitern </a:t>
            </a:r>
          </a:p>
          <a:p>
            <a:r>
              <a:rPr lang="de-DE" sz="2000" dirty="0">
                <a:solidFill>
                  <a:schemeClr val="tx1"/>
                </a:solidFill>
              </a:rPr>
              <a:t>auf ergonomisch richtiges Heben </a:t>
            </a:r>
          </a:p>
          <a:p>
            <a:r>
              <a:rPr lang="de-DE" sz="2000" dirty="0">
                <a:solidFill>
                  <a:schemeClr val="tx1"/>
                </a:solidFill>
              </a:rPr>
              <a:t>und Tragen achten; schwere und/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oder lange Leitern vorzugsweise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zu zweit transportieren oder Transporthilfen benutzen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5579018" y="5531228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97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7" y="1102458"/>
            <a:ext cx="4952031" cy="5894514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10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Arbeitsmittel (Leiter) vor jeder </a:t>
            </a:r>
          </a:p>
          <a:p>
            <a:r>
              <a:rPr lang="de-DE" sz="2000" dirty="0">
                <a:solidFill>
                  <a:schemeClr val="tx1"/>
                </a:solidFill>
              </a:rPr>
              <a:t>Benutzung auf augenscheinliche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Mängel überprüfen und bei fest-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gestellten Mängeln die Leiter sofort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der weiteren Benutzung entziehen</a:t>
            </a:r>
          </a:p>
        </p:txBody>
      </p:sp>
      <p:sp>
        <p:nvSpPr>
          <p:cNvPr id="12" name="Pfeil nach rechts 9"/>
          <p:cNvSpPr>
            <a:spLocks noChangeArrowheads="1"/>
          </p:cNvSpPr>
          <p:nvPr/>
        </p:nvSpPr>
        <p:spPr bwMode="auto">
          <a:xfrm flipH="1">
            <a:off x="8656186" y="5860337"/>
            <a:ext cx="104737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59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7" y="1102458"/>
            <a:ext cx="4952031" cy="5894514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11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Stehleiter nur mit gespannten/verriegelten Spreizsicherungen benutzen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7630021" y="584669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48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Tätigkeiten in der Höhe:</a:t>
            </a:r>
            <a:br>
              <a:rPr lang="de-DE" dirty="0"/>
            </a:br>
            <a:r>
              <a:rPr lang="de-DE" dirty="0"/>
              <a:t>Absturzgefahr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477620"/>
            <a:ext cx="5198400" cy="4355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Nur geeignete Aufstiegshilfen verwenden</a:t>
            </a:r>
          </a:p>
          <a:p>
            <a:pPr marL="179388" indent="-1793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Geeignete Leiter oder geeigneten Tritt auswählen nach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700" b="0" dirty="0">
                <a:solidFill>
                  <a:schemeClr val="tx1"/>
                </a:solidFill>
              </a:rPr>
              <a:t>Art der Arbeit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700" b="0" dirty="0">
                <a:solidFill>
                  <a:schemeClr val="tx1"/>
                </a:solidFill>
              </a:rPr>
              <a:t>Eigenschaften der Aufstiegshilfe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700" b="0" dirty="0">
                <a:solidFill>
                  <a:schemeClr val="tx1"/>
                </a:solidFill>
              </a:rPr>
              <a:t>Einsatzort</a:t>
            </a:r>
          </a:p>
          <a:p>
            <a:pPr marL="179388" indent="-1793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Wichtige Arten von Leitern und Tritten sind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700" b="0" dirty="0">
                <a:solidFill>
                  <a:schemeClr val="tx1"/>
                </a:solidFill>
              </a:rPr>
              <a:t> Anlegeleiter, einteilige Leiter 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700" b="0" dirty="0">
                <a:solidFill>
                  <a:schemeClr val="tx1"/>
                </a:solidFill>
              </a:rPr>
              <a:t>Stehleiter, </a:t>
            </a:r>
            <a:r>
              <a:rPr lang="de-DE" sz="1700" b="0" dirty="0" err="1">
                <a:solidFill>
                  <a:schemeClr val="tx1"/>
                </a:solidFill>
              </a:rPr>
              <a:t>zweischenklige</a:t>
            </a:r>
            <a:r>
              <a:rPr lang="de-DE" sz="1700" b="0" dirty="0">
                <a:solidFill>
                  <a:schemeClr val="tx1"/>
                </a:solidFill>
              </a:rPr>
              <a:t>, frei stehende</a:t>
            </a:r>
            <a:br>
              <a:rPr lang="de-DE" sz="1700" b="0" dirty="0">
                <a:solidFill>
                  <a:schemeClr val="tx1"/>
                </a:solidFill>
              </a:rPr>
            </a:br>
            <a:r>
              <a:rPr lang="de-DE" sz="1700" b="0" dirty="0">
                <a:solidFill>
                  <a:schemeClr val="tx1"/>
                </a:solidFill>
              </a:rPr>
              <a:t>Leiter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700" b="0" dirty="0">
                <a:solidFill>
                  <a:schemeClr val="tx1"/>
                </a:solidFill>
              </a:rPr>
              <a:t>Mehrzweckleiter, Nutzung als Anlege-, Schiebe- oder Stehleiter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700" b="0" dirty="0" err="1">
                <a:solidFill>
                  <a:schemeClr val="tx1"/>
                </a:solidFill>
              </a:rPr>
              <a:t>Podestleiter</a:t>
            </a:r>
            <a:r>
              <a:rPr lang="de-DE" sz="1700" b="0" dirty="0">
                <a:solidFill>
                  <a:schemeClr val="tx1"/>
                </a:solidFill>
              </a:rPr>
              <a:t>, </a:t>
            </a:r>
            <a:r>
              <a:rPr lang="de-DE" sz="1700" b="0" dirty="0" err="1">
                <a:solidFill>
                  <a:schemeClr val="tx1"/>
                </a:solidFill>
              </a:rPr>
              <a:t>Podesttreppe</a:t>
            </a:r>
            <a:endParaRPr lang="de-DE" sz="1700" b="0" dirty="0">
              <a:solidFill>
                <a:schemeClr val="tx1"/>
              </a:solidFill>
            </a:endParaRP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700" b="0" dirty="0">
                <a:solidFill>
                  <a:schemeClr val="tx1"/>
                </a:solidFill>
              </a:rPr>
              <a:t>Tritte, Aufstieg mit bis zu fünf Stufen</a:t>
            </a:r>
          </a:p>
          <a:p>
            <a:pPr marL="179388" indent="-1793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Alle Leitern ab einer Länge von 3 m müssen mit einer Quertraverse ausgerüstet sein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89" y="1510782"/>
            <a:ext cx="4342715" cy="54242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7" y="1102458"/>
            <a:ext cx="4952031" cy="5894514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12</a:t>
            </a:r>
          </a:p>
        </p:txBody>
      </p:sp>
      <p:sp>
        <p:nvSpPr>
          <p:cNvPr id="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Leitern mit Sprossen nur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in begründeten Ausnahmefällen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verwenden – hier Stufenleiter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einsetzen</a:t>
            </a:r>
          </a:p>
        </p:txBody>
      </p:sp>
      <p:sp>
        <p:nvSpPr>
          <p:cNvPr id="6" name="Pfeil nach rechts 9"/>
          <p:cNvSpPr>
            <a:spLocks noChangeArrowheads="1"/>
          </p:cNvSpPr>
          <p:nvPr/>
        </p:nvSpPr>
        <p:spPr bwMode="auto">
          <a:xfrm>
            <a:off x="7296646" y="3423076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560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21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70425722-6710-4928-8ED3-90D9D3444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C23133BA-079B-41CF-9576-387AA7924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30" y="1234280"/>
            <a:ext cx="4845784" cy="5730295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Arbeitsvorbereitung</a:t>
            </a:r>
            <a:br>
              <a:rPr lang="de-DE" dirty="0"/>
            </a:br>
            <a:r>
              <a:rPr lang="de-DE" dirty="0"/>
              <a:t>bei Tätigkeiten mit Leitern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750580"/>
            <a:ext cx="534879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Vor Arbeitsbeginn Sicht- und Funktions-prüfung durchführen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Benutzung der Leiter gemäß Gebrauchs-anleitung (Symbole auf dem Aufkleber) und der Betriebsanweisung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Leiter sicher aufstellen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Untergrund möglichst eben, fest, rutschfest (sauber) und </a:t>
            </a:r>
            <a:r>
              <a:rPr lang="de-DE" sz="2000" b="0" dirty="0" err="1">
                <a:solidFill>
                  <a:schemeClr val="tx1"/>
                </a:solidFill>
              </a:rPr>
              <a:t>tragfest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Aufstellung gemäß der Gebrauchs-anleitung, z. B. Spreizsicherungen nutzen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Arbeitsumfeld beachten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Sicheres Arbeiten</a:t>
            </a:r>
            <a:br>
              <a:rPr lang="de-DE" dirty="0"/>
            </a:br>
            <a:r>
              <a:rPr lang="de-DE" dirty="0"/>
              <a:t>mit Leitern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750580"/>
            <a:ext cx="51984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Arbeiten nur beginnen, wenn sicherer Stand auf der Leiter möglich ist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Sicher festhalten und stehen beim Arbeiten auf der Leiter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Erhöhte Aufmerksamkeit bei Arbeiten 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mit Absturzgefahr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Über 2 m Standhöhe nicht länger als 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2 Stunden je Arbeitsschicht arbeiten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Standplatz auf der Leiter nicht höher 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als 5 m über dem Boden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1" y="1328332"/>
            <a:ext cx="3654494" cy="56443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50863" y="2284480"/>
            <a:ext cx="51984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Auch für geringe Höhen geeignete Aufstiegshilfen benutzen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Tritte immer dann einsetzen, wenn ein Höhenunterschied von bis zu 1 m überwunden werden muss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Tritte werden unterschieden in: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Leitertritte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Treppentritte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Tritthocker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tonnenförmige Tritte (häufig versenk-bare Rollen), sogenannter Elefantenfuß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Tritte gemäß Gebrauchsanleitung (Symbole auf dem Aufkleber) verwenden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Tritte als Aufstiegshilfe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976" y="1631349"/>
            <a:ext cx="3856605" cy="51870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64" y="1638200"/>
            <a:ext cx="4315222" cy="5223689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751528"/>
            <a:ext cx="51984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Sicht- und Funktionsprüfung vor jedem Einsatz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Teil der Sichtprüfung: Blick auf Prüfplakette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Ergibt die Sicht- und Funktionsprüfung Mängel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Keine Nutzung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Aufstiegshilfe der Benutzung entziehen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Mängel melden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Reparatur beauftragen bzw. durchführen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Prüfung von Aufstiegshilfen</a:t>
            </a:r>
            <a:br>
              <a:rPr lang="de-DE" sz="3200" dirty="0"/>
            </a:br>
            <a:r>
              <a:rPr lang="de-DE" sz="3200" dirty="0"/>
              <a:t>durch den Beschäftigten</a:t>
            </a:r>
            <a:endParaRPr lang="de-DE" sz="30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12 Fehler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61" y="1530930"/>
            <a:ext cx="3784843" cy="5404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7" y="1102458"/>
            <a:ext cx="4952031" cy="58945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7" y="1102458"/>
            <a:ext cx="4952031" cy="5894514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Zum sicheren Arbeiten mit beiden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Füßen auf der Sprosse und mit dem Körperschwerpunkt zwischen den Leiterholmen stehen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035026" y="2016398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588</Words>
  <Application>Microsoft Office PowerPoint</Application>
  <PresentationFormat>Benutzerdefiniert</PresentationFormat>
  <Paragraphs>123</Paragraphs>
  <Slides>21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Symbol</vt:lpstr>
      <vt:lpstr>Times</vt:lpstr>
      <vt:lpstr>BG RCI PPT-Master</vt:lpstr>
      <vt:lpstr>Leitern und Tritte</vt:lpstr>
      <vt:lpstr>Tätigkeiten in der Höhe: Absturzgefahr</vt:lpstr>
      <vt:lpstr>Arbeitsvorbereitung bei Tätigkeiten mit Leitern</vt:lpstr>
      <vt:lpstr>Sicheres Arbeiten mit Leitern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238</cp:revision>
  <cp:lastPrinted>2015-10-22T14:33:10Z</cp:lastPrinted>
  <dcterms:created xsi:type="dcterms:W3CDTF">2009-09-24T11:16:33Z</dcterms:created>
  <dcterms:modified xsi:type="dcterms:W3CDTF">2021-07-29T09:26:20Z</dcterms:modified>
</cp:coreProperties>
</file>