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81" r:id="rId17"/>
    <p:sldId id="282" r:id="rId18"/>
    <p:sldId id="283" r:id="rId19"/>
    <p:sldId id="284" r:id="rId20"/>
    <p:sldId id="285" r:id="rId21"/>
  </p:sldIdLst>
  <p:sldSz cx="10688638" cy="7562850"/>
  <p:notesSz cx="6797675" cy="99298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101" d="100"/>
          <a:sy n="101" d="100"/>
        </p:scale>
        <p:origin x="1344" y="114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D7206-4AA2-4CC0-A950-11FA2DFE54CC}" type="datetimeFigureOut">
              <a:rPr lang="de-DE" smtClean="0"/>
              <a:t>27.06.2022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A07B5-2646-4B12-9544-6AE3045CA9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443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44538"/>
            <a:ext cx="52609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23875" y="7038818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0" dirty="0">
                <a:solidFill>
                  <a:schemeClr val="bg1"/>
                </a:solidFill>
              </a:rPr>
              <a:t>Нотатки з безпеки на робочому місці (</a:t>
            </a:r>
            <a:r>
              <a:rPr lang="uk-UA" sz="1400" b="0">
                <a:solidFill>
                  <a:schemeClr val="bg1"/>
                </a:solidFill>
              </a:rPr>
              <a:t>SKG 021</a:t>
            </a:r>
            <a:r>
              <a:rPr lang="de-DE" sz="1400" b="0">
                <a:solidFill>
                  <a:schemeClr val="bg1"/>
                </a:solidFill>
              </a:rPr>
              <a:t>ua</a:t>
            </a:r>
            <a:r>
              <a:rPr lang="uk-UA" sz="1400" b="0">
                <a:solidFill>
                  <a:schemeClr val="bg1"/>
                </a:solidFill>
              </a:rPr>
              <a:t>)</a:t>
            </a:r>
            <a:r>
              <a:rPr lang="de-DE" sz="1400" b="0" dirty="0">
                <a:solidFill>
                  <a:schemeClr val="bg1"/>
                </a:solidFill>
              </a:rPr>
              <a:t>: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uk-UA" sz="1400" b="0" dirty="0">
                <a:solidFill>
                  <a:schemeClr val="bg1"/>
                </a:solidFill>
              </a:rPr>
              <a:t>Драбини і переносні сходи</a:t>
            </a:r>
            <a:endParaRPr lang="de-DE" sz="1400" b="0" baseline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2298595" y="2380445"/>
            <a:ext cx="7132638" cy="536575"/>
          </a:xfrm>
        </p:spPr>
        <p:txBody>
          <a:bodyPr/>
          <a:lstStyle/>
          <a:p>
            <a:pPr eaLnBrk="1" hangingPunct="1"/>
            <a:r>
              <a:rPr lang="uk-UA"/>
              <a:t>Стрем'янки і приставні драбини</a:t>
            </a:r>
            <a:endParaRPr lang="uk-UA" dirty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800" b="0" dirty="0">
                <a:solidFill>
                  <a:srgbClr val="555555"/>
                </a:solidFill>
              </a:rPr>
              <a:t>Станом на 11.2019</a:t>
            </a:r>
            <a:endParaRPr lang="de-DE" sz="1800" b="0" dirty="0">
              <a:solidFill>
                <a:srgbClr val="555555"/>
              </a:solidFill>
            </a:endParaRPr>
          </a:p>
          <a:p>
            <a:r>
              <a:rPr lang="de-DE" sz="1000" b="0" i="0" u="none" strike="noStrike" baseline="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Übersetzt aus dem Deutschen im Juni 2022</a:t>
            </a:r>
            <a:endParaRPr lang="uk-UA" sz="1000" b="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uk-UA" sz="2000" b="0" dirty="0"/>
              <a:t>Нотатки з безпеки на робочому місці (</a:t>
            </a:r>
            <a:r>
              <a:rPr lang="uk-UA" sz="2000" b="0"/>
              <a:t>SKG 021</a:t>
            </a:r>
            <a:r>
              <a:rPr lang="de-DE" sz="2000" b="0"/>
              <a:t>ua</a:t>
            </a:r>
            <a:r>
              <a:rPr lang="uk-UA" sz="2000" b="0"/>
              <a:t>) </a:t>
            </a:r>
            <a:endParaRPr lang="uk-UA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477F29C-61C6-BD91-4617-463E73A9F9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568287" y="1102458"/>
            <a:ext cx="4952031" cy="5928434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2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На приставних і пересувних драбинах </a:t>
            </a:r>
          </a:p>
          <a:p>
            <a:r>
              <a:rPr lang="uk-UA" sz="2000" dirty="0">
                <a:solidFill>
                  <a:schemeClr val="tx1"/>
                </a:solidFill>
              </a:rPr>
              <a:t>сходження на верхні 3 сходинки/щаблі </a:t>
            </a:r>
          </a:p>
          <a:p>
            <a:r>
              <a:rPr lang="uk-UA" sz="2000" dirty="0">
                <a:solidFill>
                  <a:schemeClr val="tx1"/>
                </a:solidFill>
              </a:rPr>
              <a:t>заборонене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630403" y="2730956"/>
            <a:ext cx="987055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21ACE3A-DB78-27AB-0123-0AAC22B4FE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568287" y="1102458"/>
            <a:ext cx="4952031" cy="5928434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3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Не використовувати автономну драбину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в якості приставної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7472991" y="2425005"/>
            <a:ext cx="104737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150FA22-7C85-E1ED-11DA-7862625D5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568287" y="1102458"/>
            <a:ext cx="4952031" cy="5928434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4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Використовуйте конструкції потрібної висоти (приставну драбину чи стрем’янку)</a:t>
            </a:r>
          </a:p>
        </p:txBody>
      </p:sp>
      <p:sp>
        <p:nvSpPr>
          <p:cNvPr id="17414" name="Pfeil nach rechts 9"/>
          <p:cNvSpPr>
            <a:spLocks noChangeArrowheads="1"/>
          </p:cNvSpPr>
          <p:nvPr/>
        </p:nvSpPr>
        <p:spPr bwMode="auto">
          <a:xfrm>
            <a:off x="8006201" y="2718693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5338AB9-3EF7-789C-04B0-D469B3999F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568287" y="1102458"/>
            <a:ext cx="4952031" cy="5928434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Позначте або відмежуйте робочу зону/зону небезпеки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5493438" y="3642814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2455892-FDCA-433A-E4A2-3674B117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568287" y="1102458"/>
            <a:ext cx="4952031" cy="5928434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Використовуйте конструкції потрібної висоти (приставну драбину чи стрем’янку)</a:t>
            </a:r>
          </a:p>
        </p:txBody>
      </p:sp>
      <p:sp>
        <p:nvSpPr>
          <p:cNvPr id="7" name="Pfeil nach rechts 9"/>
          <p:cNvSpPr>
            <a:spLocks noChangeArrowheads="1"/>
          </p:cNvSpPr>
          <p:nvPr/>
        </p:nvSpPr>
        <p:spPr bwMode="auto">
          <a:xfrm>
            <a:off x="6411603" y="4565223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9E3A584-492C-A651-B4EF-7F13369A6C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568287" y="1102458"/>
            <a:ext cx="4952031" cy="5928434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Ставте драбину тільки на рівну</a:t>
            </a:r>
            <a:br>
              <a:rPr lang="uk-UA" sz="2000">
                <a:solidFill>
                  <a:schemeClr val="tx1"/>
                </a:solidFill>
              </a:rPr>
            </a:br>
            <a:r>
              <a:rPr lang="uk-UA" sz="2000">
                <a:solidFill>
                  <a:schemeClr val="tx1"/>
                </a:solidFill>
              </a:rPr>
              <a:t>та тверду поверхню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7015871" y="4359085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EB68C04-195A-F96D-6D0B-99C3EE4E4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568287" y="1102458"/>
            <a:ext cx="4952031" cy="5928434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>
                <a:solidFill>
                  <a:schemeClr val="tx1"/>
                </a:solidFill>
              </a:rPr>
              <a:t>Носіть тільки відповідне взуття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9461404" y="4591095"/>
            <a:ext cx="104737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05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502AA10-652A-25B2-3F5B-1BFE3F4AC0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568287" y="1102458"/>
            <a:ext cx="4952031" cy="5928434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9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При транспортуванні драбини </a:t>
            </a:r>
          </a:p>
          <a:p>
            <a:r>
              <a:rPr lang="uk-UA" sz="2000" dirty="0">
                <a:solidFill>
                  <a:schemeClr val="tx1"/>
                </a:solidFill>
              </a:rPr>
              <a:t>звертайте увагу на те, щоб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uk-UA" sz="2000" dirty="0">
              <a:solidFill>
                <a:schemeClr val="tx1"/>
              </a:solidFill>
            </a:endParaRPr>
          </a:p>
          <a:p>
            <a:r>
              <a:rPr lang="uk-UA" sz="2000" dirty="0">
                <a:solidFill>
                  <a:schemeClr val="tx1"/>
                </a:solidFill>
              </a:rPr>
              <a:t>підіймати та переносити її було максимально зручно для вашого тіла;</a:t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000" dirty="0">
                <a:solidFill>
                  <a:schemeClr val="tx1"/>
                </a:solidFill>
              </a:rPr>
              <a:t>важкі і/або довгі драбини рекомендовано пересувати вдвох</a:t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000" dirty="0">
                <a:solidFill>
                  <a:schemeClr val="tx1"/>
                </a:solidFill>
              </a:rPr>
              <a:t>або за допомогою спеціального транспорту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5579018" y="5531228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97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5AE7355-C4AA-0FFD-0FEB-C5F028CE89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568287" y="1102458"/>
            <a:ext cx="4952031" cy="5928434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10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Перед кожним використанням перевіряйте робоче обладнання (драбину), чи є видимі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дефекти, і,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uk-UA" sz="2000" dirty="0">
                <a:solidFill>
                  <a:schemeClr val="tx1"/>
                </a:solidFill>
              </a:rPr>
              <a:t>якщо є, припиніть її експлуатацію</a:t>
            </a:r>
          </a:p>
        </p:txBody>
      </p:sp>
      <p:sp>
        <p:nvSpPr>
          <p:cNvPr id="12" name="Pfeil nach rechts 9"/>
          <p:cNvSpPr>
            <a:spLocks noChangeArrowheads="1"/>
          </p:cNvSpPr>
          <p:nvPr/>
        </p:nvSpPr>
        <p:spPr bwMode="auto">
          <a:xfrm flipH="1">
            <a:off x="8656186" y="5860337"/>
            <a:ext cx="104737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59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AFC7D82-A436-4581-46C4-CE9D91409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568287" y="1102458"/>
            <a:ext cx="4952031" cy="5928434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11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58485" y="2056913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Використовуйте автономну драбину тільки з натягнутими/заблокованими розпірками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7630021" y="584669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48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uk-UA"/>
              <a:t>Роботи на висоті:</a:t>
            </a:r>
            <a:br>
              <a:rPr lang="uk-UA"/>
            </a:br>
            <a:r>
              <a:rPr lang="uk-UA"/>
              <a:t>Небезпека падіння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799" y="2477620"/>
            <a:ext cx="5607675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700" b="0" dirty="0">
                <a:solidFill>
                  <a:schemeClr val="tx1"/>
                </a:solidFill>
              </a:rPr>
              <a:t>Використовуйте тільки відповідне обладнання для роботи на висоті</a:t>
            </a:r>
          </a:p>
          <a:p>
            <a:pPr marL="179388" indent="-1793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700" b="0" dirty="0">
                <a:solidFill>
                  <a:schemeClr val="tx1"/>
                </a:solidFill>
              </a:rPr>
              <a:t>Обирайте стрем'янку чи приставну драбину відповідно до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700" b="0" dirty="0">
                <a:solidFill>
                  <a:schemeClr val="tx1"/>
                </a:solidFill>
              </a:rPr>
              <a:t>виду робіт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700" b="0" dirty="0">
                <a:solidFill>
                  <a:schemeClr val="tx1"/>
                </a:solidFill>
              </a:rPr>
              <a:t>особливостей підйому на висоту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700" b="0" dirty="0">
                <a:solidFill>
                  <a:schemeClr val="tx1"/>
                </a:solidFill>
              </a:rPr>
              <a:t>місця роботи</a:t>
            </a:r>
          </a:p>
          <a:p>
            <a:pPr marL="179388" indent="-1793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700" b="0" dirty="0">
                <a:solidFill>
                  <a:schemeClr val="tx1"/>
                </a:solidFill>
              </a:rPr>
              <a:t>Різновиди драбин та конструкцій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700" b="0" dirty="0">
                <a:solidFill>
                  <a:schemeClr val="tx1"/>
                </a:solidFill>
              </a:rPr>
              <a:t>приставна драбина, односекційна 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700" b="0" dirty="0">
                <a:solidFill>
                  <a:schemeClr val="tx1"/>
                </a:solidFill>
              </a:rPr>
              <a:t>двостороння драбина-стрем’янка, двонога, драбина на власній опорі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700" b="0" dirty="0">
                <a:solidFill>
                  <a:schemeClr val="tx1"/>
                </a:solidFill>
              </a:rPr>
              <a:t>багатофункціональна драбина, використовується як приставна, пересувна або автономна драбина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700" b="0" dirty="0">
                <a:solidFill>
                  <a:schemeClr val="tx1"/>
                </a:solidFill>
              </a:rPr>
              <a:t>стрем'янка з платформою, приставні сходи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1700" b="0" dirty="0">
                <a:solidFill>
                  <a:schemeClr val="tx1"/>
                </a:solidFill>
              </a:rPr>
              <a:t>приставні сходи, підйом на </a:t>
            </a:r>
            <a:r>
              <a:rPr lang="uk-UA" sz="1700" b="0" dirty="0" err="1">
                <a:solidFill>
                  <a:schemeClr val="tx1"/>
                </a:solidFill>
              </a:rPr>
              <a:t>макс</a:t>
            </a:r>
            <a:r>
              <a:rPr lang="uk-UA" sz="1700" b="0" dirty="0">
                <a:solidFill>
                  <a:schemeClr val="tx1"/>
                </a:solidFill>
              </a:rPr>
              <a:t>. 5 сходинок</a:t>
            </a:r>
          </a:p>
          <a:p>
            <a:pPr marL="179388" indent="-1793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700" b="0" dirty="0">
                <a:solidFill>
                  <a:schemeClr val="tx1"/>
                </a:solidFill>
              </a:rPr>
              <a:t>Усі розсувні драбини довжиною від 3 м повинні бути обладнані траверсою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89" y="1510782"/>
            <a:ext cx="4342715" cy="54242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03A50D4-8784-12B9-CC00-0961532585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568287" y="1102458"/>
            <a:ext cx="4952031" cy="592843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Сторінка </a:t>
            </a:r>
            <a:fld id="{E5BD4423-A584-4FA0-B7F8-932331BD299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12</a:t>
            </a:r>
          </a:p>
        </p:txBody>
      </p:sp>
      <p:sp>
        <p:nvSpPr>
          <p:cNvPr id="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Використовуйте драбини з перекладинами тільки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у виняткових випадках — загалом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користуйтеся драбинами зі сходинками</a:t>
            </a:r>
          </a:p>
        </p:txBody>
      </p:sp>
      <p:sp>
        <p:nvSpPr>
          <p:cNvPr id="6" name="Pfeil nach rechts 9"/>
          <p:cNvSpPr>
            <a:spLocks noChangeArrowheads="1"/>
          </p:cNvSpPr>
          <p:nvPr/>
        </p:nvSpPr>
        <p:spPr bwMode="auto">
          <a:xfrm>
            <a:off x="7296646" y="3423076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56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30" y="1234280"/>
            <a:ext cx="4845784" cy="5730295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uk-UA"/>
              <a:t>Підготовчі роботи на висоті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750580"/>
            <a:ext cx="534879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Перед початком робіт огляньте обладнання та перевірте його справність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Користуйтеся драбиною згідно з рекомендаціями (маркуванням) та інструкціями з експлуатації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Поставте та зафіксуйте драбину: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2000" b="0" dirty="0">
                <a:solidFill>
                  <a:schemeClr val="tx1"/>
                </a:solidFill>
              </a:rPr>
              <a:t>поверхня максимально рівна, тверда, не ковзає (чиста), стабільна 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2000" b="0" dirty="0">
                <a:solidFill>
                  <a:schemeClr val="tx1"/>
                </a:solidFill>
              </a:rPr>
              <a:t>розстановка згідно з інструкцією з експлуатації, напр., зі спеціальними розпірками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2000" b="0" dirty="0">
                <a:solidFill>
                  <a:schemeClr val="tx1"/>
                </a:solidFill>
              </a:rPr>
              <a:t>належно облаштуйте робочу зону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uk-UA"/>
              <a:t>Заходи безпеки під час</a:t>
            </a:r>
            <a:br>
              <a:rPr lang="uk-UA"/>
            </a:br>
            <a:r>
              <a:rPr lang="uk-UA"/>
              <a:t>робіт на драбині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750580"/>
            <a:ext cx="51984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Починайте роботу, коли стояти на драбині безпечно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Міцно тримайтеся і стійте рівно під час роботи на драбині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Будьте особливо уважні, якщо є</a:t>
            </a:r>
            <a:br>
              <a:rPr lang="uk-UA" sz="2000" b="0" dirty="0">
                <a:solidFill>
                  <a:schemeClr val="tx1"/>
                </a:solidFill>
              </a:rPr>
            </a:br>
            <a:r>
              <a:rPr lang="uk-UA" sz="2000" b="0" dirty="0">
                <a:solidFill>
                  <a:schemeClr val="tx1"/>
                </a:solidFill>
              </a:rPr>
              <a:t>ризик падіння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На висоті понад 2 м робоча зміна</a:t>
            </a:r>
            <a:br>
              <a:rPr lang="uk-UA" sz="2000" b="0" dirty="0">
                <a:solidFill>
                  <a:schemeClr val="tx1"/>
                </a:solidFill>
              </a:rPr>
            </a:br>
            <a:r>
              <a:rPr lang="uk-UA" sz="2000" b="0" dirty="0">
                <a:solidFill>
                  <a:schemeClr val="tx1"/>
                </a:solidFill>
              </a:rPr>
              <a:t>повинна тривати не більше 2 год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Перебувайте на драбині на</a:t>
            </a:r>
            <a:br>
              <a:rPr lang="uk-UA" sz="2000" b="0" dirty="0">
                <a:solidFill>
                  <a:schemeClr val="tx1"/>
                </a:solidFill>
              </a:rPr>
            </a:br>
            <a:r>
              <a:rPr lang="uk-UA" sz="2000" b="0" dirty="0">
                <a:solidFill>
                  <a:schemeClr val="tx1"/>
                </a:solidFill>
              </a:rPr>
              <a:t>висоті</a:t>
            </a:r>
            <a:r>
              <a:rPr lang="uk-UA" sz="2000" b="0" dirty="0">
                <a:solidFill>
                  <a:srgbClr val="FF0000"/>
                </a:solidFill>
              </a:rPr>
              <a:t> </a:t>
            </a:r>
            <a:r>
              <a:rPr lang="uk-UA" sz="2000" b="0" dirty="0">
                <a:solidFill>
                  <a:schemeClr val="tx1"/>
                </a:solidFill>
              </a:rPr>
              <a:t>не більше 5 м від землі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3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1" y="1328332"/>
            <a:ext cx="3654494" cy="56443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50863" y="2284480"/>
            <a:ext cx="559276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Використовуйте це обладнання для робіт на невеликій висоті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Використовуйте приставні сходи щоразу, коли потрібно піднятись на висоту до 1 м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Різновиди приставних сходів: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2000" b="0" dirty="0">
                <a:solidFill>
                  <a:schemeClr val="tx1"/>
                </a:solidFill>
              </a:rPr>
              <a:t>приставні сходи-драбини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2000" b="0" dirty="0">
                <a:solidFill>
                  <a:schemeClr val="tx1"/>
                </a:solidFill>
              </a:rPr>
              <a:t>приставні сходи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2000" b="0" dirty="0">
                <a:solidFill>
                  <a:schemeClr val="tx1"/>
                </a:solidFill>
              </a:rPr>
              <a:t>стрем'янка-стілець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2000" b="0" dirty="0">
                <a:solidFill>
                  <a:schemeClr val="tx1"/>
                </a:solidFill>
              </a:rPr>
              <a:t>пересувна стрем'янка-стілець (часто круглої форми), що трансформується в двоступеневі сходи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Використовуйте приставні сходи відповідно до інструкції з експлуатації (дотримуйтесь рекомендацій на маркуванні)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200"/>
              <a:t>Приставні сходи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976" y="1631349"/>
            <a:ext cx="3856605" cy="51870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64" y="1638200"/>
            <a:ext cx="4315222" cy="5223689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751528"/>
            <a:ext cx="51984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Кожного разу перед початком робіт — огляд і перевірка справності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Частина огляду: перевірте знак відповідності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Якщо під час огляду та перевірки справності виявлено дефекти: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2000" b="0" dirty="0">
                <a:solidFill>
                  <a:schemeClr val="tx1"/>
                </a:solidFill>
              </a:rPr>
              <a:t>експлуатація заборонена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2000" b="0" dirty="0">
                <a:solidFill>
                  <a:schemeClr val="tx1"/>
                </a:solidFill>
              </a:rPr>
              <a:t>необхідно припинити подальше використання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2000" b="0" dirty="0">
                <a:solidFill>
                  <a:schemeClr val="tx1"/>
                </a:solidFill>
              </a:rPr>
              <a:t>повідомити про дефекти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2000" b="0" dirty="0">
                <a:solidFill>
                  <a:schemeClr val="tx1"/>
                </a:solidFill>
              </a:rPr>
              <a:t>передати на ремонт до повного відновлення справності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3200" dirty="0"/>
              <a:t>Ретельний огляд конструкції</a:t>
            </a:r>
            <a:br>
              <a:rPr lang="uk-UA" sz="3200" dirty="0"/>
            </a:br>
            <a:r>
              <a:rPr lang="uk-UA" sz="3200" dirty="0"/>
              <a:t>працівником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Знайдіть 12 помилок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61" y="1530930"/>
            <a:ext cx="3784843" cy="5404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7D0DBAF-F92D-A7A0-0905-1AA671BD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568287" y="1102458"/>
            <a:ext cx="4952031" cy="5928434"/>
          </a:xfrm>
          <a:prstGeom prst="rect">
            <a:avLst/>
          </a:prstGeom>
        </p:spPr>
      </p:pic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Робота над помилками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31B9702-59DF-E028-B282-603BB081A9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b="11429"/>
          <a:stretch/>
        </p:blipFill>
        <p:spPr>
          <a:xfrm>
            <a:off x="5568287" y="1102458"/>
            <a:ext cx="4952031" cy="5928434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Для безпечної роботи станьте обома</a:t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000" dirty="0">
                <a:solidFill>
                  <a:schemeClr val="tx1"/>
                </a:solidFill>
              </a:rPr>
              <a:t>ногами на сходинку і спрямуйте центр</a:t>
            </a:r>
            <a:br>
              <a:rPr lang="uk-UA" sz="2000" dirty="0">
                <a:solidFill>
                  <a:schemeClr val="tx1"/>
                </a:solidFill>
              </a:rPr>
            </a:br>
            <a:r>
              <a:rPr lang="uk-UA" sz="2000" dirty="0">
                <a:solidFill>
                  <a:schemeClr val="tx1"/>
                </a:solidFill>
              </a:rPr>
              <a:t>ваги тіла рівномірно між тятивами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035026" y="2016398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585</Words>
  <Application>Microsoft Office PowerPoint</Application>
  <PresentationFormat>Benutzerdefiniert</PresentationFormat>
  <Paragraphs>114</Paragraphs>
  <Slides>20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Symbol</vt:lpstr>
      <vt:lpstr>Times</vt:lpstr>
      <vt:lpstr>BG RCI PPT-Master</vt:lpstr>
      <vt:lpstr>Стрем'янки і приставні драбини</vt:lpstr>
      <vt:lpstr>Роботи на висоті: Небезпека падіння</vt:lpstr>
      <vt:lpstr>Підготовчі роботи на висоті</vt:lpstr>
      <vt:lpstr>Заходи безпеки під час робіт на драбині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Frank N. Further</cp:lastModifiedBy>
  <cp:revision>262</cp:revision>
  <cp:lastPrinted>2015-10-22T14:33:10Z</cp:lastPrinted>
  <dcterms:created xsi:type="dcterms:W3CDTF">2009-09-24T11:16:33Z</dcterms:created>
  <dcterms:modified xsi:type="dcterms:W3CDTF">2022-06-27T13:15:17Z</dcterms:modified>
</cp:coreProperties>
</file>