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74" r:id="rId14"/>
    <p:sldId id="278" r:id="rId15"/>
    <p:sldId id="275" r:id="rId16"/>
    <p:sldId id="281" r:id="rId17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5973" autoAdjust="0"/>
  </p:normalViewPr>
  <p:slideViewPr>
    <p:cSldViewPr snapToGrid="0">
      <p:cViewPr varScale="1">
        <p:scale>
          <a:sx n="101" d="100"/>
          <a:sy n="101" d="100"/>
        </p:scale>
        <p:origin x="1344" y="114"/>
      </p:cViewPr>
      <p:guideLst>
        <p:guide orient="horz" pos="976"/>
        <p:guide orient="horz" pos="3963"/>
        <p:guide orient="horz" pos="1999"/>
        <p:guide orient="horz" pos="1738"/>
        <p:guide pos="6541"/>
        <p:guide pos="3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0" dirty="0">
                <a:solidFill>
                  <a:schemeClr val="bg1"/>
                </a:solidFill>
              </a:rPr>
              <a:t>Нотатки з безпеки на робочому місці (</a:t>
            </a:r>
            <a:r>
              <a:rPr lang="uk-UA" sz="1400" b="0">
                <a:solidFill>
                  <a:schemeClr val="bg1"/>
                </a:solidFill>
              </a:rPr>
              <a:t>SKG 022</a:t>
            </a:r>
            <a:r>
              <a:rPr lang="de-DE" sz="1400" b="0">
                <a:solidFill>
                  <a:schemeClr val="bg1"/>
                </a:solidFill>
              </a:rPr>
              <a:t>ua</a:t>
            </a:r>
            <a:r>
              <a:rPr lang="uk-UA" sz="1400" b="0">
                <a:solidFill>
                  <a:schemeClr val="bg1"/>
                </a:solidFill>
              </a:rPr>
              <a:t>)</a:t>
            </a:r>
            <a:r>
              <a:rPr lang="de-DE" sz="1400" b="0" dirty="0">
                <a:solidFill>
                  <a:schemeClr val="bg1"/>
                </a:solidFill>
              </a:rPr>
              <a:t>: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uk-UA" sz="1400" b="0" dirty="0">
                <a:solidFill>
                  <a:schemeClr val="bg1"/>
                </a:solidFill>
              </a:rPr>
              <a:t>Протипожежний захист — вогнегасники</a:t>
            </a:r>
            <a:endParaRPr lang="de-DE" sz="1400" b="0" baseline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uk-UA" dirty="0"/>
              <a:t>Протипожежний захист — вогнегасники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800" b="0" dirty="0">
                <a:solidFill>
                  <a:srgbClr val="555555"/>
                </a:solidFill>
              </a:rPr>
              <a:t>Станом на 08.2020</a:t>
            </a:r>
            <a:endParaRPr lang="de-DE" sz="1800" b="0" dirty="0">
              <a:solidFill>
                <a:srgbClr val="555555"/>
              </a:solidFill>
            </a:endParaRPr>
          </a:p>
          <a:p>
            <a:r>
              <a:rPr lang="de-DE" sz="1000" b="0" i="0" u="none" strike="noStrike" baseline="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Übersetzt aus dem Deutschen im Juni 2022</a:t>
            </a:r>
            <a:endParaRPr lang="uk-UA" sz="1000" b="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uk-UA" sz="2000" b="0" dirty="0"/>
              <a:t>Нотатки з безпеки на робочому місці (</a:t>
            </a:r>
            <a:r>
              <a:rPr lang="uk-UA" sz="2000" b="0"/>
              <a:t>SKG 022</a:t>
            </a:r>
            <a:r>
              <a:rPr lang="de-DE" sz="2000" b="0"/>
              <a:t>ua</a:t>
            </a:r>
            <a:r>
              <a:rPr lang="uk-UA" sz="2000" b="0"/>
              <a:t>) </a:t>
            </a:r>
            <a:endParaRPr lang="uk-UA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98970AC-9235-7E3E-9FBB-A57226250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991"/>
          <a:stretch/>
        </p:blipFill>
        <p:spPr>
          <a:xfrm>
            <a:off x="5445457" y="1081192"/>
            <a:ext cx="4978065" cy="5929903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У разі пожежі заборонено використовувати ліфт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8749800" y="2359973"/>
            <a:ext cx="1035645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74E4830-4A64-BB88-30E5-27D392BD41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991"/>
          <a:stretch/>
        </p:blipFill>
        <p:spPr>
          <a:xfrm>
            <a:off x="5445457" y="1081192"/>
            <a:ext cx="4978065" cy="5929903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У разі пожежі зберігайте спокій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5717414" y="338509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B06DF57-3C67-784C-A8A2-6CDFB06338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991"/>
          <a:stretch/>
        </p:blipFill>
        <p:spPr>
          <a:xfrm>
            <a:off x="5445457" y="1081192"/>
            <a:ext cx="4978065" cy="5929903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Організовуйте навчання для персоналу з використання вогнегасників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6413449" y="4074164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2DD176-2E1A-21C0-1E19-FACA391C6E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991"/>
          <a:stretch/>
        </p:blipFill>
        <p:spPr>
          <a:xfrm>
            <a:off x="5445457" y="1081192"/>
            <a:ext cx="4978065" cy="5929903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Добре маркуйте місця розміщення вогнегасників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9432188" y="3868561"/>
            <a:ext cx="1049292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ED5799A-61FC-CB9B-E792-9363E33614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991"/>
          <a:stretch/>
        </p:blipFill>
        <p:spPr>
          <a:xfrm>
            <a:off x="5445457" y="1081192"/>
            <a:ext cx="4978065" cy="5929903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Забезпечуйте легкодоступність місць розміщення вогнегасників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9293603" y="4168812"/>
            <a:ext cx="1090235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832D5DA-755E-4BAA-FBE5-B39489B5AA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991"/>
          <a:stretch/>
        </p:blipFill>
        <p:spPr>
          <a:xfrm>
            <a:off x="5445457" y="1081192"/>
            <a:ext cx="4978065" cy="5929903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При гасінні пожежі завжди тримайте джерело вогню в полі зору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437032" y="499294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A757301-5B2C-A9C5-FE29-DCCF83CF60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991"/>
          <a:stretch/>
        </p:blipFill>
        <p:spPr>
          <a:xfrm>
            <a:off x="5445457" y="1081192"/>
            <a:ext cx="4978065" cy="5929903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502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Пожежі з горінням масляних речовин заборонено гасити водою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4775718" y="4816416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uk-UA" dirty="0"/>
              <a:t>Вогнегасники в правильному місці!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655044"/>
            <a:ext cx="51984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uk-UA" sz="1800" dirty="0">
                <a:solidFill>
                  <a:schemeClr val="tx1"/>
                </a:solidFill>
              </a:rPr>
              <a:t>На що звертати увагу: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Тримайте вогнегасники на видному та доступному місці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Відстань між вогнегасниками не більше 20 м ходу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Розміщення на шляхах евакуації, виходах, біля сходів, у коридорних переходах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Над вогнегасниками нанести знак протипожежного захисту F001</a:t>
            </a:r>
          </a:p>
          <a:p>
            <a:pPr marL="179388" lvl="1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Забезпечити надійний захист від пошкоджень та впливу погодних явищ</a:t>
            </a:r>
          </a:p>
          <a:p>
            <a:pPr marL="179388" lvl="1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Легкозйомне кріплення</a:t>
            </a:r>
          </a:p>
          <a:p>
            <a:pPr marL="179388" lvl="1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Місця розміщення нанести на план евакуації та порятунку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30" y="2769219"/>
            <a:ext cx="4866379" cy="36312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5410" y="1090093"/>
            <a:ext cx="4685523" cy="5933007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uk-UA" dirty="0"/>
              <a:t>Вибір за типом пожежі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668692"/>
            <a:ext cx="53487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uk-UA" sz="1800">
                <a:solidFill>
                  <a:schemeClr val="tx1"/>
                </a:solidFill>
              </a:rPr>
              <a:t>Обирайте вогнегасники за типом пожежі: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tabLst>
                <a:tab pos="1077913" algn="l"/>
                <a:tab pos="1433513" algn="l"/>
              </a:tabLst>
              <a:defRPr/>
            </a:pPr>
            <a:r>
              <a:rPr lang="uk-UA" sz="1800" b="0">
                <a:solidFill>
                  <a:schemeClr val="tx1"/>
                </a:solidFill>
              </a:rPr>
              <a:t>Клас A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—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горіння твердих речовин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tabLst>
                <a:tab pos="1077913" algn="l"/>
                <a:tab pos="1433513" algn="l"/>
              </a:tabLst>
              <a:defRPr/>
            </a:pPr>
            <a:r>
              <a:rPr lang="uk-UA" sz="1800" b="0">
                <a:solidFill>
                  <a:schemeClr val="tx1"/>
                </a:solidFill>
              </a:rPr>
              <a:t>Клас B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—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горіння рідин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tabLst>
                <a:tab pos="1077913" algn="l"/>
                <a:tab pos="1433513" algn="l"/>
              </a:tabLst>
              <a:defRPr/>
            </a:pPr>
            <a:r>
              <a:rPr lang="uk-UA" sz="1800" b="0">
                <a:solidFill>
                  <a:schemeClr val="tx1"/>
                </a:solidFill>
              </a:rPr>
              <a:t>Клас C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—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горіння газоподібних речовин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tabLst>
                <a:tab pos="1077913" algn="l"/>
                <a:tab pos="1433513" algn="l"/>
              </a:tabLst>
              <a:defRPr/>
            </a:pPr>
            <a:r>
              <a:rPr lang="uk-UA" sz="1800" b="0">
                <a:solidFill>
                  <a:schemeClr val="tx1"/>
                </a:solidFill>
              </a:rPr>
              <a:t>Клас D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—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горіння металів та їхніх сплавів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tabLst>
                <a:tab pos="1077913" algn="l"/>
                <a:tab pos="1433513" algn="l"/>
              </a:tabLst>
              <a:defRPr/>
            </a:pPr>
            <a:r>
              <a:rPr lang="uk-UA" sz="1800" b="0">
                <a:solidFill>
                  <a:schemeClr val="tx1"/>
                </a:solidFill>
              </a:rPr>
              <a:t>Клас F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—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горіння жирів або масел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48"/>
          <a:stretch/>
        </p:blipFill>
        <p:spPr>
          <a:xfrm>
            <a:off x="5615537" y="1460501"/>
            <a:ext cx="5073102" cy="5364197"/>
          </a:xfrm>
          <a:prstGeom prst="rect">
            <a:avLst/>
          </a:prstGeom>
        </p:spPr>
      </p:pic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1"/>
            <a:ext cx="9748837" cy="920750"/>
          </a:xfrm>
        </p:spPr>
        <p:txBody>
          <a:bodyPr/>
          <a:lstStyle/>
          <a:p>
            <a:r>
              <a:rPr lang="uk-UA" dirty="0"/>
              <a:t>Правильне використання</a:t>
            </a:r>
            <a:br>
              <a:rPr lang="en-US" dirty="0"/>
            </a:br>
            <a:r>
              <a:rPr lang="uk-UA" dirty="0"/>
              <a:t>вогнегасників!</a:t>
            </a:r>
          </a:p>
        </p:txBody>
      </p:sp>
      <p:sp>
        <p:nvSpPr>
          <p:cNvPr id="7" name="Rechteck 6"/>
          <p:cNvSpPr/>
          <p:nvPr/>
        </p:nvSpPr>
        <p:spPr>
          <a:xfrm>
            <a:off x="523875" y="2498785"/>
            <a:ext cx="51984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uk-UA" sz="1800" dirty="0">
                <a:solidFill>
                  <a:schemeClr val="tx1"/>
                </a:solidFill>
              </a:rPr>
              <a:t>Навички правильного використання: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Ознайомтеся з технікою користування вогнегасником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Як правильно організувати щорічний тренінг, який передбачає також практичне застосування</a:t>
            </a:r>
          </a:p>
          <a:p>
            <a:pPr>
              <a:spcAft>
                <a:spcPts val="0"/>
              </a:spcAft>
              <a:defRPr/>
            </a:pPr>
            <a:r>
              <a:rPr lang="uk-UA" sz="1800" dirty="0">
                <a:solidFill>
                  <a:schemeClr val="tx1"/>
                </a:solidFill>
              </a:rPr>
              <a:t>Поведінка у випадку пожежі: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Зберігайте спокій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Оцініть ситуацію, наскільки застосування вогнегасника ще має сенс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Пам’ятайте про ресурс вогнегасника, гасіть вогонь направлено</a:t>
            </a:r>
          </a:p>
          <a:p>
            <a:pPr>
              <a:spcAft>
                <a:spcPts val="0"/>
              </a:spcAft>
              <a:defRPr/>
            </a:pPr>
            <a:r>
              <a:rPr lang="uk-UA" sz="1800" dirty="0">
                <a:solidFill>
                  <a:schemeClr val="tx1"/>
                </a:solidFill>
              </a:rPr>
              <a:t>Послідовність дій: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Зніміть із запобіжника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Відкрийте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Гасіть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35" y="1105468"/>
            <a:ext cx="3716966" cy="5849369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799" y="2642021"/>
            <a:ext cx="54306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Aft>
                <a:spcPts val="0"/>
              </a:spcAft>
              <a:defRPr/>
            </a:pPr>
            <a:r>
              <a:rPr lang="uk-UA" sz="1800" dirty="0">
                <a:solidFill>
                  <a:schemeClr val="tx1"/>
                </a:solidFill>
              </a:rPr>
              <a:t>Послідовність дій: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Гасіння за вітром, зверху вниз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У разі масштабних пожеж не використовуйте вогнегасники один за одним, а застосовуйте їх одночасно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Крапельні і проточні пожежі гасити в напрямку від джерела зверху вниз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Тримайте дистанцію від уражених об’єктів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Якщо горить людина, зберігайте дистанцію при гасінні, гасіть із перервами, не направляйте в обличчя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000"/>
              <a:t>Гасіть правильно!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2" y="2044327"/>
            <a:ext cx="4788259" cy="4454000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760767"/>
            <a:ext cx="5444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Aft>
                <a:spcPts val="0"/>
              </a:spcAft>
              <a:defRPr/>
            </a:pPr>
            <a:r>
              <a:rPr lang="uk-UA" sz="1800" b="0" dirty="0">
                <a:solidFill>
                  <a:schemeClr val="tx1"/>
                </a:solidFill>
              </a:rPr>
              <a:t>У разі пожежі вогнегасники можуть врятувати життя. Щоб переконатися, що вони готові до використання в будь-який час, завжди пам’ятайте про таке: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Не блокуйте доступ до вогнегасників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Вчасно замінюйте використані вогнегасники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Регулярно перевіряйте вогнегасники силами компетентних спеціалістів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Регулярно оглядайте їх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Вогнегасник перевірено — підтвердження технічної справност</a:t>
            </a:r>
            <a:r>
              <a:rPr lang="uk-UA" sz="1800" b="0" dirty="0">
                <a:solidFill>
                  <a:srgbClr val="FF0000"/>
                </a:solidFill>
              </a:rPr>
              <a:t>і</a:t>
            </a:r>
            <a:r>
              <a:rPr lang="uk-UA" sz="1800" b="0" dirty="0">
                <a:solidFill>
                  <a:schemeClr val="tx1"/>
                </a:solidFill>
              </a:rPr>
              <a:t>/знак відповідност</a:t>
            </a:r>
            <a:r>
              <a:rPr lang="uk-UA" sz="1800" b="0" dirty="0">
                <a:solidFill>
                  <a:srgbClr val="FF0000"/>
                </a:solidFill>
              </a:rPr>
              <a:t>і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Повідомляйте про видимі дефекти відповідальних за заміну пошкоджених вогнегасників осіб, якщо є така необхідність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000" dirty="0"/>
              <a:t>Зберігайте вогнегасники у вільно доступному місці, щоб вони були готові до</a:t>
            </a:r>
            <a:br>
              <a:rPr lang="uk-UA" sz="3000" dirty="0"/>
            </a:br>
            <a:r>
              <a:rPr lang="uk-UA" sz="3000" dirty="0"/>
              <a:t>використання!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Знайдіть вісім помилок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0" y="1078947"/>
            <a:ext cx="4037629" cy="58758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093197"/>
            <a:ext cx="4938381" cy="5910095"/>
          </a:xfrm>
          <a:prstGeom prst="rect">
            <a:avLst/>
          </a:prstGeom>
        </p:spPr>
      </p:pic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Робота над помилками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3ECE038-2662-4E69-AC0A-7936418E2BDA}"/>
              </a:ext>
            </a:extLst>
          </p:cNvPr>
          <p:cNvSpPr txBox="1">
            <a:spLocks/>
          </p:cNvSpPr>
          <p:nvPr/>
        </p:nvSpPr>
        <p:spPr bwMode="auto">
          <a:xfrm>
            <a:off x="5453987" y="1102458"/>
            <a:ext cx="1518936" cy="1842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5BF85C2-1797-4959-6770-164689E874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991"/>
          <a:stretch/>
        </p:blipFill>
        <p:spPr>
          <a:xfrm>
            <a:off x="5445457" y="1081192"/>
            <a:ext cx="4978065" cy="5929903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Крапельні або проточні пожежі</a:t>
            </a:r>
          </a:p>
          <a:p>
            <a:r>
              <a:rPr lang="uk-UA" sz="2000" dirty="0">
                <a:solidFill>
                  <a:schemeClr val="tx1"/>
                </a:solidFill>
              </a:rPr>
              <a:t>гасіть зверху вниз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253392" y="2227262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466</Words>
  <Application>Microsoft Office PowerPoint</Application>
  <PresentationFormat>Benutzerdefiniert</PresentationFormat>
  <Paragraphs>97</Paragraphs>
  <Slides>16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Symbol</vt:lpstr>
      <vt:lpstr>Times</vt:lpstr>
      <vt:lpstr>BG RCI PPT-Master</vt:lpstr>
      <vt:lpstr>Протипожежний захист — вогнегасники</vt:lpstr>
      <vt:lpstr>Вогнегасники в правильному місці!</vt:lpstr>
      <vt:lpstr>Вибір за типом пожежі</vt:lpstr>
      <vt:lpstr>Правильне використання вогнегасників!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Frank N. Further</cp:lastModifiedBy>
  <cp:revision>281</cp:revision>
  <dcterms:created xsi:type="dcterms:W3CDTF">2009-09-24T11:16:33Z</dcterms:created>
  <dcterms:modified xsi:type="dcterms:W3CDTF">2022-06-27T13:14:55Z</dcterms:modified>
</cp:coreProperties>
</file>