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8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1" d="100"/>
          <a:sy n="101" d="100"/>
        </p:scale>
        <p:origin x="1344" y="11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042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2939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5648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1026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028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450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423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5090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 dirty="0"/>
              <a:t>Titel des Vortrags,</a:t>
            </a:r>
            <a:br>
              <a:rPr lang="de-DE" dirty="0"/>
            </a:br>
            <a:r>
              <a:rPr lang="de-DE" dirty="0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024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Робота під відкритим небом</a:t>
            </a:r>
            <a:r>
              <a:rPr lang="de-DE" sz="1400" b="0" dirty="0">
                <a:solidFill>
                  <a:schemeClr val="bg1"/>
                </a:solidFill>
              </a:rPr>
              <a:t> | </a:t>
            </a:r>
            <a:r>
              <a:rPr lang="uk-UA" sz="1400" b="0" dirty="0">
                <a:solidFill>
                  <a:schemeClr val="bg1"/>
                </a:solidFill>
              </a:rPr>
              <a:t>Небезпека сонячного опромінення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881454"/>
            <a:ext cx="7132638" cy="1394710"/>
          </a:xfrm>
        </p:spPr>
        <p:txBody>
          <a:bodyPr/>
          <a:lstStyle/>
          <a:p>
            <a:pPr eaLnBrk="1" hangingPunct="1"/>
            <a:r>
              <a:rPr lang="uk-UA" dirty="0"/>
              <a:t>Робота під відкритим небом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03.2020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024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uk-UA" dirty="0"/>
              <a:t>Небезпека сонячного опромінення</a:t>
            </a:r>
          </a:p>
        </p:txBody>
      </p:sp>
    </p:spTree>
    <p:extLst>
      <p:ext uri="{BB962C8B-B14F-4D97-AF65-F5344CB8AC3E}">
        <p14:creationId xmlns:p14="http://schemas.microsoft.com/office/powerpoint/2010/main" val="19318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F98E3D6-A144-447E-530A-98FC1E357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48155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Використовуйте головний убір з ширшими полами. Вчасно наносьте сонцезахисний засіб і перебувайте у затінку.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33620" y="305114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CFEB418-2720-1E83-F904-B85FDBC39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1" y="2307600"/>
            <a:ext cx="4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У спеку носіть одяг із довгим рукавом.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925739" y="370930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C2BD974-F577-DDE3-2A38-8AC36ACAA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Прикривайте голову в спеку.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406191" y="520088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937677C-4C81-F72F-9461-F5B254A5A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Користуйтеся сонцезахисним засобом із дуже високим сонцезахисним фактором (фактор УФ захисту 7).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18372" y="526658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5CA8DEC-83DB-895A-5CA7-7735C7A60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461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Своєчасне забезпечення новим сонцезахисним засобом.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870422" y="620212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1" y="2655044"/>
            <a:ext cx="448898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Сонячне світло складається з променів із різною довжиною хвилі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чим більша довжина хвилі, тим глибше вона проникає в шкіру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чим менша довжина хвилі, тим вищий ступінь ураження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Наслідки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сонячні опіки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старіння шкіри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актинічний кератоз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рак шкіри</a:t>
            </a:r>
          </a:p>
          <a:p>
            <a:pPr marL="275613" lvl="1">
              <a:spcAft>
                <a:spcPts val="0"/>
              </a:spcAft>
              <a:defRPr/>
            </a:pPr>
            <a:endParaRPr lang="de-DE" sz="1800" b="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0855" y="1621590"/>
            <a:ext cx="4479171" cy="5011726"/>
          </a:xfrm>
          <a:prstGeom prst="rect">
            <a:avLst/>
          </a:prstGeom>
        </p:spPr>
      </p:pic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5830888" cy="1047600"/>
          </a:xfrm>
        </p:spPr>
        <p:txBody>
          <a:bodyPr/>
          <a:lstStyle/>
          <a:p>
            <a:r>
              <a:rPr lang="uk-UA" dirty="0"/>
              <a:t>Природне ультрафіолетове випромінювання як небезпека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14072" y="2929965"/>
            <a:ext cx="5396551" cy="3830064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044"/>
            <a:ext cx="510313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Залежно від ступеня пігментації виділяють шість типів шкіри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Термін перебування на сонці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>
                <a:solidFill>
                  <a:schemeClr val="tx1"/>
                </a:solidFill>
              </a:rPr>
              <a:t>При довшому перебуванні — опіки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>
                <a:solidFill>
                  <a:schemeClr val="tx1"/>
                </a:solidFill>
              </a:rPr>
              <a:t>Можливо продовжити цей час за допомогою сонцезахисного засобу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44771" y="1918411"/>
            <a:ext cx="8035667" cy="40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dirty="0"/>
              <a:t>Тип шкіри і термін перебування на сонці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69" y="1807384"/>
            <a:ext cx="4587359" cy="5162262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6665725" cy="1046163"/>
          </a:xfrm>
        </p:spPr>
        <p:txBody>
          <a:bodyPr/>
          <a:lstStyle/>
          <a:p>
            <a:r>
              <a:rPr lang="uk-UA"/>
              <a:t>Технічні й організаційні заходи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sp>
        <p:nvSpPr>
          <p:cNvPr id="9" name="Rechteck 8"/>
          <p:cNvSpPr/>
          <p:nvPr/>
        </p:nvSpPr>
        <p:spPr>
          <a:xfrm>
            <a:off x="514832" y="2158619"/>
            <a:ext cx="52494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Визначте небезпеку: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УФ-індекс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Правило затінку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Технічні заходи: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Облаштуйте затінок (навіси, тенти, намети, веранди)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Використовуйте конструкції та мобільні стенди з накриттям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Організаційні заходи: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Використовуйте природну тінь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Уникайте найбільшої інтенсивност</a:t>
            </a:r>
            <a:r>
              <a:rPr lang="uk-UA" sz="1800" b="0" dirty="0">
                <a:solidFill>
                  <a:srgbClr val="FF0000"/>
                </a:solidFill>
              </a:rPr>
              <a:t>і </a:t>
            </a:r>
            <a:r>
              <a:rPr lang="uk-UA" sz="1800" b="0" dirty="0">
                <a:solidFill>
                  <a:schemeClr val="tx1"/>
                </a:solidFill>
              </a:rPr>
              <a:t>сонячного випромінювання (11:00-15:00 за європейським часом)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Перенесіть свою роботу на ранкові та вечірні години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Робіть перерви у затінку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82965"/>
            <a:ext cx="465740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Одягайте довгий одяг, що закриває все тіло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Одяг, що захищає від ультрафіолету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Носіть головний убір та прикривайте шию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Не забувайте про захист очей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72" y="2197710"/>
            <a:ext cx="4816151" cy="4592474"/>
          </a:xfrm>
          <a:prstGeom prst="rect">
            <a:avLst/>
          </a:prstGeom>
        </p:spPr>
      </p:pic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886207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Засоб</a:t>
            </a:r>
            <a:r>
              <a:rPr lang="uk-UA" sz="3200" dirty="0"/>
              <a:t>и</a:t>
            </a:r>
            <a:r>
              <a:rPr lang="uk-UA" sz="3200"/>
              <a:t> </a:t>
            </a:r>
            <a:r>
              <a:rPr lang="uk-UA" sz="3200" dirty="0"/>
              <a:t>індивідуального захисту:</a:t>
            </a:r>
            <a:br>
              <a:rPr lang="uk-UA" sz="3200" dirty="0"/>
            </a:br>
            <a:r>
              <a:rPr lang="uk-UA" sz="3200" dirty="0"/>
              <a:t>Захисний одяг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1" y="2669640"/>
            <a:ext cx="465275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Сонцезахисний фактор (SPF)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Правильне нанесення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Регулярне повторне нанесення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Захист від променів УФ-В і УФ-А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19" y="1702742"/>
            <a:ext cx="3897881" cy="5243979"/>
          </a:xfrm>
          <a:prstGeom prst="rect">
            <a:avLst/>
          </a:prstGeom>
        </p:spPr>
      </p:pic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18480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Засоб</a:t>
            </a:r>
            <a:r>
              <a:rPr lang="uk-UA" sz="3200" dirty="0"/>
              <a:t>и</a:t>
            </a:r>
            <a:r>
              <a:rPr lang="uk-UA" sz="3200"/>
              <a:t> </a:t>
            </a:r>
            <a:r>
              <a:rPr lang="uk-UA" sz="3200" dirty="0"/>
              <a:t>індивідуального захисту:</a:t>
            </a:r>
            <a:br>
              <a:rPr lang="uk-UA" sz="3200" dirty="0"/>
            </a:br>
            <a:r>
              <a:rPr lang="uk-UA" sz="3200" dirty="0"/>
              <a:t>Сонцезахисний засіб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96" y="1228141"/>
            <a:ext cx="5533653" cy="5615990"/>
          </a:xfrm>
          <a:prstGeom prst="rect">
            <a:avLst/>
          </a:prstGeom>
        </p:spPr>
      </p:pic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шість помилок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AAAA719-AAF4-610F-05E3-96553916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16EB445-7690-66D1-FC8F-2DC4ACCADD5A}"/>
              </a:ext>
            </a:extLst>
          </p:cNvPr>
          <p:cNvSpPr txBox="1">
            <a:spLocks/>
          </p:cNvSpPr>
          <p:nvPr/>
        </p:nvSpPr>
        <p:spPr bwMode="auto">
          <a:xfrm>
            <a:off x="5558762" y="1216758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0CF2BF7-52A3-EAAA-EEBD-A539686C40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11810"/>
          <a:stretch/>
        </p:blipFill>
        <p:spPr>
          <a:xfrm>
            <a:off x="5554639" y="1206717"/>
            <a:ext cx="4853106" cy="5797798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48028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Облаштуйте технічний засіб</a:t>
            </a:r>
          </a:p>
          <a:p>
            <a:r>
              <a:rPr lang="uk-UA" sz="2000" dirty="0">
                <a:solidFill>
                  <a:schemeClr val="tx1"/>
                </a:solidFill>
              </a:rPr>
              <a:t>(парасолю від сонця) так, щоб вона виконувала свою пряму функцію.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751971" y="340425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349</Words>
  <Application>Microsoft Office PowerPoint</Application>
  <PresentationFormat>Benutzerdefiniert</PresentationFormat>
  <Paragraphs>83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BG RCI PPT-Master</vt:lpstr>
      <vt:lpstr>Робота під відкритим небом  </vt:lpstr>
      <vt:lpstr>Природне ультрафіолетове випромінювання як небезпека</vt:lpstr>
      <vt:lpstr>PowerPoint-Präsentation</vt:lpstr>
      <vt:lpstr>Технічні й організаційні заходи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273</cp:revision>
  <dcterms:created xsi:type="dcterms:W3CDTF">2009-09-24T11:16:33Z</dcterms:created>
  <dcterms:modified xsi:type="dcterms:W3CDTF">2022-06-27T13:14:31Z</dcterms:modified>
</cp:coreProperties>
</file>