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81" r:id="rId16"/>
  </p:sldIdLst>
  <p:sldSz cx="10688638" cy="7562850"/>
  <p:notesSz cx="6858000" cy="9144000"/>
  <p:custDataLst>
    <p:tags r:id="rId1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DFF9B4F-A9A5-46B3-8F68-93F714FF98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071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18617C0-67F8-4574-AC04-C91EC6210FBB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1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C4B3832-5E68-435F-ACE0-FDDFF17FDF2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1328139-95DA-4F51-A4A7-F753ABD49ED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8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5F3CF54-6B2A-4B1F-B0F6-9A6A47B9DFE6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5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1341676-B155-4471-B4E1-B4F7C59AD63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7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D3B6FED-7921-4061-A409-1221EAC4726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7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1AD9D95-3E8E-4562-AEAE-8D1BCD6BF8C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5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1FBE2E1-471E-44DE-B61A-FE0D8518E5A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6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5A796DC1-0092-4C62-A4AD-7B4E329E741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66118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E1F9-9E9C-4D04-9A65-556F22E4CAB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EA13639-2C34-4AC8-BD99-564136977C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76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E04D-FAF2-4B60-84FA-4B13E0A5E8F0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07EA85D-C0CA-484F-9330-84584E7CC6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788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5322292-259D-40D7-B72D-561B3D3058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27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C3D5-A0A7-4A1E-A96D-DFEE0A38A22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439C372-F230-4337-9344-2AC493119D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43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B1F4-04A4-420D-B0BB-0A1E42EF438E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D5B865D-4E51-4CE4-AC35-1F42BF384F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25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36A5-A244-4225-838F-C742288D8B5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E192F59-319F-4180-9B95-06B687CF76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682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6EDD-BC66-4689-A7C6-E44A15028D6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CB36481-8A08-478F-BBB9-062096082F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363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5786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026: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Sicheres Arbeiten an Spritzgießmaschinen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7843340-102F-4EFE-BDCC-988093AD3C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13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D786-1610-4656-9117-C235EAB8F87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786CDC2-7082-43A4-8375-915C763465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54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52DA-62F8-4819-B6A6-7B6B48E76021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71B68EC-BD7B-4718-8F76-5402F42DF8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145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B314A83-A3B7-4583-9B98-1341BE02A72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C3596B5-61CD-447A-B7B3-8723A77BAC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34" r:id="rId3"/>
    <p:sldLayoutId id="2147484035" r:id="rId4"/>
    <p:sldLayoutId id="2147484036" r:id="rId5"/>
    <p:sldLayoutId id="2147484037" r:id="rId6"/>
    <p:sldLayoutId id="2147484043" r:id="rId7"/>
    <p:sldLayoutId id="2147484044" r:id="rId8"/>
    <p:sldLayoutId id="2147484038" r:id="rId9"/>
    <p:sldLayoutId id="2147484039" r:id="rId10"/>
    <p:sldLayoutId id="2147484040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 i="0" u="none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9/2020</a:t>
            </a:r>
          </a:p>
        </p:txBody>
      </p:sp>
      <p:sp>
        <p:nvSpPr>
          <p:cNvPr id="7171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r>
              <a:rPr lang="de-DE" altLang="de-DE"/>
              <a:t>Sicheres Arbeiten an Spritzgießmaschinen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026)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64F493A-748A-4DFD-9C92-4D3535A2012C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54025" y="2466975"/>
            <a:ext cx="4564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Entstehung von Staub durch Verwendungsform der Arbeits-stoffe und Art der Aufgabe möglichst vermeiden, ggf. Saug-fördereinrichtung verwenden. </a:t>
            </a:r>
          </a:p>
        </p:txBody>
      </p:sp>
      <p:sp>
        <p:nvSpPr>
          <p:cNvPr id="19462" name="Pfeil nach rechts 9"/>
          <p:cNvSpPr>
            <a:spLocks noChangeArrowheads="1"/>
          </p:cNvSpPr>
          <p:nvPr/>
        </p:nvSpPr>
        <p:spPr bwMode="auto">
          <a:xfrm>
            <a:off x="7177088" y="248443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193AB94-D1BA-4E08-8A20-A640839B1D27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/>
          <p:cNvSpPr>
            <a:spLocks noChangeArrowheads="1"/>
          </p:cNvSpPr>
          <p:nvPr/>
        </p:nvSpPr>
        <p:spPr bwMode="auto">
          <a:xfrm>
            <a:off x="45402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Geeignete Aufstiegshilfe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verwenden.</a:t>
            </a:r>
          </a:p>
        </p:txBody>
      </p:sp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6734175" y="41243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3F85CD9-3817-4542-BF64-EACADAB88BDB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/>
          <p:cNvSpPr>
            <a:spLocks noChangeArrowheads="1"/>
          </p:cNvSpPr>
          <p:nvPr/>
        </p:nvSpPr>
        <p:spPr bwMode="auto">
          <a:xfrm>
            <a:off x="434975" y="2466975"/>
            <a:ext cx="472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Verschüttetes Granulat sofort aufnehmen.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Durch die Arbeitsweise das Ver-schütten von Granulat vermeiden.</a:t>
            </a:r>
          </a:p>
        </p:txBody>
      </p:sp>
      <p:sp>
        <p:nvSpPr>
          <p:cNvPr id="23558" name="Pfeil nach rechts 9"/>
          <p:cNvSpPr>
            <a:spLocks noChangeArrowheads="1"/>
          </p:cNvSpPr>
          <p:nvPr/>
        </p:nvSpPr>
        <p:spPr bwMode="auto">
          <a:xfrm>
            <a:off x="5337175" y="479266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5ABFE58-6058-46A8-9A2C-A7237C9A6A20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/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Geeignetes Entgratungsmesser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verwenden.</a:t>
            </a:r>
          </a:p>
        </p:txBody>
      </p:sp>
      <p:sp>
        <p:nvSpPr>
          <p:cNvPr id="25606" name="Pfeil nach rechts 9"/>
          <p:cNvSpPr>
            <a:spLocks noChangeArrowheads="1"/>
          </p:cNvSpPr>
          <p:nvPr/>
        </p:nvSpPr>
        <p:spPr bwMode="auto">
          <a:xfrm>
            <a:off x="6919913" y="565943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080D81F-142D-41C8-81B8-35F0039FE646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/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Vom Körper weg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schneiden.</a:t>
            </a:r>
          </a:p>
        </p:txBody>
      </p:sp>
      <p:sp>
        <p:nvSpPr>
          <p:cNvPr id="27654" name="Pfeil nach rechts 10"/>
          <p:cNvSpPr>
            <a:spLocks noChangeArrowheads="1"/>
          </p:cNvSpPr>
          <p:nvPr/>
        </p:nvSpPr>
        <p:spPr bwMode="auto">
          <a:xfrm>
            <a:off x="6999288" y="620395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027988" y="7023100"/>
            <a:ext cx="2133600" cy="53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C503E01-D7F8-4620-A34D-9406A96B944D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29702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24FBC84-968D-4ED4-BE84-ACC2B20E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hteck 4">
            <a:extLst>
              <a:ext uri="{FF2B5EF4-FFF2-40B4-BE49-F238E27FC236}">
                <a16:creationId xmlns:a16="http://schemas.microsoft.com/office/drawing/2014/main" id="{1AD18B24-0E20-4408-86EF-F62D49EF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E639C0B-8136-4B9D-87DC-F191B8DB6692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20700" y="1784350"/>
            <a:ext cx="7659688" cy="595313"/>
          </a:xfrm>
        </p:spPr>
        <p:txBody>
          <a:bodyPr/>
          <a:lstStyle/>
          <a:p>
            <a:r>
              <a:rPr lang="de-DE" altLang="de-DE"/>
              <a:t>Stolper-/Stürz-/Rutschunfälle</a:t>
            </a:r>
          </a:p>
        </p:txBody>
      </p:sp>
      <p:sp>
        <p:nvSpPr>
          <p:cNvPr id="8196" name="Rechteck 6"/>
          <p:cNvSpPr>
            <a:spLocks noChangeArrowheads="1"/>
          </p:cNvSpPr>
          <p:nvPr/>
        </p:nvSpPr>
        <p:spPr bwMode="auto">
          <a:xfrm>
            <a:off x="438150" y="2889250"/>
            <a:ext cx="539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Verschüttetes Granulat sofort aufnehmen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Ausgelaufenes Wasser oder Öl sofort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	aufnehmen und sachgerecht entsorgen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Schläuche und Kabel stolperfrei verlegen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Verkehrswege freihalten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Sicherheitsschuhe tragen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470025"/>
            <a:ext cx="377825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254250"/>
            <a:ext cx="501808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885A830-45EA-4291-9027-10AD7608C788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0" name="Titel 1"/>
          <p:cNvSpPr>
            <a:spLocks noGrp="1"/>
          </p:cNvSpPr>
          <p:nvPr>
            <p:ph type="title" idx="4294967295"/>
          </p:nvPr>
        </p:nvSpPr>
        <p:spPr>
          <a:xfrm>
            <a:off x="550863" y="1789113"/>
            <a:ext cx="6880225" cy="847725"/>
          </a:xfrm>
        </p:spPr>
        <p:txBody>
          <a:bodyPr/>
          <a:lstStyle/>
          <a:p>
            <a:r>
              <a:rPr lang="de-DE" altLang="de-DE"/>
              <a:t>Mechanische Einwirkungen</a:t>
            </a:r>
          </a:p>
        </p:txBody>
      </p:sp>
      <p:sp>
        <p:nvSpPr>
          <p:cNvPr id="8197" name="Rechteck 6"/>
          <p:cNvSpPr>
            <a:spLocks noChangeArrowheads="1"/>
          </p:cNvSpPr>
          <p:nvPr/>
        </p:nvSpPr>
        <p:spPr bwMode="auto">
          <a:xfrm>
            <a:off x="457200" y="2897188"/>
            <a:ext cx="50196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Verletzungen beim Transportieren und Positionieren des Werkzeugs durch koordiniertes Arbeiten vermeiden</a:t>
            </a:r>
          </a:p>
          <a:p>
            <a:pPr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 nur aufnehmen, wenn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Quetsch- und Scherstellen durch </a:t>
            </a:r>
            <a:r>
              <a:rPr lang="de-DE" sz="1800" b="0" dirty="0" err="1">
                <a:solidFill>
                  <a:schemeClr val="tx1"/>
                </a:solidFill>
              </a:rPr>
              <a:t>vorgese-hene</a:t>
            </a:r>
            <a:r>
              <a:rPr lang="de-DE" sz="1800" b="0" dirty="0">
                <a:solidFill>
                  <a:schemeClr val="tx1"/>
                </a:solidFill>
              </a:rPr>
              <a:t> mechanische Schutzeinrichtungen beseitigt sind und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der Eingriff in die Scherstelle bei fehlen-dem Materialtrichter oder Abbau der automatischen Fülleinrichtung konstruktiv verhindert ist</a:t>
            </a:r>
          </a:p>
          <a:p>
            <a:pPr marL="179388" lvl="1" indent="-179388"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Zur Störungsbeseitigung vorgesehene Hilfsmittel verwenden</a:t>
            </a:r>
          </a:p>
          <a:p>
            <a:pPr>
              <a:buFont typeface="Arial" charset="0"/>
              <a:buChar char="›"/>
              <a:defRPr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8F5A997-FFA2-46EB-9784-555FCA322C6E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200" dirty="0">
                <a:latin typeface="Arial" charset="0"/>
              </a:rPr>
              <a:t>Schnittverletzungen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245" name="Rechteck 9"/>
          <p:cNvSpPr>
            <a:spLocks noChangeArrowheads="1"/>
          </p:cNvSpPr>
          <p:nvPr/>
        </p:nvSpPr>
        <p:spPr bwMode="auto">
          <a:xfrm>
            <a:off x="457200" y="2906713"/>
            <a:ext cx="51736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Vom Körper weg schneiden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Nur geeignete Messer benutzen: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Entgratungsmesser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Sicherheitsmesser mit Rückzugsklinge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Messerklingen mit abgerundeter Spitze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Beim Arbeiten mit Formteilen, in Werkzeugen und an Peripheriegeräten: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scharfe Kanten beachten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Schnittschutzhandschuhe und Unterarmschutz tragen</a:t>
            </a:r>
          </a:p>
        </p:txBody>
      </p:sp>
      <p:pic>
        <p:nvPicPr>
          <p:cNvPr id="1024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860550"/>
            <a:ext cx="42322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376488"/>
            <a:ext cx="51514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020CA68-48DE-42EC-8529-F06F66A8A3FE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200" dirty="0">
                <a:latin typeface="Arial" charset="0"/>
              </a:rPr>
              <a:t>Verbrennungen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270" name="Rechteck 9"/>
          <p:cNvSpPr>
            <a:spLocks noChangeArrowheads="1"/>
          </p:cNvSpPr>
          <p:nvPr/>
        </p:nvSpPr>
        <p:spPr bwMode="auto">
          <a:xfrm>
            <a:off x="457200" y="2897188"/>
            <a:ext cx="51593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Grundsätzlich folgende Schutzausrüstungen tragen: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langärmelige Arbeitsjacke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Hitzeschutzhandschuhe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Gesichtsschutz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Zum Entfernen von heißen Kunststoffmassen Zange, Greifer oder Harke verwenden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Pfropfenbildung vermeiden durch: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richtige Temperaturführung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Leerfahren in Produktionspausen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Bei Störungsbeseitigung: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zunächst alle Energien abtrennen und gegen Wiedereinschalten sichern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nicht direkt in die Düse schauen</a:t>
            </a: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495550"/>
            <a:ext cx="5105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95A981A-A262-4192-9F92-06C1912E7B74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200" dirty="0">
                <a:latin typeface="Arial" charset="0"/>
              </a:rPr>
              <a:t>Absturz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294" name="Rechteck 9"/>
          <p:cNvSpPr>
            <a:spLocks noChangeArrowheads="1"/>
          </p:cNvSpPr>
          <p:nvPr/>
        </p:nvSpPr>
        <p:spPr bwMode="auto">
          <a:xfrm>
            <a:off x="457200" y="2898775"/>
            <a:ext cx="47879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Regelmäßiges Aufsteigen auf Maschinen vermeiden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Saugfördereinrichtungen verwenden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Vorhandene Plattformen benutzen und sauber halten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In Ausnahmefällen Aufstiegshilfen wie Podestleitern oder Tritte verwenden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Transporthilfsmittel wie Werkzeugtaschen benutzen</a:t>
            </a: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›"/>
            </a:pPr>
            <a:endParaRPr lang="de-DE" altLang="de-DE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AAAC718-A3C5-4943-8503-91780BB45ED6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6 Fehler</a:t>
            </a:r>
          </a:p>
        </p:txBody>
      </p:sp>
      <p:pic>
        <p:nvPicPr>
          <p:cNvPr id="1331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095375"/>
            <a:ext cx="37449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32BDA99-83D8-43BA-9A70-68828DCDF110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104900"/>
            <a:ext cx="508793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C4830DB-BF85-4A08-A28C-0BD4EA531D18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54025" y="2466975"/>
            <a:ext cx="4743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Quetsch- und Scherstellen beim Werkzeugwechsel durch koordi-niertes Arbeiten und den gezielten Einsatz von technischen Hilfsmitteln vermeiden.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4870450" y="227488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Sicheres Arbeiten an Spritzgießmaschinen&amp;quot;&quot;/&gt;&lt;property id=&quot;20307&quot; value=&quot;263&quot;/&gt;&lt;/object&gt;&lt;object type=&quot;3&quot; unique_id=&quot;10004&quot;&gt;&lt;property id=&quot;20148&quot; value=&quot;5&quot;/&gt;&lt;property id=&quot;20300&quot; value=&quot;Folie 2 - &amp;quot;Stolper-/Stürz-/Rutschunfälle&amp;quot;&quot;/&gt;&lt;property id=&quot;20307&quot; value=&quot;264&quot;/&gt;&lt;/object&gt;&lt;object type=&quot;3&quot; unique_id=&quot;10005&quot;&gt;&lt;property id=&quot;20148&quot; value=&quot;5&quot;/&gt;&lt;property id=&quot;20300&quot; value=&quot;Folie 3 - &amp;quot;Mechanische Einwirkungen&amp;quot;&quot;/&gt;&lt;property id=&quot;20307&quot; value=&quot;265&quot;/&gt;&lt;/object&gt;&lt;object type=&quot;3&quot; unique_id=&quot;10006&quot;&gt;&lt;property id=&quot;20148&quot; value=&quot;5&quot;/&gt;&lt;property id=&quot;20300&quot; value=&quot;Folie 4&quot;/&gt;&lt;property id=&quot;20307&quot; value=&quot;266&quot;/&gt;&lt;/object&gt;&lt;object type=&quot;3&quot; unique_id=&quot;10007&quot;&gt;&lt;property id=&quot;20148&quot; value=&quot;5&quot;/&gt;&lt;property id=&quot;20300&quot; value=&quot;Folie 5&quot;/&gt;&lt;property id=&quot;20307&quot; value=&quot;267&quot;/&gt;&lt;/object&gt;&lt;object type=&quot;3&quot; unique_id=&quot;10008&quot;&gt;&lt;property id=&quot;20148&quot; value=&quot;5&quot;/&gt;&lt;property id=&quot;20300&quot; value=&quot;Folie 6&quot;/&gt;&lt;property id=&quot;20307&quot; value=&quot;268&quot;/&gt;&lt;/object&gt;&lt;object type=&quot;3&quot; unique_id=&quot;10009&quot;&gt;&lt;property id=&quot;20148&quot; value=&quot;5&quot;/&gt;&lt;property id=&quot;20300&quot; value=&quot;Folie 7&quot;/&gt;&lt;property id=&quot;20307&quot; value=&quot;269&quot;/&gt;&lt;/object&gt;&lt;object type=&quot;3&quot; unique_id=&quot;10010&quot;&gt;&lt;property id=&quot;20148&quot; value=&quot;5&quot;/&gt;&lt;property id=&quot;20300&quot; value=&quot;Folie 8&quot;/&gt;&lt;property id=&quot;20307&quot; value=&quot;270&quot;/&gt;&lt;/object&gt;&lt;object type=&quot;3&quot; unique_id=&quot;10011&quot;&gt;&lt;property id=&quot;20148&quot; value=&quot;5&quot;/&gt;&lt;property id=&quot;20300&quot; value=&quot;Folie 9&quot;/&gt;&lt;property id=&quot;20307&quot; value=&quot;280&quot;/&gt;&lt;/object&gt;&lt;object type=&quot;3&quot; unique_id=&quot;10012&quot;&gt;&lt;property id=&quot;20148&quot; value=&quot;5&quot;/&gt;&lt;property id=&quot;20300&quot; value=&quot;Folie 10&quot;/&gt;&lt;property id=&quot;20307&quot; value=&quot;271&quot;/&gt;&lt;/object&gt;&lt;object type=&quot;3&quot; unique_id=&quot;10013&quot;&gt;&lt;property id=&quot;20148&quot; value=&quot;5&quot;/&gt;&lt;property id=&quot;20300&quot; value=&quot;Folie 11&quot;/&gt;&lt;property id=&quot;20307&quot; value=&quot;272&quot;/&gt;&lt;/object&gt;&lt;object type=&quot;3&quot; unique_id=&quot;10014&quot;&gt;&lt;property id=&quot;20148&quot; value=&quot;5&quot;/&gt;&lt;property id=&quot;20300&quot; value=&quot;Folie 12&quot;/&gt;&lt;property id=&quot;20307&quot; value=&quot;273&quot;/&gt;&lt;/object&gt;&lt;object type=&quot;3&quot; unique_id=&quot;10015&quot;&gt;&lt;property id=&quot;20148&quot; value=&quot;5&quot;/&gt;&lt;property id=&quot;20300&quot; value=&quot;Folie 13&quot;/&gt;&lt;property id=&quot;20307&quot; value=&quot;274&quot;/&gt;&lt;/object&gt;&lt;object type=&quot;3&quot; unique_id=&quot;10016&quot;&gt;&lt;property id=&quot;20148&quot; value=&quot;5&quot;/&gt;&lt;property id=&quot;20300&quot; value=&quot;Folie 14&quot;/&gt;&lt;property id=&quot;20307&quot; value=&quot;278&quot;/&gt;&lt;/object&gt;&lt;object type=&quot;3&quot; unique_id=&quot;10017&quot;&gt;&lt;property id=&quot;20148&quot; value=&quot;5&quot;/&gt;&lt;property id=&quot;20300&quot; value=&quot;Folie 15&quot;/&gt;&lt;property id=&quot;20307&quot; value=&quot;281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377</Words>
  <Application>Microsoft Office PowerPoint</Application>
  <PresentationFormat>Benutzerdefiniert</PresentationFormat>
  <Paragraphs>93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Symbol</vt:lpstr>
      <vt:lpstr>Times</vt:lpstr>
      <vt:lpstr>BG RCI PPT-Master</vt:lpstr>
      <vt:lpstr>Sicheres Arbeiten an Spritzgießmaschinen</vt:lpstr>
      <vt:lpstr>Stolper-/Stürz-/Rutschunfälle</vt:lpstr>
      <vt:lpstr>Mechanische Einwirkungen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174</cp:revision>
  <dcterms:created xsi:type="dcterms:W3CDTF">2009-09-24T11:16:33Z</dcterms:created>
  <dcterms:modified xsi:type="dcterms:W3CDTF">2021-07-29T10:34:24Z</dcterms:modified>
</cp:coreProperties>
</file>