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  <p:sldId id="279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8" userDrawn="1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869" userDrawn="1">
          <p15:clr>
            <a:srgbClr val="A4A3A4"/>
          </p15:clr>
        </p15:guide>
        <p15:guide id="5" pos="6519" userDrawn="1">
          <p15:clr>
            <a:srgbClr val="A4A3A4"/>
          </p15:clr>
        </p15:guide>
        <p15:guide id="6" pos="4166" userDrawn="1">
          <p15:clr>
            <a:srgbClr val="A4A3A4"/>
          </p15:clr>
        </p15:guide>
        <p15:guide id="7" orient="horz" pos="1146" userDrawn="1">
          <p15:clr>
            <a:srgbClr val="A4A3A4"/>
          </p15:clr>
        </p15:guide>
        <p15:guide id="8" pos="3843" userDrawn="1">
          <p15:clr>
            <a:srgbClr val="A4A3A4"/>
          </p15:clr>
        </p15:guide>
        <p15:guide id="9" orient="horz" pos="885" userDrawn="1">
          <p15:clr>
            <a:srgbClr val="A4A3A4"/>
          </p15:clr>
        </p15:guide>
        <p15:guide id="10" pos="4070" userDrawn="1">
          <p15:clr>
            <a:srgbClr val="A4A3A4"/>
          </p15:clr>
        </p15:guide>
        <p15:guide id="12" orient="horz" pos="4219" userDrawn="1">
          <p15:clr>
            <a:srgbClr val="A4A3A4"/>
          </p15:clr>
        </p15:guide>
        <p15:guide id="13" pos="3117" userDrawn="1">
          <p15:clr>
            <a:srgbClr val="A4A3A4"/>
          </p15:clr>
        </p15:guide>
        <p15:guide id="14" pos="6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4" d="100"/>
          <a:sy n="94" d="100"/>
        </p:scale>
        <p:origin x="1554" y="90"/>
      </p:cViewPr>
      <p:guideLst>
        <p:guide orient="horz" pos="1248"/>
        <p:guide orient="horz" pos="3963"/>
        <p:guide orient="horz" pos="1999"/>
        <p:guide orient="horz" pos="1869"/>
        <p:guide pos="6519"/>
        <p:guide pos="4166"/>
        <p:guide orient="horz" pos="1146"/>
        <p:guide pos="3843"/>
        <p:guide orient="horz" pos="885"/>
        <p:guide pos="4070"/>
        <p:guide orient="horz" pos="4219"/>
        <p:guide pos="3117"/>
        <p:guide pos="6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19.11.2024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19.11.2024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19.11.2024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19.11.2024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19.11.2024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19.11.2024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19.11.2024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028: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Sicheres Arbeiten an Walzwerken</a:t>
            </a:r>
            <a:r>
              <a:rPr lang="de-DE" sz="1400" b="0" baseline="0" dirty="0">
                <a:solidFill>
                  <a:schemeClr val="bg1"/>
                </a:solidFill>
              </a:rPr>
              <a:t> der Gummi- und Kunststoffindustrie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19.11.2024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19.11.2024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19.11.2024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Sicheres Arbeiten an Walzwerken der Gummi- und Kunststoff-industrie</a:t>
            </a: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09/2024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028)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A581771-D55B-131E-0408-7CC229A08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498" y="1107440"/>
            <a:ext cx="5087422" cy="5920379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Notfallplan aufstellen, unterweisen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und zur Verfügung stellen.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440737" y="228637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88BAC5E-5AE3-57AF-FD53-2AE75463B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498" y="1107440"/>
            <a:ext cx="5087422" cy="5920379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Erste-Hilfe-Material und Notfallausrüstung im Arbeitsbereich von Walzwerken bereithalten. 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491664" y="218987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E6622CA-D57B-CF75-0BEB-F7327ED6A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498" y="1107440"/>
            <a:ext cx="5087422" cy="5920379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Vor Arbeitsbeginn Funktions-</a:t>
            </a:r>
          </a:p>
          <a:p>
            <a:r>
              <a:rPr lang="de-DE" sz="2000" dirty="0" err="1">
                <a:solidFill>
                  <a:schemeClr val="tx1"/>
                </a:solidFill>
              </a:rPr>
              <a:t>prüfung</a:t>
            </a:r>
            <a:r>
              <a:rPr lang="de-DE" sz="2000" dirty="0">
                <a:solidFill>
                  <a:schemeClr val="tx1"/>
                </a:solidFill>
              </a:rPr>
              <a:t>  durchführen. Walzwerk</a:t>
            </a:r>
          </a:p>
          <a:p>
            <a:r>
              <a:rPr lang="de-DE" sz="2000" dirty="0">
                <a:solidFill>
                  <a:schemeClr val="tx1"/>
                </a:solidFill>
              </a:rPr>
              <a:t>mit defekter Lichtschranke nicht</a:t>
            </a:r>
          </a:p>
          <a:p>
            <a:r>
              <a:rPr lang="de-DE" sz="2000" dirty="0">
                <a:solidFill>
                  <a:schemeClr val="tx1"/>
                </a:solidFill>
              </a:rPr>
              <a:t>in Betrieb nehmen. An Sicherheits-einrichtungen nicht manipulieren.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5499027" y="272525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BEE790F-9370-92A8-5D34-281012A48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498" y="1107440"/>
            <a:ext cx="5087422" cy="5920379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Messer sicher ablegen. Messerhalterungen oder -ablagen benutzen.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007682" y="321346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2ACC809-8F92-FF64-2DF9-A034FCB2E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498" y="1107440"/>
            <a:ext cx="5087422" cy="5920379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Zum Hitzeschutz langärmlige, enganliegende Arbeitskleidung</a:t>
            </a:r>
          </a:p>
          <a:p>
            <a:r>
              <a:rPr lang="de-DE" sz="2000" dirty="0">
                <a:solidFill>
                  <a:schemeClr val="tx1"/>
                </a:solidFill>
              </a:rPr>
              <a:t>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099566" y="382760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BFB660-25B6-A7EE-6226-F7317F3F4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498" y="1107440"/>
            <a:ext cx="5087422" cy="5920379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Kabel stolperfrei verlegen.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4789362" y="527955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C6979EB-A84B-F467-9BE1-CB84FF320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498" y="1107440"/>
            <a:ext cx="5087422" cy="5920379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Sicherheitsschuhe tragen.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8435902" y="5512452"/>
            <a:ext cx="1021997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27B488ED-F9CF-4A71-AB2D-5642F1FE3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3B184BE5-83A3-4A87-AB3C-2CFE931CF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Stolper-, Sturz- und </a:t>
            </a:r>
            <a:br>
              <a:rPr lang="de-DE" dirty="0"/>
            </a:br>
            <a:r>
              <a:rPr lang="de-DE" dirty="0"/>
              <a:t>Rutschunfälle vermeiden!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655044"/>
            <a:ext cx="51984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Arbeitsbereich möglichst auf ganzer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b="0" dirty="0">
                <a:solidFill>
                  <a:schemeClr val="tx1"/>
                </a:solidFill>
              </a:rPr>
              <a:t>  Maschinenbreite freihalten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Möglichkeit des Zurücktretens vorsehen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Schläuche und Kabel stolperfrei verlegen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Auf Ordnung und Sauberkeit achten</a:t>
            </a:r>
          </a:p>
          <a:p>
            <a:pPr>
              <a:buFont typeface="Arial" charset="0"/>
              <a:buChar char="›"/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 Nicht auf das Maschinenbett und die</a:t>
            </a:r>
            <a:br>
              <a:rPr lang="de-DE" altLang="de-DE" sz="1800" b="0" dirty="0">
                <a:solidFill>
                  <a:schemeClr val="tx1"/>
                </a:solidFill>
              </a:rPr>
            </a:br>
            <a:r>
              <a:rPr lang="de-DE" altLang="de-DE" sz="1800" b="0" dirty="0">
                <a:solidFill>
                  <a:schemeClr val="tx1"/>
                </a:solidFill>
              </a:rPr>
              <a:t>   Auffangwanne steigen</a:t>
            </a:r>
          </a:p>
          <a:p>
            <a:pPr>
              <a:buFont typeface="Arial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 Für ausreichende Beleuchtung sorgen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4319" y="1905020"/>
            <a:ext cx="4916689" cy="49057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Vor mechanischen Gefährdungen</a:t>
            </a:r>
            <a:br>
              <a:rPr lang="de-DE" dirty="0"/>
            </a:br>
            <a:r>
              <a:rPr lang="de-DE" dirty="0"/>
              <a:t>schützen!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668692"/>
            <a:ext cx="61353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de-DE" sz="1700" b="0" dirty="0">
                <a:solidFill>
                  <a:schemeClr val="tx1"/>
                </a:solidFill>
              </a:rPr>
              <a:t>Die Arbeit nur aufnehmen wenn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Einzugsgefahr durch Schutzeinrichtungen verhindert werden kann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Schaltstange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Trichter bzw. </a:t>
            </a:r>
            <a:r>
              <a:rPr lang="de-DE" sz="1600" b="0" dirty="0" err="1">
                <a:solidFill>
                  <a:schemeClr val="tx1"/>
                </a:solidFill>
              </a:rPr>
              <a:t>Einwurfkorb</a:t>
            </a:r>
            <a:endParaRPr lang="de-DE" sz="1600" b="0" dirty="0">
              <a:solidFill>
                <a:schemeClr val="tx1"/>
              </a:solidFill>
            </a:endParaRP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Schaltwippe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Schaltleiste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Schaltbügel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Lichtgitter</a:t>
            </a:r>
            <a:endParaRPr lang="de-DE" sz="1800" b="0" dirty="0">
              <a:solidFill>
                <a:schemeClr val="tx1"/>
              </a:solidFill>
            </a:endParaRP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Messerbalken verkleidet oder für Bediener unerreichbar ist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Auffangwanne nicht über die Schaltstange hinausragt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Sicherheitsfunktion und Not-Halt vor Arbeitsaufnahme getestet wurden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Zugänge zu den Angriffspunkten für Notfallmaßnahmen </a:t>
            </a:r>
            <a:br>
              <a:rPr lang="de-DE" sz="1700" b="0" dirty="0">
                <a:solidFill>
                  <a:schemeClr val="tx1"/>
                </a:solidFill>
              </a:rPr>
            </a:br>
            <a:r>
              <a:rPr lang="de-DE" sz="1700" b="0" dirty="0">
                <a:solidFill>
                  <a:schemeClr val="tx1"/>
                </a:solidFill>
              </a:rPr>
              <a:t>(z. B. Kupplung, Getriebezapfen) frei gehalten sind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Sicherheitsschuhe getragen werden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0640" y="2847346"/>
            <a:ext cx="4114645" cy="41661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5683" y="1625600"/>
            <a:ext cx="4540715" cy="5123069"/>
          </a:xfrm>
          <a:prstGeom prst="rect">
            <a:avLst/>
          </a:prstGeom>
        </p:spPr>
      </p:pic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Schnittverletzungen</a:t>
            </a:r>
            <a:br>
              <a:rPr lang="de-DE" dirty="0"/>
            </a:br>
            <a:r>
              <a:rPr lang="de-DE" dirty="0"/>
              <a:t>und Verbrennungen verhindern!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3" y="2668692"/>
            <a:ext cx="53902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Nur geeignete Messer zum Schneiden der Felle einsetzen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Messerhalterungen oder -ablagen benutzen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Nur unterhalb der Walzenachse schneiden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Einsatzmöglichkeit von Schnittschutzhandschuhen prüfen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Ggf. Hitzeschutzmaßnahmen treffen (Handschuhe, Unterarmschutz, langärmelige Kleidung)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7170" y="1404939"/>
            <a:ext cx="3840269" cy="5399140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799" y="2669317"/>
            <a:ext cx="543068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 err="1">
                <a:solidFill>
                  <a:schemeClr val="tx1"/>
                </a:solidFill>
              </a:rPr>
              <a:t>Einwurfkörbe</a:t>
            </a:r>
            <a:r>
              <a:rPr lang="de-DE" sz="1700" b="0" dirty="0">
                <a:solidFill>
                  <a:schemeClr val="tx1"/>
                </a:solidFill>
              </a:rPr>
              <a:t> oder Trichter nicht entfernen oder verändern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Dosierhilfsmittel für Zuschlagstoffe einsetzen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Gefahrenkennzeichnung am Walzwerk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Vorhandene Absaugeinrichtung benutzen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Materialeigenschaften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Zuschlagstoffe mit gefährlichen Eigenschaften erst nach Unterweisung einsetzen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Beim Bearbeiten von Gummimischungen an großen, lauten Walzwerken Gehörschutz tragen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Spezielle Sicherheitsmaßnahmen</a:t>
            </a:r>
          </a:p>
          <a:p>
            <a:r>
              <a:rPr lang="de-DE" sz="3200" dirty="0"/>
              <a:t>nutzen!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16" y="2497539"/>
            <a:ext cx="4855658" cy="4121818"/>
          </a:xfrm>
          <a:prstGeom prst="rect">
            <a:avLst/>
          </a:prstGeom>
        </p:spPr>
      </p:pic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478568"/>
            <a:ext cx="506856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Erste-Hilfe-Material im Arbeitsbereich bereithalten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Beim Einsatz großer Walzwerke Notfallausrüstung bereithalten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Schutzdecke gegen Hitzeeinwirkung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Messer zum Aufschneiden des Felles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Werkzeug zum Öffnen des Walzenspaltes und/oder zum Reversieren von Hand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Rettungsdecke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700" b="0" dirty="0">
                <a:solidFill>
                  <a:schemeClr val="tx1"/>
                </a:solidFill>
              </a:rPr>
              <a:t>Notfallplan für jeden Walzwerkstyp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aufstellen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Ablauf festlegen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unterweisen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b="0" dirty="0">
                <a:solidFill>
                  <a:schemeClr val="tx1"/>
                </a:solidFill>
              </a:rPr>
              <a:t>regelmäßig trainieren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Notfallmaßnahmen trainieren!</a:t>
            </a:r>
            <a:endParaRPr lang="de-DE" sz="3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acht Fehler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9841" y="1472566"/>
            <a:ext cx="4841240" cy="5229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498" y="1107440"/>
            <a:ext cx="5087422" cy="59203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B24D878-447D-E561-1704-C620A40958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498" y="1107440"/>
            <a:ext cx="5087422" cy="5920379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Für ausreichende Beleuchtung</a:t>
            </a:r>
          </a:p>
          <a:p>
            <a:r>
              <a:rPr lang="de-DE" sz="2000" dirty="0">
                <a:solidFill>
                  <a:schemeClr val="tx1"/>
                </a:solidFill>
              </a:rPr>
              <a:t>sorgen.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4502725" y="193057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455</Words>
  <PresentationFormat>Benutzerdefiniert</PresentationFormat>
  <Paragraphs>111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Symbol</vt:lpstr>
      <vt:lpstr>Times</vt:lpstr>
      <vt:lpstr>BG RCI PPT-Master</vt:lpstr>
      <vt:lpstr>Sicheres Arbeiten an Walzwerken der Gummi- und Kunststoff-industrie</vt:lpstr>
      <vt:lpstr>Stolper-, Sturz- und  Rutschunfälle vermeiden!</vt:lpstr>
      <vt:lpstr>Vor mechanischen Gefährdungen schützen!</vt:lpstr>
      <vt:lpstr>Schnittverletzungen und Verbrennungen verhindern!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terms:created xsi:type="dcterms:W3CDTF">2009-09-24T11:16:33Z</dcterms:created>
  <dcterms:modified xsi:type="dcterms:W3CDTF">2024-11-19T13:31:35Z</dcterms:modified>
</cp:coreProperties>
</file>