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5" r:id="rId4"/>
    <p:sldId id="266" r:id="rId5"/>
    <p:sldId id="281" r:id="rId6"/>
    <p:sldId id="267" r:id="rId7"/>
    <p:sldId id="287" r:id="rId8"/>
    <p:sldId id="269" r:id="rId9"/>
    <p:sldId id="270" r:id="rId10"/>
    <p:sldId id="280" r:id="rId11"/>
    <p:sldId id="271" r:id="rId12"/>
    <p:sldId id="286" r:id="rId13"/>
    <p:sldId id="282" r:id="rId14"/>
    <p:sldId id="272" r:id="rId15"/>
    <p:sldId id="273" r:id="rId16"/>
    <p:sldId id="274" r:id="rId17"/>
    <p:sldId id="284" r:id="rId18"/>
    <p:sldId id="285" r:id="rId19"/>
    <p:sldId id="288" r:id="rId20"/>
    <p:sldId id="279" r:id="rId21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6029" autoAdjust="0"/>
  </p:normalViewPr>
  <p:slideViewPr>
    <p:cSldViewPr snapToGrid="0">
      <p:cViewPr varScale="1">
        <p:scale>
          <a:sx n="104" d="100"/>
          <a:sy n="104" d="100"/>
        </p:scale>
        <p:origin x="1512" y="108"/>
      </p:cViewPr>
      <p:guideLst>
        <p:guide orient="horz" pos="976"/>
        <p:guide orient="horz" pos="3963"/>
        <p:guide orient="horz" pos="1999"/>
        <p:guide orient="horz" pos="1738"/>
        <p:guide pos="6541"/>
        <p:guide pos="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372C655C-4613-459E-9842-A23EC2ED2F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6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26A4AB3-9138-4D59-B9E8-712F3B39745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8907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5643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2477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2AD3853-6429-49C6-A74D-4F8D8B85206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0370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CA794FB8-554E-4B78-B95F-CA3896B6E6BE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024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3119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1421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75B83AB-32A5-46E9-8359-1C229E5022D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4209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D28ACD0-5DD8-4917-91DB-8C00DEB395D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3728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3435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5467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9F483B-0088-4FE4-87C5-796364A2E494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8474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EC10-5AFB-411E-B83B-C6D82205FC14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B61DBCB-8910-4E29-B32B-73ECFF9CA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F78-D120-4FBB-AA39-094FD7EE3BCD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FC39250-1799-4EBF-B9F9-8416E2634C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6BC3AA6-0CD2-4C0D-8908-1D423EA340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16A8-A078-4123-814F-966FD1CEBAAF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ACDFDC7-A52D-4A8F-AAEF-ADC858BD67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7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8AC8-8A2C-47A6-85D8-4558D620CA17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6CF7A0B-69EE-4A79-A0AE-6DE5B4609C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448-9085-407D-A662-75B58869ED62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0CD747B-9FAF-4E88-B976-3DF512D5C0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49D7-BED4-4454-A58C-79B26E973E21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6C38234-6052-406D-A6A3-106FCFAC1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029: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Sicher unterwegs – mit dem Auto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B76B33-2495-4C69-BC89-0AB8E4C64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0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3CF5-493E-4FD4-B008-BA6A8472263F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F70A99A-707E-4B67-9245-25B766DD1B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D7A-525A-482C-8CF0-ADEE5D699597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314F072-74FE-4806-B19A-B81B3A2601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1DD268-9197-4E13-AA6D-45501DFDB046}" type="datetime1">
              <a:rPr lang="de-DE"/>
              <a:pPr>
                <a:defRPr/>
              </a:pPr>
              <a:t>20.12.2022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Fließtext optimal 24pt, minimal 20pt</a:t>
            </a:r>
          </a:p>
          <a:p>
            <a:pPr lvl="1"/>
            <a:r>
              <a:rPr lang="de-DE" dirty="0"/>
              <a:t>Aufzählungspunkt</a:t>
            </a:r>
          </a:p>
          <a:p>
            <a:pPr lvl="2"/>
            <a:r>
              <a:rPr lang="de-DE" dirty="0"/>
              <a:t>Aufzählungspunkt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9E5E8A5-8CD6-4961-B150-F74F32207F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9" r:id="rId3"/>
    <p:sldLayoutId id="2147483990" r:id="rId4"/>
    <p:sldLayoutId id="2147483991" r:id="rId5"/>
    <p:sldLayoutId id="2147483992" r:id="rId6"/>
    <p:sldLayoutId id="2147483998" r:id="rId7"/>
    <p:sldLayoutId id="2147483999" r:id="rId8"/>
    <p:sldLayoutId id="2147483993" r:id="rId9"/>
    <p:sldLayoutId id="2147483994" r:id="rId10"/>
    <p:sldLayoutId id="21474839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enshop.bgrci.de/shop/sk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enshop.bgrci.de/sho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3054456"/>
            <a:ext cx="5687002" cy="1111144"/>
          </a:xfrm>
        </p:spPr>
        <p:txBody>
          <a:bodyPr/>
          <a:lstStyle/>
          <a:p>
            <a:pPr algn="l"/>
            <a:r>
              <a:rPr lang="de-DE" dirty="0"/>
              <a:t>Sicher unterwegs – </a:t>
            </a:r>
            <a:br>
              <a:rPr lang="de-DE" dirty="0"/>
            </a:br>
            <a:r>
              <a:rPr lang="de-DE" dirty="0"/>
              <a:t>mit dem Auto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12/2022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602779"/>
            <a:ext cx="7132638" cy="3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029)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0D82BB-A106-F685-489A-299D325A46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804690C-3D79-4551-BA4D-348DDB720256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9426" y="2308225"/>
            <a:ext cx="5154110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Ordnungsgemäß parken. </a:t>
            </a:r>
          </a:p>
        </p:txBody>
      </p:sp>
      <p:sp>
        <p:nvSpPr>
          <p:cNvPr id="4" name="Pfeil nach rechts 9">
            <a:extLst>
              <a:ext uri="{FF2B5EF4-FFF2-40B4-BE49-F238E27FC236}">
                <a16:creationId xmlns:a16="http://schemas.microsoft.com/office/drawing/2014/main" id="{F2F1F389-E793-8C19-E0F8-6DD32E5E0A7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013206" y="3408086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92C637-373C-E79B-38A5-5F13EEA90D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5"/>
            <a:ext cx="515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Kein Auto bei eingeschränkter</a:t>
            </a:r>
          </a:p>
          <a:p>
            <a:r>
              <a:rPr lang="de-DE" sz="2400" dirty="0">
                <a:solidFill>
                  <a:schemeClr val="tx1"/>
                </a:solidFill>
              </a:rPr>
              <a:t>Fahrtauglichkeit führen.</a:t>
            </a:r>
          </a:p>
        </p:txBody>
      </p:sp>
      <p:sp>
        <p:nvSpPr>
          <p:cNvPr id="2" name="Pfeil nach rechts 9">
            <a:extLst>
              <a:ext uri="{FF2B5EF4-FFF2-40B4-BE49-F238E27FC236}">
                <a16:creationId xmlns:a16="http://schemas.microsoft.com/office/drawing/2014/main" id="{D10BC6FE-B823-5C89-7EF5-E127BB4EA7F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24163" y="3789496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13E9F2D-F95D-2DDB-257E-DF33A0D4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5"/>
            <a:ext cx="51541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Bei Pannen am äußersten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rechten Rand halten,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um Abstand zum fließenden Verkehr zu haben.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4905374" y="4017962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37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43E8B9-61D7-2081-9017-C90AE36A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6A715C2-F326-4C4A-A753-DE1836B24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ECB76B33-2495-4C69-BC89-0AB8E4C641A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4F4F481-5A00-4A91-9EB3-CC454E076C98}"/>
              </a:ext>
            </a:extLst>
          </p:cNvPr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EB49D447-24C6-41C3-82EE-F8BE64555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2308225"/>
            <a:ext cx="5154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Warndreieck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mit ausreichendem Abstand</a:t>
            </a:r>
          </a:p>
          <a:p>
            <a:r>
              <a:rPr lang="de-DE" sz="2400" dirty="0">
                <a:solidFill>
                  <a:schemeClr val="tx1"/>
                </a:solidFill>
              </a:rPr>
              <a:t>aufstellen. </a:t>
            </a:r>
          </a:p>
        </p:txBody>
      </p:sp>
      <p:sp>
        <p:nvSpPr>
          <p:cNvPr id="6" name="Pfeil nach rechts 9">
            <a:extLst>
              <a:ext uri="{FF2B5EF4-FFF2-40B4-BE49-F238E27FC236}">
                <a16:creationId xmlns:a16="http://schemas.microsoft.com/office/drawing/2014/main" id="{9DE88B5B-B1B8-8D4B-2EBA-EB781288D7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540626" y="4533769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90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AAC35D-5DE5-7A1D-13FE-ABAC8CFD5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3CEAE7E-17D4-4A2A-8615-C86E9F471F76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9425" y="2308225"/>
            <a:ext cx="49977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Im Pannenfall außerhalb</a:t>
            </a:r>
          </a:p>
          <a:p>
            <a:r>
              <a:rPr lang="de-DE" sz="2400" dirty="0">
                <a:solidFill>
                  <a:schemeClr val="tx1"/>
                </a:solidFill>
              </a:rPr>
              <a:t>des Autos eine Warnweste tragen.</a:t>
            </a:r>
          </a:p>
        </p:txBody>
      </p:sp>
      <p:sp>
        <p:nvSpPr>
          <p:cNvPr id="12" name="Pfeil nach rechts 9">
            <a:extLst>
              <a:ext uri="{FF2B5EF4-FFF2-40B4-BE49-F238E27FC236}">
                <a16:creationId xmlns:a16="http://schemas.microsoft.com/office/drawing/2014/main" id="{B3711EE1-7B21-4DE6-8ADB-79CC5A7D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531" y="460059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A0515D-35DC-2053-4551-BEE7C2885F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6540D13-5B87-4164-BD95-F4933C6C7CA1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Nicht übermüdet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Auto fahren.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8069584" y="4390579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226D9B-9297-E38D-9019-42D4F69777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 + 8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Nur mit Fahrzeug</a:t>
            </a:r>
          </a:p>
          <a:p>
            <a:r>
              <a:rPr lang="de-DE" sz="2400" dirty="0">
                <a:solidFill>
                  <a:schemeClr val="tx1"/>
                </a:solidFill>
              </a:rPr>
              <a:t>ohne Defekt fahren.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Vor Fahrtantritt Sichtprüfung</a:t>
            </a:r>
          </a:p>
          <a:p>
            <a:r>
              <a:rPr lang="de-DE" sz="2400" dirty="0">
                <a:solidFill>
                  <a:schemeClr val="tx1"/>
                </a:solidFill>
              </a:rPr>
              <a:t>durchführen. </a:t>
            </a:r>
          </a:p>
        </p:txBody>
      </p:sp>
      <p:sp>
        <p:nvSpPr>
          <p:cNvPr id="2" name="Pfeil nach rechts 9">
            <a:extLst>
              <a:ext uri="{FF2B5EF4-FFF2-40B4-BE49-F238E27FC236}">
                <a16:creationId xmlns:a16="http://schemas.microsoft.com/office/drawing/2014/main" id="{1D7EE6E4-75F9-B353-BB88-D73D25E352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76024" y="6283249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" name="Pfeil nach rechts 9">
            <a:extLst>
              <a:ext uri="{FF2B5EF4-FFF2-40B4-BE49-F238E27FC236}">
                <a16:creationId xmlns:a16="http://schemas.microsoft.com/office/drawing/2014/main" id="{F3BF56DB-0CAC-864C-1A28-3273162383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76024" y="5041416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9EF27A-96C1-D8C8-0CD4-21A953CC1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Ladung im Fahrzeug sichern.</a:t>
            </a:r>
          </a:p>
        </p:txBody>
      </p:sp>
      <p:sp>
        <p:nvSpPr>
          <p:cNvPr id="4" name="Pfeil nach rechts 9">
            <a:extLst>
              <a:ext uri="{FF2B5EF4-FFF2-40B4-BE49-F238E27FC236}">
                <a16:creationId xmlns:a16="http://schemas.microsoft.com/office/drawing/2014/main" id="{A119F201-F501-BAE7-D7AA-8E5BF525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303" y="5743576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43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60D066-89B1-B192-B1ED-5C4F8F60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Eine freie Rundumsicht</a:t>
            </a:r>
          </a:p>
          <a:p>
            <a:r>
              <a:rPr lang="de-DE" sz="2400" dirty="0">
                <a:solidFill>
                  <a:schemeClr val="tx1"/>
                </a:solidFill>
              </a:rPr>
              <a:t>ist zu gewährleisten.</a:t>
            </a:r>
          </a:p>
        </p:txBody>
      </p:sp>
      <p:sp>
        <p:nvSpPr>
          <p:cNvPr id="3" name="Pfeil nach rechts 9">
            <a:extLst>
              <a:ext uri="{FF2B5EF4-FFF2-40B4-BE49-F238E27FC236}">
                <a16:creationId xmlns:a16="http://schemas.microsoft.com/office/drawing/2014/main" id="{F049288D-98A5-1266-C714-DCA4814B0DB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95366" y="5642021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74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60D066-89B1-B192-B1ED-5C4F8F60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40218" y="1087729"/>
            <a:ext cx="4948244" cy="5931908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11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Nur über Freisprecheinrichtung</a:t>
            </a:r>
          </a:p>
          <a:p>
            <a:r>
              <a:rPr lang="de-DE" sz="2400" dirty="0">
                <a:solidFill>
                  <a:schemeClr val="tx1"/>
                </a:solidFill>
              </a:rPr>
              <a:t>telefonieren.</a:t>
            </a:r>
          </a:p>
        </p:txBody>
      </p:sp>
      <p:sp>
        <p:nvSpPr>
          <p:cNvPr id="4" name="Pfeil nach rechts 9">
            <a:extLst>
              <a:ext uri="{FF2B5EF4-FFF2-40B4-BE49-F238E27FC236}">
                <a16:creationId xmlns:a16="http://schemas.microsoft.com/office/drawing/2014/main" id="{2C9B1FF3-F271-12A7-16B4-C8663E9D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828" y="5927434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29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89EA3B3-93AD-4FC6-A2CD-998DBC4D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5436" y="2381482"/>
            <a:ext cx="5755554" cy="4551500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967CF509-BB29-472D-8F88-9691A54E4EB5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3" y="1620000"/>
            <a:ext cx="9748837" cy="756584"/>
          </a:xfrm>
        </p:spPr>
        <p:txBody>
          <a:bodyPr/>
          <a:lstStyle/>
          <a:p>
            <a:pPr algn="l"/>
            <a:r>
              <a:rPr lang="de-DE" dirty="0"/>
              <a:t>Sicheres Fahren zahlt sich aus!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28" name="Rechteck 27"/>
          <p:cNvSpPr/>
          <p:nvPr/>
        </p:nvSpPr>
        <p:spPr>
          <a:xfrm>
            <a:off x="473339" y="2232000"/>
            <a:ext cx="568731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000" b="0" dirty="0">
                <a:solidFill>
                  <a:schemeClr val="tx1"/>
                </a:solidFill>
              </a:rPr>
              <a:t>Verkehrssicheres Fahren schützt vor: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Unfällen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Gesundheitlichen Schäden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Berufsunfähigkeit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Gefährdung von anderen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Verkehrsteilnehmenden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Bußgeldern und sonstigen Kosten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Punkten im Fahreignungsregister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Fahrverbot beziehungsweise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Führerscheinentzug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1E0C9D6-15C8-4848-8EB3-3C0D989C6FF0}" type="slidenum">
              <a:rPr lang="de-DE" sz="1500" b="0" smtClean="0">
                <a:solidFill>
                  <a:schemeClr val="bg1"/>
                </a:solidFill>
              </a:rPr>
              <a:pPr/>
              <a:t>20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61600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5">
            <a:hlinkClick r:id="rId3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medienshop.bgrci.de</a:t>
            </a:r>
            <a:r>
              <a:rPr lang="de-DE" sz="1600" dirty="0"/>
              <a:t> </a:t>
            </a:r>
          </a:p>
        </p:txBody>
      </p:sp>
      <p:sp>
        <p:nvSpPr>
          <p:cNvPr id="23556" name="Rechteck 4"/>
          <p:cNvSpPr>
            <a:spLocks noChangeArrowheads="1"/>
          </p:cNvSpPr>
          <p:nvPr/>
        </p:nvSpPr>
        <p:spPr bwMode="auto">
          <a:xfrm>
            <a:off x="43497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7C84C2-B06F-4D39-9E52-512D3799B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3"/>
          <a:stretch/>
        </p:blipFill>
        <p:spPr>
          <a:xfrm>
            <a:off x="6186920" y="1510911"/>
            <a:ext cx="3952882" cy="5512189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696CDAE-F35B-4AE6-83FB-020075EDF988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3" y="1620000"/>
            <a:ext cx="9748837" cy="846137"/>
          </a:xfrm>
        </p:spPr>
        <p:txBody>
          <a:bodyPr/>
          <a:lstStyle/>
          <a:p>
            <a:r>
              <a:rPr lang="de-DE" dirty="0"/>
              <a:t>Fit für die Fahrt!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sp>
        <p:nvSpPr>
          <p:cNvPr id="7" name="Rechteck 6"/>
          <p:cNvSpPr/>
          <p:nvPr/>
        </p:nvSpPr>
        <p:spPr>
          <a:xfrm>
            <a:off x="475200" y="2232000"/>
            <a:ext cx="550075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Ausgeruht und stressfrei fahren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Nur gesund fahren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Vorsicht bei Medikamenten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Kein Alkohol und keine Drogen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Gutes Seh- und Hörvermögen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Fahrsicherheitstraining ist sinnvoll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 t="903" b="903"/>
          <a:stretch/>
        </p:blipFill>
        <p:spPr>
          <a:xfrm>
            <a:off x="5821542" y="1873912"/>
            <a:ext cx="4573408" cy="51090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85999" y="2232000"/>
            <a:ext cx="753405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Regelmäßige Wartung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Monatliche Prüfung von Reifendruck und Profiltiefe</a:t>
            </a:r>
          </a:p>
          <a:p>
            <a:pPr marL="179388" indent="-176213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 jeder Fahrt: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• Prüfender Blick rund ums Auto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• Kontrolle der Fahrzeugbeleuchtung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• Freie Rundumsicht gewährleisten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Nur mit betriebssicherem Fahrzeug fahren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Warnwesten, Warndreieck und Verbandskasten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mitführen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Ladung ausreichend sichern – entsprechende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Ladungssicherungsmittel bei Bedarf mitführen</a:t>
            </a:r>
          </a:p>
        </p:txBody>
      </p:sp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620000"/>
            <a:ext cx="9748837" cy="53207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de-DE" dirty="0"/>
              <a:t>Das sichere Auto! 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582FA4-5D29-4B91-B89A-8D2B9421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31" r="14931"/>
          <a:stretch/>
        </p:blipFill>
        <p:spPr>
          <a:xfrm>
            <a:off x="5982847" y="1572375"/>
            <a:ext cx="4406749" cy="534541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86000" y="2232000"/>
            <a:ext cx="692445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tx1"/>
                </a:solidFill>
              </a:rPr>
              <a:t>Hinweise für eine sichere und stressfreie Fahrt: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Fahrzeit mit ausreichendem Zeitpuffer planen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Wetterverhältnisse und Staus berücksichtigen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Bewegungspausen einplanen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Fahrersitz und Spiegel richtig einstellen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Bequeme Kleidung, umschließendes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Schuhwerk tragen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Angepasste und vorausschauende Fahrweise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Auch tagsüber mit Licht fahren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Hinweise auf Ermüdung beachten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Handytelefonie nur über Freisprecheinrichtung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erlaubt (keine Kurznachrichten!)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Ablenkungen vermeiden (z. B. Bedienung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Navigationsgerät, Handy, lautes Radio) 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620000"/>
            <a:ext cx="9748837" cy="532073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Sicher durch den Straßenverkehr!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</p:spTree>
    <p:extLst>
      <p:ext uri="{BB962C8B-B14F-4D97-AF65-F5344CB8AC3E}">
        <p14:creationId xmlns:p14="http://schemas.microsoft.com/office/powerpoint/2010/main" val="422985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 l="1614" r="1614"/>
          <a:stretch/>
        </p:blipFill>
        <p:spPr>
          <a:xfrm>
            <a:off x="5133976" y="1886542"/>
            <a:ext cx="5240076" cy="5090940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620000"/>
            <a:ext cx="9748837" cy="5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Verhalten bei Pannen und Unfällen!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78AFE8-EAE5-4DD7-9DDE-3A76E42DC554}"/>
              </a:ext>
            </a:extLst>
          </p:cNvPr>
          <p:cNvSpPr/>
          <p:nvPr/>
        </p:nvSpPr>
        <p:spPr>
          <a:xfrm>
            <a:off x="486000" y="2232000"/>
            <a:ext cx="463338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000" b="0" dirty="0">
                <a:solidFill>
                  <a:schemeClr val="tx1"/>
                </a:solidFill>
              </a:rPr>
              <a:t>Bei Pannen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Am äußersten rechten Straßenrand halten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Warnblinkanlage und ggf. Standlicht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einschalten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Warnweste vor Verlassen des Wagens anziehen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Warndreieck aufstellen, dabei fließenden Verkehr beachten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Arbeitgeber informieren und Pannenhilfe anfordern</a:t>
            </a:r>
            <a:endParaRPr lang="de-DE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 l="1614" r="1614"/>
          <a:stretch/>
        </p:blipFill>
        <p:spPr>
          <a:xfrm>
            <a:off x="5133976" y="1886542"/>
            <a:ext cx="5240076" cy="5090940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5343525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 </a:t>
            </a:r>
            <a:r>
              <a:rPr lang="de-DE" sz="2000" b="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(Fortsetzung)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620000"/>
            <a:ext cx="9748837" cy="5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Verhalten bei Pannen und Unfällen!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78AFE8-EAE5-4DD7-9DDE-3A76E42DC554}"/>
              </a:ext>
            </a:extLst>
          </p:cNvPr>
          <p:cNvSpPr/>
          <p:nvPr/>
        </p:nvSpPr>
        <p:spPr>
          <a:xfrm>
            <a:off x="486000" y="2232000"/>
            <a:ext cx="463338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000" b="0" dirty="0">
                <a:solidFill>
                  <a:schemeClr val="tx1"/>
                </a:solidFill>
              </a:rPr>
              <a:t>Bei Unfällen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Personenschutz geht vor Sachschutz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Unfallstelle absichern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Überblick verschaffen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Notruf absetzen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Erste Hilfe leisten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Unfall dokumentieren</a:t>
            </a:r>
            <a:endParaRPr lang="de-DE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7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D03D7FC-E1DD-439B-9107-46E4EBBA2067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Finden Sie die elf Fehler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4F5B7F-7751-46A1-B423-C310504C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3" r="4093"/>
          <a:stretch/>
        </p:blipFill>
        <p:spPr>
          <a:xfrm>
            <a:off x="5835808" y="1191662"/>
            <a:ext cx="4117247" cy="56709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31446" y="1080677"/>
            <a:ext cx="4957016" cy="5942424"/>
          </a:xfrm>
          <a:prstGeom prst="rect">
            <a:avLst/>
          </a:prstGeom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6179547-0CF1-45E3-B3F6-D33CC271E812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</Words>
  <Application>Microsoft Office PowerPoint</Application>
  <PresentationFormat>Benutzerdefiniert</PresentationFormat>
  <Paragraphs>128</Paragraphs>
  <Slides>20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Times</vt:lpstr>
      <vt:lpstr>BG RCI PPT-Master</vt:lpstr>
      <vt:lpstr>Sicher unterwegs –  mit dem Auto</vt:lpstr>
      <vt:lpstr>Sicheres Fahren zahlt sich aus! </vt:lpstr>
      <vt:lpstr>Fit für die Fahrt!</vt:lpstr>
      <vt:lpstr>Das sichere Auto!  </vt:lpstr>
      <vt:lpstr>Sicher durch den Straßenverkehr!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232</cp:revision>
  <dcterms:created xsi:type="dcterms:W3CDTF">2009-09-24T11:16:33Z</dcterms:created>
  <dcterms:modified xsi:type="dcterms:W3CDTF">2022-12-20T12:45:28Z</dcterms:modified>
</cp:coreProperties>
</file>