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7" r:id="rId6"/>
    <p:sldId id="268" r:id="rId7"/>
    <p:sldId id="282" r:id="rId8"/>
    <p:sldId id="269" r:id="rId9"/>
    <p:sldId id="270" r:id="rId10"/>
    <p:sldId id="280" r:id="rId11"/>
    <p:sldId id="272" r:id="rId12"/>
    <p:sldId id="273" r:id="rId13"/>
    <p:sldId id="271" r:id="rId14"/>
    <p:sldId id="274" r:id="rId15"/>
    <p:sldId id="278" r:id="rId16"/>
    <p:sldId id="275" r:id="rId17"/>
    <p:sldId id="279" r:id="rId18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96" d="100"/>
          <a:sy n="96" d="100"/>
        </p:scale>
        <p:origin x="960" y="90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06.02.2023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06.02.2023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06.02.2023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06.02.2023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06.02.2023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06.02.2023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06.02.2023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030: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Lebensretter: Gefahr</a:t>
            </a:r>
            <a:r>
              <a:rPr lang="de-DE" sz="1400" b="0" baseline="0" dirty="0">
                <a:solidFill>
                  <a:schemeClr val="bg1"/>
                </a:solidFill>
              </a:rPr>
              <a:t> erkannt – Gefahr gebannt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06.02.2023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06.02.2023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06.02.2023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03/2023</a:t>
            </a:r>
          </a:p>
        </p:txBody>
      </p:sp>
      <p:sp>
        <p:nvSpPr>
          <p:cNvPr id="2" name="Titel 5">
            <a:extLst>
              <a:ext uri="{FF2B5EF4-FFF2-40B4-BE49-F238E27FC236}">
                <a16:creationId xmlns:a16="http://schemas.microsoft.com/office/drawing/2014/main" id="{04D94B7D-33BF-7ACD-AED9-207BF7FC86D8}"/>
              </a:ext>
            </a:extLst>
          </p:cNvPr>
          <p:cNvSpPr txBox="1">
            <a:spLocks/>
          </p:cNvSpPr>
          <p:nvPr/>
        </p:nvSpPr>
        <p:spPr bwMode="auto">
          <a:xfrm>
            <a:off x="3032125" y="3054456"/>
            <a:ext cx="5687002" cy="111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de-DE" kern="0" dirty="0"/>
              <a:t>Lebensretter</a:t>
            </a:r>
          </a:p>
          <a:p>
            <a:pPr>
              <a:spcAft>
                <a:spcPts val="1200"/>
              </a:spcAft>
            </a:pPr>
            <a:r>
              <a:rPr lang="de-DE" sz="2800" kern="0" dirty="0"/>
              <a:t>Gefahr erkannt – Gefahr gebannt</a:t>
            </a:r>
          </a:p>
        </p:txBody>
      </p:sp>
      <p:sp>
        <p:nvSpPr>
          <p:cNvPr id="3" name="Titel 5">
            <a:extLst>
              <a:ext uri="{FF2B5EF4-FFF2-40B4-BE49-F238E27FC236}">
                <a16:creationId xmlns:a16="http://schemas.microsoft.com/office/drawing/2014/main" id="{5BC28C07-DA6E-157D-5A79-E45C86926EE2}"/>
              </a:ext>
            </a:extLst>
          </p:cNvPr>
          <p:cNvSpPr txBox="1">
            <a:spLocks/>
          </p:cNvSpPr>
          <p:nvPr/>
        </p:nvSpPr>
        <p:spPr bwMode="auto">
          <a:xfrm>
            <a:off x="3032125" y="4602779"/>
            <a:ext cx="7132638" cy="3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030)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6" y="1073297"/>
            <a:ext cx="4980809" cy="5928006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Ex-Bereiche nur mit dafür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zugelassenen Arbeitsmitteln und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-geräten betreten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4925845" y="2053407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6" y="1073297"/>
            <a:ext cx="4980809" cy="5928006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Fahrzeuge und Anhänger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gegen Wegrollen sichern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795587" y="275907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6" y="1073297"/>
            <a:ext cx="4980809" cy="5928006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Arbeiten in der Höhe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nur mit Absturzsicherung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887408" y="2211387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6" y="1073297"/>
            <a:ext cx="4980809" cy="5928006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Anlegeleiter muss zum Übersteigen einen Meter überstehen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8078477" y="2813667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6" y="1073297"/>
            <a:ext cx="4980809" cy="5928006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Geeignete Stapelhilfen verwenden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(z. B. A-Böcke mit seitlichen Rungen)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035026" y="448270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6" y="1073297"/>
            <a:ext cx="4980809" cy="5928006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Ungeschützte Maschinenteile sichern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9172880" y="5069564"/>
            <a:ext cx="1035645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6" y="1073297"/>
            <a:ext cx="4980809" cy="5928006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 der Arbeit an ungeschützt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drehenden Maschinenteilen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Haarnetz tragen und Schmuck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vorher ablegen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8927222" y="4624459"/>
            <a:ext cx="994701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B77EBF58-A0BF-47DE-8AA3-85F3EF51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1EFC029C-EE06-4F82-A214-0918F2D6A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Die Fakten kennen –</a:t>
            </a:r>
            <a:br>
              <a:rPr lang="de-DE" dirty="0"/>
            </a:br>
            <a:r>
              <a:rPr lang="de-DE" dirty="0"/>
              <a:t>Lebensgefahr vermeiden!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Gibt es die fünf häufigsten Unfalltypen auch in meinem Arbeitsumfeld?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1. Fahrzeuge/Transportmittel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2. Maschinen/Anlagen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3. Absturz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4. Fallende, umkippende oder umherfliegende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    Gegenstände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5. Explosion/Verpuffung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09" y="1205057"/>
            <a:ext cx="4673729" cy="57845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7" y="2180877"/>
            <a:ext cx="5184041" cy="3837426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Fahrzeuge. Baumaschinen.</a:t>
            </a:r>
            <a:br>
              <a:rPr lang="de-DE" dirty="0"/>
            </a:br>
            <a:r>
              <a:rPr lang="de-DE" dirty="0"/>
              <a:t>Stapler. Lebensgefahr!</a:t>
            </a:r>
          </a:p>
        </p:txBody>
      </p:sp>
      <p:sp>
        <p:nvSpPr>
          <p:cNvPr id="7" name="Rechteck 6"/>
          <p:cNvSpPr/>
          <p:nvPr/>
        </p:nvSpPr>
        <p:spPr>
          <a:xfrm>
            <a:off x="478799" y="2668692"/>
            <a:ext cx="6160539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Regelmäßiger Sicherheitscheck von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Fahrzeugen und Baumaschinen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Auf das Verkehrsgeschehen konzentrieren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und vorausschauend verhalten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Sichtkontakt halten und auf tote Winkel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achten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Uneingeschränkte Sicht beim Fahren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gewährleisten oder eine Person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zum Einweisen hinzuziehen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Fahrzeuge oder Anhänger, die </a:t>
            </a:r>
            <a:r>
              <a:rPr lang="de-DE" sz="1800" b="0" dirty="0" err="1">
                <a:solidFill>
                  <a:schemeClr val="tx1"/>
                </a:solidFill>
              </a:rPr>
              <a:t>be</a:t>
            </a:r>
            <a:r>
              <a:rPr lang="de-DE" sz="1800" b="0" dirty="0">
                <a:solidFill>
                  <a:schemeClr val="tx1"/>
                </a:solidFill>
              </a:rPr>
              <a:t>- und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entladen werden, gegen Wegrollen sichern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Vorgaben des innerbetrieblichen Verkehrs-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 err="1">
                <a:solidFill>
                  <a:schemeClr val="tx1"/>
                </a:solidFill>
              </a:rPr>
              <a:t>konzeptes</a:t>
            </a:r>
            <a:r>
              <a:rPr lang="de-DE" sz="1800" b="0" dirty="0">
                <a:solidFill>
                  <a:schemeClr val="tx1"/>
                </a:solidFill>
              </a:rPr>
              <a:t> beachten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12" y="1887416"/>
            <a:ext cx="5007855" cy="4593536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Störung. Reinigung. Wartung.</a:t>
            </a:r>
            <a:br>
              <a:rPr lang="de-DE" dirty="0"/>
            </a:br>
            <a:r>
              <a:rPr lang="de-DE" dirty="0"/>
              <a:t>Höchste Gefahr!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655044"/>
            <a:ext cx="51984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Arbeitsanweisungen beachten, niemals unüberlegt oder eigenmächtig handeln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Arbeitsplatz und Umgebung sichern, Sicherheitsabstände einhalten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Sicherungsmaßnahmen ergreifen, z. B.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gegen unbeabsichtigtes Einschalten (Lockout/</a:t>
            </a:r>
            <a:r>
              <a:rPr lang="de-DE" sz="1800" b="0" dirty="0" err="1">
                <a:solidFill>
                  <a:schemeClr val="tx1"/>
                </a:solidFill>
              </a:rPr>
              <a:t>Tagout</a:t>
            </a:r>
            <a:r>
              <a:rPr lang="de-DE" sz="1800" b="0" dirty="0">
                <a:solidFill>
                  <a:schemeClr val="tx1"/>
                </a:solidFill>
              </a:rPr>
              <a:t>) oder Restenergien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Eng anliegende Arbeitskleidung und vorgeschriebene persönliche Schutzausrüstungen (PSA) tragen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Arbeitsbereich bzw. Maschine abschließend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in sicherem Zustand übergeben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1547210"/>
            <a:ext cx="3489659" cy="5428786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42021"/>
            <a:ext cx="543068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Vorsicht bei allen Arbeiten in der Höhe und in der Nähe von Absturzkanten, z. B. auf der Baustelle, im Steinbruch</a:t>
            </a:r>
          </a:p>
          <a:p>
            <a:pPr marL="179388" indent="-176213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Höchste Vorsicht bei Arbeiten auf Dächern: Absturzgefahr und Gefahr des Durchbrechens,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z. B. bei nicht durchtrittsicheren Oberlichtern</a:t>
            </a:r>
          </a:p>
          <a:p>
            <a:pPr marL="179388" indent="-176213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Auch für geringe Höhen nur geeignete Aufstiegs-hilfen verwenden, sicher aufstellen und einfache Sicht- und Funktionsprüfung vornehmen</a:t>
            </a:r>
          </a:p>
          <a:p>
            <a:pPr marL="179388" indent="-176213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Leiter nur für leichte und kurze Arbeiten in geringer Höhe verwenden</a:t>
            </a:r>
          </a:p>
          <a:p>
            <a:pPr marL="179388" indent="-176213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Fehlen Absturzsicherung oder Auffangeinrichtung, persönliche Schutzausrüstungen gegen Absturz nutzen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Absturz tötet! Deshalb nie</a:t>
            </a:r>
            <a:br>
              <a:rPr lang="de-DE" sz="3200" dirty="0"/>
            </a:br>
            <a:r>
              <a:rPr lang="de-DE" sz="3200" dirty="0"/>
              <a:t>ohne Absturzsicherung!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56" y="1248192"/>
            <a:ext cx="4400885" cy="5495791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5444328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Lasten gegen Herabfallen sichern, nicht in Gefahrenbereichen aufhalten</a:t>
            </a:r>
          </a:p>
          <a:p>
            <a:pPr marL="174625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Auf ordnungsgemäße Lagerung und Standsicherheit von Gegenständen achten, Hilfsmittel wie Keile oder Spanngurte verwenden</a:t>
            </a:r>
          </a:p>
          <a:p>
            <a:pPr marL="174625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Beim Transport geeignete Anschlag- und Zurrmittel benutzen</a:t>
            </a:r>
          </a:p>
          <a:p>
            <a:pPr marL="174625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Wenn möglich, Paletten und Stapelbehälter verwenden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Herabfallen. Umkippen.</a:t>
            </a:r>
            <a:br>
              <a:rPr lang="de-DE" sz="3200" dirty="0"/>
            </a:br>
            <a:r>
              <a:rPr lang="de-DE" sz="3200" dirty="0"/>
              <a:t>Einstürzen. Lebensgefahr!</a:t>
            </a:r>
            <a:endParaRPr lang="de-DE" sz="3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07" y="1076342"/>
            <a:ext cx="4357288" cy="5676598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5444328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Arbeiten in Ex-Bereichen nur nach Freigabe und ausschließlich mit geeigneten Arbeitsmitteln</a:t>
            </a:r>
          </a:p>
          <a:p>
            <a:pPr marL="174625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Vermeidung von Zündquellen</a:t>
            </a:r>
          </a:p>
          <a:p>
            <a:pPr marL="174625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Beseitigen von Staubablagerungen in angemessenen Zeitabständen</a:t>
            </a:r>
          </a:p>
          <a:p>
            <a:pPr marL="174625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Einfüllvorgänge mit geringer Dosiergeschwindigkeit beginnen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6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Explosionsgefahren?</a:t>
            </a:r>
            <a:br>
              <a:rPr lang="de-DE" sz="3200" dirty="0"/>
            </a:br>
            <a:r>
              <a:rPr lang="de-DE" sz="3200" dirty="0"/>
              <a:t>Besondere Sorgfalt gefragt!</a:t>
            </a:r>
            <a:endParaRPr lang="de-DE" sz="3000" kern="0" dirty="0"/>
          </a:p>
        </p:txBody>
      </p:sp>
    </p:spTree>
    <p:extLst>
      <p:ext uri="{BB962C8B-B14F-4D97-AF65-F5344CB8AC3E}">
        <p14:creationId xmlns:p14="http://schemas.microsoft.com/office/powerpoint/2010/main" val="334136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sieben Fehler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1140118"/>
            <a:ext cx="4135571" cy="58631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6" y="1073297"/>
            <a:ext cx="4980809" cy="59280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560</Words>
  <Application>Microsoft Office PowerPoint</Application>
  <PresentationFormat>Benutzerdefiniert</PresentationFormat>
  <Paragraphs>87</Paragraphs>
  <Slides>17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Times</vt:lpstr>
      <vt:lpstr>BG RCI PPT-Master</vt:lpstr>
      <vt:lpstr>PowerPoint-Präsentation</vt:lpstr>
      <vt:lpstr>Die Fakten kennen – Lebensgefahr vermeiden!</vt:lpstr>
      <vt:lpstr>Fahrzeuge. Baumaschinen. Stapler. Lebensgefahr!</vt:lpstr>
      <vt:lpstr>Störung. Reinigung. Wartung. Höchste Gefahr!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264</cp:revision>
  <dcterms:created xsi:type="dcterms:W3CDTF">2009-09-24T11:16:33Z</dcterms:created>
  <dcterms:modified xsi:type="dcterms:W3CDTF">2023-02-06T14:02:54Z</dcterms:modified>
</cp:coreProperties>
</file>