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70" r:id="rId2"/>
  </p:sldMasterIdLst>
  <p:notesMasterIdLst>
    <p:notesMasterId r:id="rId19"/>
  </p:notesMasterIdLst>
  <p:sldIdLst>
    <p:sldId id="263" r:id="rId3"/>
    <p:sldId id="264" r:id="rId4"/>
    <p:sldId id="265" r:id="rId5"/>
    <p:sldId id="266" r:id="rId6"/>
    <p:sldId id="267" r:id="rId7"/>
    <p:sldId id="268" r:id="rId8"/>
    <p:sldId id="282" r:id="rId9"/>
    <p:sldId id="269" r:id="rId10"/>
    <p:sldId id="270" r:id="rId11"/>
    <p:sldId id="280" r:id="rId12"/>
    <p:sldId id="272" r:id="rId13"/>
    <p:sldId id="273" r:id="rId14"/>
    <p:sldId id="271" r:id="rId15"/>
    <p:sldId id="274" r:id="rId16"/>
    <p:sldId id="278" r:id="rId17"/>
    <p:sldId id="275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N. Further" initials="FNF" lastIdx="1" clrIdx="0">
    <p:extLst>
      <p:ext uri="{19B8F6BF-5375-455C-9EA6-DF929625EA0E}">
        <p15:presenceInfo xmlns:p15="http://schemas.microsoft.com/office/powerpoint/2012/main" userId="b5c7ce4557f639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101" d="100"/>
          <a:sy n="101" d="100"/>
        </p:scale>
        <p:origin x="1344" y="114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2T20:51:05.089" idx="1">
    <p:pos x="6661" y="1474"/>
    <p:text>Übersetzen? Evtl. mit Symbol arbeiten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9EC9B6-FA85-40D4-BE28-D795D6B2724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86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16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7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93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233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5" y="1765300"/>
            <a:ext cx="473392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98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48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238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786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107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865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3475" cy="64531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64531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9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76021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031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</a:t>
            </a:r>
            <a:r>
              <a:rPr lang="de-DE" sz="1400" b="0" dirty="0">
                <a:solidFill>
                  <a:schemeClr val="bg1"/>
                </a:solidFill>
              </a:rPr>
              <a:t>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uk-UA" sz="1400" b="0" dirty="0">
                <a:solidFill>
                  <a:schemeClr val="bg1"/>
                </a:solidFill>
              </a:rPr>
              <a:t>Збереження життя</a:t>
            </a:r>
            <a:r>
              <a:rPr lang="de-DE" sz="1400" b="0" dirty="0">
                <a:solidFill>
                  <a:schemeClr val="bg1"/>
                </a:solidFill>
              </a:rPr>
              <a:t>: </a:t>
            </a:r>
            <a:r>
              <a:rPr lang="uk-UA" sz="1400" b="0" dirty="0">
                <a:solidFill>
                  <a:schemeClr val="bg1"/>
                </a:solidFill>
              </a:rPr>
              <a:t>Поведінка згідно з нормами безпеки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765300"/>
            <a:ext cx="9618662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E1A13-CF63-49BD-9A38-753BE4517BA7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4B53-D80B-4BD1-95E9-167CDD62F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1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uk-UA" dirty="0"/>
              <a:t>Збереження життя</a:t>
            </a:r>
            <a:br>
              <a:rPr lang="uk-UA" dirty="0"/>
            </a:br>
            <a:r>
              <a:rPr lang="uk-UA" sz="2800" dirty="0"/>
              <a:t>Поведінка згідно з нормами безпеки</a:t>
            </a:r>
            <a:br>
              <a:rPr lang="uk-UA" dirty="0"/>
            </a:br>
            <a:endParaRPr lang="uk-UA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08.2017</a:t>
            </a:r>
            <a:endParaRPr lang="de-DE" sz="1800" b="0" dirty="0">
              <a:solidFill>
                <a:srgbClr val="555555"/>
              </a:solidFill>
            </a:endParaRPr>
          </a:p>
          <a:p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031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49023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Дотримуйтесь рекомендацій із безпеки на маркуванні (що необхідно робити і що заборонено)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089619" y="2485231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E4C248-BA4F-5639-9599-264EB4984750}"/>
              </a:ext>
            </a:extLst>
          </p:cNvPr>
          <p:cNvSpPr txBox="1">
            <a:spLocks/>
          </p:cNvSpPr>
          <p:nvPr/>
        </p:nvSpPr>
        <p:spPr bwMode="auto">
          <a:xfrm>
            <a:off x="5281706" y="1152497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46873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Легковажна поведінка неприпустима, враховуйте можливі ризики і ставтеся до них серйозно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857604" y="302335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539F96A-AF31-EB57-6962-14E8B2A43FBB}"/>
              </a:ext>
            </a:extLst>
          </p:cNvPr>
          <p:cNvSpPr txBox="1">
            <a:spLocks/>
          </p:cNvSpPr>
          <p:nvPr/>
        </p:nvSpPr>
        <p:spPr bwMode="auto">
          <a:xfrm>
            <a:off x="5281706" y="1152497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Уникайте рутинних процесів, де є ризик, і працюйте з максимальною концентрацією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054895" y="339088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7B30259-3732-B121-754A-835B0A3AFE72}"/>
              </a:ext>
            </a:extLst>
          </p:cNvPr>
          <p:cNvSpPr txBox="1">
            <a:spLocks/>
          </p:cNvSpPr>
          <p:nvPr/>
        </p:nvSpPr>
        <p:spPr bwMode="auto">
          <a:xfrm>
            <a:off x="5281706" y="1152497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Спочатку думай, потім дій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4925844" y="406274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74497AC-E3B9-388E-5936-E61BDBC91B56}"/>
              </a:ext>
            </a:extLst>
          </p:cNvPr>
          <p:cNvSpPr txBox="1">
            <a:spLocks/>
          </p:cNvSpPr>
          <p:nvPr/>
        </p:nvSpPr>
        <p:spPr bwMode="auto">
          <a:xfrm>
            <a:off x="5281706" y="1152497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Не нехтуйте захисними пристроями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518918" y="586113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CAFE408-AB07-0C9E-BF36-CFF9E3755B48}"/>
              </a:ext>
            </a:extLst>
          </p:cNvPr>
          <p:cNvSpPr txBox="1">
            <a:spLocks/>
          </p:cNvSpPr>
          <p:nvPr/>
        </p:nvSpPr>
        <p:spPr bwMode="auto">
          <a:xfrm>
            <a:off x="5281706" y="1152497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Не змінюйте керування виробничим обладнанням самостійно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830310" y="601741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3AC0F88-A0BB-D77C-E390-7682BE0A9AB0}"/>
              </a:ext>
            </a:extLst>
          </p:cNvPr>
          <p:cNvSpPr txBox="1">
            <a:spLocks/>
          </p:cNvSpPr>
          <p:nvPr/>
        </p:nvSpPr>
        <p:spPr bwMode="auto">
          <a:xfrm>
            <a:off x="5281706" y="1152497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Не потрібно деактивувати захисні пристрої,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після ремонту потрібно встановити їх відповідно до вимог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7180307" y="6193951"/>
            <a:ext cx="104929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4EC34CB-B6B4-4E9C-3C0B-2F9B136454C7}"/>
              </a:ext>
            </a:extLst>
          </p:cNvPr>
          <p:cNvSpPr txBox="1">
            <a:spLocks/>
          </p:cNvSpPr>
          <p:nvPr/>
        </p:nvSpPr>
        <p:spPr bwMode="auto">
          <a:xfrm>
            <a:off x="5281706" y="1152497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991" y="1481160"/>
            <a:ext cx="4993504" cy="5462266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308100"/>
            <a:ext cx="9748800" cy="1201100"/>
          </a:xfrm>
        </p:spPr>
        <p:txBody>
          <a:bodyPr/>
          <a:lstStyle/>
          <a:p>
            <a:r>
              <a:rPr lang="uk-UA" dirty="0"/>
              <a:t>Спочатку перевірте. Тоді починайте роботу.</a:t>
            </a:r>
            <a:r>
              <a:rPr lang="en-US" dirty="0"/>
              <a:t> </a:t>
            </a:r>
            <a:r>
              <a:rPr lang="uk-UA" dirty="0"/>
              <a:t>Безпека —</a:t>
            </a:r>
            <a:r>
              <a:rPr lang="en-US" dirty="0"/>
              <a:t> </a:t>
            </a:r>
            <a:r>
              <a:rPr lang="uk-UA" dirty="0"/>
              <a:t>понад усе!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Оцініть існуючі типи небезпеки</a:t>
            </a:r>
          </a:p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Включіть голову; якщо є сумніви, краще перепитайте</a:t>
            </a:r>
          </a:p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Працюйте свідомо та зосереджено</a:t>
            </a:r>
          </a:p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Дотримуйтесь правил та посадових інструкцій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90" y="1405162"/>
            <a:ext cx="6162752" cy="5556897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uk-UA"/>
              <a:t>Легковажність може коштувати життя!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Пам’ятайте про всі небезпеки та ставтеся до них максимально серйозно</a:t>
            </a:r>
          </a:p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Аналізуйте свої дії</a:t>
            </a:r>
          </a:p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Не чиніть легковажно, дійте свідомо</a:t>
            </a:r>
          </a:p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Піклуйтеся про себе та оточуючих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15" y="2339429"/>
            <a:ext cx="5484294" cy="4260890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uk-UA"/>
              <a:t>Рутина може бути смертельною!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655044"/>
            <a:ext cx="51984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Незважаючи на досвід, наново оцінюйте ризики в кожній ситуації</a:t>
            </a:r>
          </a:p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Не наражайте себе на зайву небезпеку</a:t>
            </a:r>
          </a:p>
          <a:p>
            <a:pPr marL="179388" indent="-17938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Будьте критичні до всіх рутинних та механізованих процесів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6" y="1596612"/>
            <a:ext cx="5989262" cy="5247826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42021"/>
            <a:ext cx="4194801" cy="250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Вивчіть та дотримуйтеся правил безпеки</a:t>
            </a:r>
          </a:p>
          <a:p>
            <a:pPr marL="179388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Слідуйте вимогам експлуатації та безпеки</a:t>
            </a:r>
          </a:p>
          <a:p>
            <a:pPr marL="179388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Якщо є сумніви, краще перепитайте</a:t>
            </a:r>
          </a:p>
          <a:p>
            <a:pPr marL="179388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Будьте прикладом для наслідування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 dirty="0"/>
              <a:t>Дотримуйтеся правил безпеки —</a:t>
            </a:r>
            <a:br>
              <a:rPr lang="en-US" sz="3200" dirty="0"/>
            </a:br>
            <a:r>
              <a:rPr lang="uk-UA" sz="3200" dirty="0"/>
              <a:t>це збереже життя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44319" y="1460500"/>
            <a:ext cx="5253851" cy="5404500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4702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Перевіряйте наявність і функціональну придатність обов’язкових пристроїв безпеки</a:t>
            </a:r>
          </a:p>
          <a:p>
            <a:pPr marL="174625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Усуньте можливі дефекти чи повідомте про них</a:t>
            </a:r>
          </a:p>
          <a:p>
            <a:pPr marL="174625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Завжди користуйтеся обов’язковими засобами індивідуального захисту (ЗІЗ)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/>
              <a:t>Засоби безпеки. ЗІЗ.</a:t>
            </a:r>
            <a:br>
              <a:rPr lang="uk-UA" sz="3200"/>
            </a:br>
            <a:r>
              <a:rPr lang="uk-UA" sz="3200"/>
              <a:t>Вони врятують тобі життя!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27" y="1679031"/>
            <a:ext cx="5690703" cy="5138586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4702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Не демонтуйте захисні пристрої та не нехтуйте ними</a:t>
            </a:r>
          </a:p>
          <a:p>
            <a:pPr marL="174625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Перевіряйте захисні пристрої на дефекти шляхом огляду та перевірки функціональності</a:t>
            </a:r>
          </a:p>
          <a:p>
            <a:pPr marL="174625" indent="-1714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›"/>
              <a:defRPr/>
            </a:pPr>
            <a:r>
              <a:rPr lang="uk-UA" sz="1800" b="0" dirty="0">
                <a:solidFill>
                  <a:schemeClr val="tx1"/>
                </a:solidFill>
              </a:rPr>
              <a:t>Негайно повідомляйте про виявлені дефекти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6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/>
              <a:t>Ненадійні захисні пристрої можуть коштувати життя!</a:t>
            </a:r>
          </a:p>
        </p:txBody>
      </p:sp>
    </p:spTree>
    <p:extLst>
      <p:ext uri="{BB962C8B-B14F-4D97-AF65-F5344CB8AC3E}">
        <p14:creationId xmlns:p14="http://schemas.microsoft.com/office/powerpoint/2010/main" val="334136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Знайдіть сім помилок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33" y="1132758"/>
            <a:ext cx="4176113" cy="58432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1142972"/>
            <a:ext cx="4902351" cy="585833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22FFC37-6E22-B232-94DA-C8D05160FDAE}"/>
              </a:ext>
            </a:extLst>
          </p:cNvPr>
          <p:cNvSpPr txBox="1">
            <a:spLocks/>
          </p:cNvSpPr>
          <p:nvPr/>
        </p:nvSpPr>
        <p:spPr bwMode="auto">
          <a:xfrm>
            <a:off x="5281706" y="1152497"/>
            <a:ext cx="1518936" cy="1842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b="1" kern="1200">
                <a:solidFill>
                  <a:srgbClr val="004994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1042988">
              <a:defRPr/>
            </a:pPr>
            <a:r>
              <a:rPr lang="uk-UA" sz="1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Розв’язання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</Words>
  <Application>Microsoft Office PowerPoint</Application>
  <PresentationFormat>Benutzerdefiniert</PresentationFormat>
  <Paragraphs>86</Paragraphs>
  <Slides>16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</vt:lpstr>
      <vt:lpstr>BG RCI PPT-Master</vt:lpstr>
      <vt:lpstr>Benutzerdefiniertes Design</vt:lpstr>
      <vt:lpstr>Збереження життя Поведінка згідно з нормами безпеки </vt:lpstr>
      <vt:lpstr>Спочатку перевірте. Тоді починайте роботу. Безпека — понад усе!</vt:lpstr>
      <vt:lpstr>Легковажність може коштувати життя!</vt:lpstr>
      <vt:lpstr>Рутина може бути смертельною!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Frank N. Further</cp:lastModifiedBy>
  <cp:revision>274</cp:revision>
  <dcterms:created xsi:type="dcterms:W3CDTF">2009-09-24T11:16:33Z</dcterms:created>
  <dcterms:modified xsi:type="dcterms:W3CDTF">2022-06-27T13:14:05Z</dcterms:modified>
</cp:coreProperties>
</file>