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1" r:id="rId11"/>
    <p:sldId id="272" r:id="rId12"/>
    <p:sldId id="273" r:id="rId13"/>
    <p:sldId id="274" r:id="rId14"/>
    <p:sldId id="278" r:id="rId15"/>
    <p:sldId id="275" r:id="rId16"/>
    <p:sldId id="276" r:id="rId17"/>
    <p:sldId id="279" r:id="rId18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70" autoAdjust="0"/>
    <p:restoredTop sz="96029" autoAdjust="0"/>
  </p:normalViewPr>
  <p:slideViewPr>
    <p:cSldViewPr snapToGrid="0">
      <p:cViewPr varScale="1">
        <p:scale>
          <a:sx n="105" d="100"/>
          <a:sy n="105" d="100"/>
        </p:scale>
        <p:origin x="1746" y="120"/>
      </p:cViewPr>
      <p:guideLst>
        <p:guide orient="horz" pos="976"/>
        <p:guide orient="horz" pos="3963"/>
        <p:guide orient="horz" pos="1999"/>
        <p:guide orient="horz" pos="1738"/>
        <p:guide pos="6541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372C655C-4613-459E-9842-A23EC2ED2F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3602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726A4AB3-9138-4D59-B9E8-712F3B39745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7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14F4F55A-83B9-4922-8A2A-19D42F280A1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16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D2AD3853-6429-49C6-A74D-4F8D8B85206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CA794FB8-554E-4B78-B95F-CA3896B6E6BE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10A56387-C64B-4196-A9E9-3BDD924F5768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10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75B83AB-32A5-46E9-8359-1C229E5022D7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11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D28ACD0-5DD8-4917-91DB-8C00DEB395D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12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5CBCDF2-12D2-4BDE-86AF-FCE73C700D3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13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071F8148-F722-4780-A644-2E70179C3A42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14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DF51AD94-DFE7-424F-A695-60A9FDBA3E37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15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C79F483B-0088-4FE4-87C5-796364A2E494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84740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4EC10-5AFB-411E-B83B-C6D82205FC14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7B61DBCB-8910-4E29-B32B-73ECFF9CA09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572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0BF78-D120-4FBB-AA39-094FD7EE3BCD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CFC39250-1799-4EBF-B9F9-8416E2634C1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165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26BC3AA6-0CD2-4C0D-8908-1D423EA340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34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316A8-A078-4123-814F-966FD1CEBAAF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AACDFDC7-A52D-4A8F-AAEF-ADC858BD67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37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68AC8-8A2C-47A6-85D8-4558D620CA17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96CF7A0B-69EE-4A79-A0AE-6DE5B4609CA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611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73448-9085-407D-A662-75B58869ED62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A0CD747B-9FAF-4E88-B976-3DF512D5C0D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59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849D7-BED4-4454-A58C-79B26E973E21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6C38234-6052-406D-A6A3-106FCFAC1B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41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 userDrawn="1"/>
        </p:nvSpPr>
        <p:spPr bwMode="auto">
          <a:xfrm>
            <a:off x="550863" y="7023100"/>
            <a:ext cx="65262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0" dirty="0">
                <a:solidFill>
                  <a:schemeClr val="bg1"/>
                </a:solidFill>
              </a:rPr>
              <a:t>Нотатки з безпеки на робочому місці (</a:t>
            </a:r>
            <a:r>
              <a:rPr lang="uk-UA" sz="1400" b="0">
                <a:solidFill>
                  <a:schemeClr val="bg1"/>
                </a:solidFill>
              </a:rPr>
              <a:t>SKG 035</a:t>
            </a:r>
            <a:r>
              <a:rPr lang="de-DE" sz="1400" b="0">
                <a:solidFill>
                  <a:schemeClr val="bg1"/>
                </a:solidFill>
              </a:rPr>
              <a:t>ua</a:t>
            </a:r>
            <a:r>
              <a:rPr lang="uk-UA" sz="1400" b="0">
                <a:solidFill>
                  <a:schemeClr val="bg1"/>
                </a:solidFill>
              </a:rPr>
              <a:t>)</a:t>
            </a:r>
            <a:r>
              <a:rPr lang="de-DE" sz="1400" b="0" dirty="0">
                <a:solidFill>
                  <a:schemeClr val="bg1"/>
                </a:solidFill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0" dirty="0">
                <a:solidFill>
                  <a:schemeClr val="bg1"/>
                </a:solidFill>
              </a:rPr>
              <a:t>Захист органів слуху</a:t>
            </a:r>
            <a:endParaRPr lang="de-DE" sz="1400" b="0" dirty="0">
              <a:solidFill>
                <a:schemeClr val="bg1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CB76B33-2495-4C69-BC89-0AB8E4C641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10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C3CF5-493E-4FD4-B008-BA6A8472263F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7F70A99A-707E-4B67-9245-25B766DD1B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502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6FD7A-525A-482C-8CF0-ADEE5D699597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B314F072-74FE-4806-B19A-B81B3A2601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484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21DD268-9197-4E13-AA6D-45501DFDB046}" type="datetime1">
              <a:rPr lang="de-DE"/>
              <a:pPr>
                <a:defRPr/>
              </a:pPr>
              <a:t>27.06.2022</a:t>
            </a:fld>
            <a:endParaRPr lang="de-DE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Fließtext optimal 24pt, minimal 20pt</a:t>
            </a:r>
          </a:p>
          <a:p>
            <a:pPr lvl="1"/>
            <a:r>
              <a:rPr lang="de-DE"/>
              <a:t>Aufzählungspunkt</a:t>
            </a:r>
          </a:p>
          <a:p>
            <a:pPr lvl="2"/>
            <a:r>
              <a:rPr lang="de-DE"/>
              <a:t>Aufzählungspunkt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A9E5E8A5-8CD6-4961-B150-F74F32207F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89" r:id="rId3"/>
    <p:sldLayoutId id="2147483990" r:id="rId4"/>
    <p:sldLayoutId id="2147483991" r:id="rId5"/>
    <p:sldLayoutId id="2147483992" r:id="rId6"/>
    <p:sldLayoutId id="2147483998" r:id="rId7"/>
    <p:sldLayoutId id="2147483999" r:id="rId8"/>
    <p:sldLayoutId id="2147483993" r:id="rId9"/>
    <p:sldLayoutId id="2147483994" r:id="rId10"/>
    <p:sldLayoutId id="214748399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medienshop.bgrci.de/shop/sk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5"/>
          <p:cNvSpPr>
            <a:spLocks noGrp="1"/>
          </p:cNvSpPr>
          <p:nvPr>
            <p:ph type="ctrTitle"/>
          </p:nvPr>
        </p:nvSpPr>
        <p:spPr>
          <a:xfrm>
            <a:off x="3032125" y="3054456"/>
            <a:ext cx="5465330" cy="536575"/>
          </a:xfrm>
        </p:spPr>
        <p:txBody>
          <a:bodyPr/>
          <a:lstStyle/>
          <a:p>
            <a:pPr eaLnBrk="1" hangingPunct="1"/>
            <a:r>
              <a:rPr lang="uk-UA" dirty="0"/>
              <a:t>Захист органів слуху</a:t>
            </a:r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800" b="0" dirty="0">
                <a:solidFill>
                  <a:srgbClr val="555555"/>
                </a:solidFill>
              </a:rPr>
              <a:t>Станом на 04.2020</a:t>
            </a:r>
            <a:endParaRPr lang="de-DE" sz="1800" b="0" dirty="0">
              <a:solidFill>
                <a:srgbClr val="555555"/>
              </a:solidFill>
            </a:endParaRPr>
          </a:p>
          <a:p>
            <a:r>
              <a:rPr lang="de-DE" sz="1000" b="0" i="0" u="none" strike="noStrike" baseline="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Übersetzt aus dem Deutschen im Juni 2022</a:t>
            </a:r>
            <a:endParaRPr lang="uk-UA" sz="1000" b="0" dirty="0">
              <a:solidFill>
                <a:srgbClr val="5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5"/>
          <p:cNvSpPr txBox="1">
            <a:spLocks/>
          </p:cNvSpPr>
          <p:nvPr/>
        </p:nvSpPr>
        <p:spPr bwMode="auto">
          <a:xfrm>
            <a:off x="3032125" y="4124325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uk-UA" sz="2000" b="0" dirty="0"/>
              <a:t>Нотатки з безпеки на робочому місці (</a:t>
            </a:r>
            <a:r>
              <a:rPr lang="uk-UA" sz="2000" b="0"/>
              <a:t>SKG 035</a:t>
            </a:r>
            <a:r>
              <a:rPr lang="de-DE" sz="2000" b="0"/>
              <a:t>ua</a:t>
            </a:r>
            <a:r>
              <a:rPr lang="uk-UA" sz="2000" b="0"/>
              <a:t>) </a:t>
            </a:r>
            <a:endParaRPr lang="uk-UA" sz="20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A3D07DFE-EC11-0199-6DDA-2D9D1C71D3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99" b="11614"/>
          <a:stretch/>
        </p:blipFill>
        <p:spPr>
          <a:xfrm>
            <a:off x="5614480" y="1058598"/>
            <a:ext cx="4975062" cy="5959732"/>
          </a:xfrm>
          <a:prstGeom prst="rect">
            <a:avLst/>
          </a:prstGeom>
        </p:spPr>
      </p:pic>
      <p:sp>
        <p:nvSpPr>
          <p:cNvPr id="1536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A7523761-7403-469B-9CAB-CB6A487F7D30}" type="slidenum">
              <a:rPr 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4" y="1462088"/>
            <a:ext cx="4968874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2</a:t>
            </a:r>
          </a:p>
        </p:txBody>
      </p:sp>
      <p:sp>
        <p:nvSpPr>
          <p:cNvPr id="15365" name="Rechteck 8"/>
          <p:cNvSpPr>
            <a:spLocks noChangeArrowheads="1"/>
          </p:cNvSpPr>
          <p:nvPr/>
        </p:nvSpPr>
        <p:spPr bwMode="auto">
          <a:xfrm>
            <a:off x="479425" y="2308224"/>
            <a:ext cx="4346575" cy="193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uk-UA" sz="2400" dirty="0">
                <a:solidFill>
                  <a:schemeClr val="tx1"/>
                </a:solidFill>
              </a:rPr>
              <a:t>При відповідному маркуванні в приміщенні засоби захисту органів слуху є обов’язковими до використання.</a:t>
            </a:r>
          </a:p>
        </p:txBody>
      </p:sp>
      <p:sp>
        <p:nvSpPr>
          <p:cNvPr id="15366" name="Pfeil nach rechts 9"/>
          <p:cNvSpPr>
            <a:spLocks noChangeArrowheads="1"/>
          </p:cNvSpPr>
          <p:nvPr/>
        </p:nvSpPr>
        <p:spPr bwMode="auto">
          <a:xfrm>
            <a:off x="4905374" y="2734754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F737D53-7FBB-AAF9-9186-B5E72FD79C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99" b="11614"/>
          <a:stretch/>
        </p:blipFill>
        <p:spPr>
          <a:xfrm>
            <a:off x="5614480" y="1058598"/>
            <a:ext cx="4975062" cy="5959732"/>
          </a:xfrm>
          <a:prstGeom prst="rect">
            <a:avLst/>
          </a:prstGeom>
        </p:spPr>
      </p:pic>
      <p:sp>
        <p:nvSpPr>
          <p:cNvPr id="16387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A3CEAE7E-17D4-4A2A-8615-C86E9F471F76}" type="slidenum">
              <a:rPr 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458053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3</a:t>
            </a:r>
          </a:p>
        </p:txBody>
      </p:sp>
      <p:sp>
        <p:nvSpPr>
          <p:cNvPr id="16389" name="Rechteck 8"/>
          <p:cNvSpPr>
            <a:spLocks noChangeArrowheads="1"/>
          </p:cNvSpPr>
          <p:nvPr/>
        </p:nvSpPr>
        <p:spPr bwMode="auto">
          <a:xfrm>
            <a:off x="479425" y="2308225"/>
            <a:ext cx="5197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uk-UA" sz="2400" dirty="0">
                <a:solidFill>
                  <a:schemeClr val="tx1"/>
                </a:solidFill>
              </a:rPr>
              <a:t>Засоби захисту дозволяють розуміти сказане та чути відповідні сигнали.</a:t>
            </a:r>
          </a:p>
        </p:txBody>
      </p:sp>
      <p:sp>
        <p:nvSpPr>
          <p:cNvPr id="16390" name="Pfeil nach rechts 9"/>
          <p:cNvSpPr>
            <a:spLocks noChangeArrowheads="1"/>
          </p:cNvSpPr>
          <p:nvPr/>
        </p:nvSpPr>
        <p:spPr bwMode="auto">
          <a:xfrm rot="10800000">
            <a:off x="8580438" y="1890100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45EB53B5-BE69-4D2E-0A38-27612D1E42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99" b="11614"/>
          <a:stretch/>
        </p:blipFill>
        <p:spPr>
          <a:xfrm>
            <a:off x="5614480" y="1058598"/>
            <a:ext cx="4975062" cy="5959732"/>
          </a:xfrm>
          <a:prstGeom prst="rect">
            <a:avLst/>
          </a:prstGeom>
        </p:spPr>
      </p:pic>
      <p:sp>
        <p:nvSpPr>
          <p:cNvPr id="1741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E6540D13-5B87-4164-BD95-F4933C6C7CA1}" type="slidenum">
              <a:rPr 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49688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4</a:t>
            </a:r>
          </a:p>
        </p:txBody>
      </p:sp>
      <p:sp>
        <p:nvSpPr>
          <p:cNvPr id="17413" name="Rechteck 8"/>
          <p:cNvSpPr>
            <a:spLocks noChangeArrowheads="1"/>
          </p:cNvSpPr>
          <p:nvPr/>
        </p:nvSpPr>
        <p:spPr bwMode="auto">
          <a:xfrm>
            <a:off x="479425" y="2308225"/>
            <a:ext cx="51974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uk-UA" sz="2400" dirty="0">
                <a:solidFill>
                  <a:schemeClr val="tx1"/>
                </a:solidFill>
              </a:rPr>
              <a:t>Елементи захисту органів слуху</a:t>
            </a:r>
          </a:p>
          <a:p>
            <a:pPr>
              <a:lnSpc>
                <a:spcPts val="2800"/>
              </a:lnSpc>
            </a:pPr>
            <a:r>
              <a:rPr lang="uk-UA" sz="2400" dirty="0">
                <a:solidFill>
                  <a:schemeClr val="tx1"/>
                </a:solidFill>
              </a:rPr>
              <a:t>мають бути зручними у використанні.</a:t>
            </a:r>
          </a:p>
        </p:txBody>
      </p:sp>
      <p:sp>
        <p:nvSpPr>
          <p:cNvPr id="9" name="Pfeil nach rechts 9"/>
          <p:cNvSpPr>
            <a:spLocks noChangeArrowheads="1"/>
          </p:cNvSpPr>
          <p:nvPr/>
        </p:nvSpPr>
        <p:spPr bwMode="auto">
          <a:xfrm rot="10800000">
            <a:off x="8580438" y="3731904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3D10FB88-C3EB-65C9-D1F4-E42AC59482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99" b="11614"/>
          <a:stretch/>
        </p:blipFill>
        <p:spPr>
          <a:xfrm>
            <a:off x="5614480" y="1058598"/>
            <a:ext cx="4975062" cy="5959732"/>
          </a:xfrm>
          <a:prstGeom prst="rect">
            <a:avLst/>
          </a:prstGeom>
        </p:spPr>
      </p:pic>
      <p:sp>
        <p:nvSpPr>
          <p:cNvPr id="184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A5625A29-545B-476C-BA66-57AE1A3EE1B6}" type="slidenum">
              <a:rPr 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5</a:t>
            </a:r>
          </a:p>
        </p:txBody>
      </p:sp>
      <p:sp>
        <p:nvSpPr>
          <p:cNvPr id="18437" name="Rechteck 8"/>
          <p:cNvSpPr>
            <a:spLocks noChangeArrowheads="1"/>
          </p:cNvSpPr>
          <p:nvPr/>
        </p:nvSpPr>
        <p:spPr bwMode="auto">
          <a:xfrm>
            <a:off x="479425" y="2308225"/>
            <a:ext cx="51974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uk-UA" sz="2400">
                <a:solidFill>
                  <a:schemeClr val="tx1"/>
                </a:solidFill>
              </a:rPr>
              <a:t>Перевіряйте функціональність засобів захисту органів слуху перед кожним використанням.</a:t>
            </a:r>
          </a:p>
        </p:txBody>
      </p:sp>
      <p:sp>
        <p:nvSpPr>
          <p:cNvPr id="18438" name="Pfeil nach rechts 9"/>
          <p:cNvSpPr>
            <a:spLocks noChangeArrowheads="1"/>
          </p:cNvSpPr>
          <p:nvPr/>
        </p:nvSpPr>
        <p:spPr bwMode="auto">
          <a:xfrm rot="10800000">
            <a:off x="8292076" y="6135227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5223205B-924A-FDCF-637E-C36DD10228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99" b="11614"/>
          <a:stretch/>
        </p:blipFill>
        <p:spPr>
          <a:xfrm>
            <a:off x="5614480" y="1058598"/>
            <a:ext cx="4975062" cy="5959732"/>
          </a:xfrm>
          <a:prstGeom prst="rect">
            <a:avLst/>
          </a:prstGeom>
        </p:spPr>
      </p:pic>
      <p:sp>
        <p:nvSpPr>
          <p:cNvPr id="19459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0B21D9B6-4A51-4A3D-A094-1A1CDBF4CCC0}" type="slidenum">
              <a:rPr 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6</a:t>
            </a:r>
          </a:p>
        </p:txBody>
      </p:sp>
      <p:sp>
        <p:nvSpPr>
          <p:cNvPr id="19461" name="Rechteck 8"/>
          <p:cNvSpPr>
            <a:spLocks noChangeArrowheads="1"/>
          </p:cNvSpPr>
          <p:nvPr/>
        </p:nvSpPr>
        <p:spPr bwMode="auto">
          <a:xfrm>
            <a:off x="479425" y="2308225"/>
            <a:ext cx="5197475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uk-UA" sz="2400">
                <a:solidFill>
                  <a:schemeClr val="tx1"/>
                </a:solidFill>
              </a:rPr>
              <a:t>Захисні засоби необхідно чистити після використання,</a:t>
            </a:r>
          </a:p>
          <a:p>
            <a:pPr>
              <a:lnSpc>
                <a:spcPts val="2800"/>
              </a:lnSpc>
            </a:pPr>
            <a:r>
              <a:rPr lang="uk-UA" sz="2400">
                <a:solidFill>
                  <a:schemeClr val="tx1"/>
                </a:solidFill>
              </a:rPr>
              <a:t>якщо є така необхідність.</a:t>
            </a:r>
          </a:p>
        </p:txBody>
      </p:sp>
      <p:sp>
        <p:nvSpPr>
          <p:cNvPr id="9" name="Pfeil nach rechts 9"/>
          <p:cNvSpPr>
            <a:spLocks noChangeArrowheads="1"/>
          </p:cNvSpPr>
          <p:nvPr/>
        </p:nvSpPr>
        <p:spPr bwMode="auto">
          <a:xfrm>
            <a:off x="4922466" y="5479517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2425A524-1380-E880-BF06-9B92C9CB2E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99" b="11614"/>
          <a:stretch/>
        </p:blipFill>
        <p:spPr>
          <a:xfrm>
            <a:off x="5614480" y="1058598"/>
            <a:ext cx="4975062" cy="5959732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C77FF09A-CE43-4D3B-A770-763794590000}" type="slidenum">
              <a:rPr 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4" y="1462088"/>
            <a:ext cx="541390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7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9425" y="2308225"/>
            <a:ext cx="51974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uk-UA" sz="2400">
                <a:solidFill>
                  <a:schemeClr val="tx1"/>
                </a:solidFill>
              </a:rPr>
              <a:t>Зберігайте засоби захисту органів слуху в чистому, сухому місці з дотриманням гігієнічних вимог.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4924958" y="6324120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78836EE7-F2B6-EF9D-C627-3CAE512397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99" b="11614"/>
          <a:stretch/>
        </p:blipFill>
        <p:spPr>
          <a:xfrm>
            <a:off x="5614480" y="1058598"/>
            <a:ext cx="4975062" cy="5959732"/>
          </a:xfrm>
          <a:prstGeom prst="rect">
            <a:avLst/>
          </a:prstGeom>
        </p:spPr>
      </p:pic>
      <p:sp>
        <p:nvSpPr>
          <p:cNvPr id="2150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1D7F0D4A-5018-4E40-BC8B-E4D478167144}" type="slidenum">
              <a:rPr lang="de-DE" sz="1500" b="0" smtClean="0">
                <a:solidFill>
                  <a:schemeClr val="bg1"/>
                </a:solidFill>
              </a:rPr>
              <a:pPr/>
              <a:t>16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468261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8</a:t>
            </a:r>
          </a:p>
        </p:txBody>
      </p:sp>
      <p:sp>
        <p:nvSpPr>
          <p:cNvPr id="21508" name="Rechteck 8"/>
          <p:cNvSpPr>
            <a:spLocks noChangeArrowheads="1"/>
          </p:cNvSpPr>
          <p:nvPr/>
        </p:nvSpPr>
        <p:spPr bwMode="auto">
          <a:xfrm>
            <a:off x="479425" y="2308225"/>
            <a:ext cx="519906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uk-UA" sz="2400" dirty="0">
                <a:solidFill>
                  <a:schemeClr val="tx1"/>
                </a:solidFill>
              </a:rPr>
              <a:t>Забезпечити екологічну утилізацію використаних засобів.</a:t>
            </a:r>
          </a:p>
        </p:txBody>
      </p:sp>
      <p:sp>
        <p:nvSpPr>
          <p:cNvPr id="9" name="Pfeil nach rechts 9"/>
          <p:cNvSpPr>
            <a:spLocks noChangeArrowheads="1"/>
          </p:cNvSpPr>
          <p:nvPr/>
        </p:nvSpPr>
        <p:spPr bwMode="auto">
          <a:xfrm rot="10800000">
            <a:off x="8493412" y="2844065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F1E0C9D6-15C8-4848-8EB3-3C0D989C6FF0}" type="slidenum">
              <a:rPr lang="de-DE" sz="1500" b="0" smtClean="0">
                <a:solidFill>
                  <a:schemeClr val="bg1"/>
                </a:solidFill>
              </a:rPr>
              <a:pPr/>
              <a:t>17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 dirty="0">
                <a:latin typeface="+mj-lt"/>
                <a:ea typeface="+mj-ea"/>
                <a:cs typeface="+mj-cs"/>
              </a:rPr>
              <a:t>Подальші рекомендації з безпеки праці</a:t>
            </a:r>
          </a:p>
        </p:txBody>
      </p:sp>
      <p:sp>
        <p:nvSpPr>
          <p:cNvPr id="7" name="Rechteck 5">
            <a:hlinkClick r:id="rId2"/>
          </p:cNvPr>
          <p:cNvSpPr>
            <a:spLocks noChangeArrowheads="1"/>
          </p:cNvSpPr>
          <p:nvPr/>
        </p:nvSpPr>
        <p:spPr bwMode="auto">
          <a:xfrm>
            <a:off x="454024" y="5313363"/>
            <a:ext cx="66291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uk-UA" sz="1600"/>
              <a:t>medienshop.bgrci.de 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53A2567F-807D-4483-B61A-27A9D45D2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698836" y="2050477"/>
            <a:ext cx="4849812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hteck 4">
            <a:extLst>
              <a:ext uri="{FF2B5EF4-FFF2-40B4-BE49-F238E27FC236}">
                <a16:creationId xmlns:a16="http://schemas.microsoft.com/office/drawing/2014/main" id="{60A4482A-819A-4EC8-B66B-D7EC90CC8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505075"/>
            <a:ext cx="555148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1800" dirty="0">
                <a:solidFill>
                  <a:schemeClr val="tx1"/>
                </a:solidFill>
              </a:rPr>
              <a:t>Серія рекомендацій з безпеки праці постійно доповнюється новими темами.</a:t>
            </a:r>
          </a:p>
          <a:p>
            <a:pPr>
              <a:spcBef>
                <a:spcPts val="1200"/>
              </a:spcBef>
            </a:pPr>
            <a:r>
              <a:rPr lang="uk-UA" sz="1800" dirty="0">
                <a:solidFill>
                  <a:schemeClr val="tx1"/>
                </a:solidFill>
              </a:rPr>
              <a:t>У друкованих версіях ви знайдете детальнішу інформацію та </a:t>
            </a:r>
            <a:r>
              <a:rPr lang="uk-UA" sz="1800" dirty="0"/>
              <a:t>пояснення до індивідуальних уроків для працівників</a:t>
            </a:r>
            <a:r>
              <a:rPr lang="uk-UA" sz="18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uk-UA" sz="1800" dirty="0">
                <a:solidFill>
                  <a:schemeClr val="tx1"/>
                </a:solidFill>
              </a:rPr>
              <a:t>Детальний перелік усіх доступних тем в онлайн-магазині BG RCI за адресою: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034" y="1527048"/>
            <a:ext cx="3870665" cy="5168900"/>
          </a:xfrm>
          <a:prstGeom prst="rect">
            <a:avLst/>
          </a:prstGeom>
        </p:spPr>
      </p:pic>
      <p:sp>
        <p:nvSpPr>
          <p:cNvPr id="717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967CF509-BB29-472D-8F88-9691A54E4EB5}" type="slidenum">
              <a:rPr 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171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2088"/>
            <a:ext cx="9748837" cy="600473"/>
          </a:xfrm>
        </p:spPr>
        <p:txBody>
          <a:bodyPr/>
          <a:lstStyle/>
          <a:p>
            <a:r>
              <a:rPr lang="uk-UA" dirty="0"/>
              <a:t>Для чого захищати органи слуху?</a:t>
            </a:r>
          </a:p>
        </p:txBody>
      </p:sp>
      <p:sp>
        <p:nvSpPr>
          <p:cNvPr id="7" name="Rechteck 6"/>
          <p:cNvSpPr/>
          <p:nvPr/>
        </p:nvSpPr>
        <p:spPr>
          <a:xfrm>
            <a:off x="479426" y="2076209"/>
            <a:ext cx="6724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uk-UA" sz="2400" dirty="0"/>
              <a:t>Відсутність шумозахисту може призвести до невиліковної шумової глухоти.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1</a:t>
            </a:r>
          </a:p>
        </p:txBody>
      </p:sp>
      <p:sp>
        <p:nvSpPr>
          <p:cNvPr id="28" name="Rechteck 27"/>
          <p:cNvSpPr/>
          <p:nvPr/>
        </p:nvSpPr>
        <p:spPr>
          <a:xfrm>
            <a:off x="479426" y="2985908"/>
            <a:ext cx="768789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tx1"/>
                </a:solidFill>
              </a:rPr>
              <a:t>Наслідки: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Погіршення якості життя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Неправильне трактування машинних шумів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Відсутня або ж ускладнена вербальна</a:t>
            </a:r>
            <a:br>
              <a:rPr lang="en-US" sz="2000" b="0" dirty="0">
                <a:solidFill>
                  <a:schemeClr val="tx1"/>
                </a:solidFill>
              </a:rPr>
            </a:br>
            <a:r>
              <a:rPr lang="uk-UA" sz="2000" b="0" dirty="0">
                <a:solidFill>
                  <a:schemeClr val="tx1"/>
                </a:solidFill>
              </a:rPr>
              <a:t>комунікація з колегами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Несприйняття попереджувальних сигналів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Недочування та несвоєчасна реакція на сигнали дорожнього руху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Підвищений ризик нещасного випадку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 dirty="0">
                <a:solidFill>
                  <a:schemeClr val="tx1"/>
                </a:solidFill>
              </a:rPr>
              <a:t>Збільшення частоти помилок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>
                <a:solidFill>
                  <a:schemeClr val="tx1"/>
                </a:solidFill>
              </a:rPr>
              <a:t>Погіршення продуктивності</a:t>
            </a:r>
            <a:endParaRPr lang="de-DE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67" y="1405876"/>
            <a:ext cx="4625822" cy="5502800"/>
          </a:xfrm>
          <a:prstGeom prst="rect">
            <a:avLst/>
          </a:prstGeom>
        </p:spPr>
      </p:pic>
      <p:sp>
        <p:nvSpPr>
          <p:cNvPr id="819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1696CDAE-F35B-4AE6-83FB-020075EDF988}" type="slidenum">
              <a:rPr 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2088"/>
            <a:ext cx="9748837" cy="1047750"/>
          </a:xfrm>
        </p:spPr>
        <p:txBody>
          <a:bodyPr/>
          <a:lstStyle/>
          <a:p>
            <a:r>
              <a:rPr lang="uk-UA"/>
              <a:t>Рекомендовані дії</a:t>
            </a:r>
          </a:p>
        </p:txBody>
      </p:sp>
      <p:sp>
        <p:nvSpPr>
          <p:cNvPr id="7" name="Rechteck 6"/>
          <p:cNvSpPr/>
          <p:nvPr/>
        </p:nvSpPr>
        <p:spPr>
          <a:xfrm>
            <a:off x="479425" y="2308225"/>
            <a:ext cx="489779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uk-UA" sz="2400"/>
              <a:t>Законодавча основа </a:t>
            </a:r>
          </a:p>
          <a:p>
            <a:pPr>
              <a:spcAft>
                <a:spcPts val="0"/>
              </a:spcAft>
              <a:defRPr/>
            </a:pPr>
            <a:endParaRPr lang="de-DE" sz="2400" dirty="0">
              <a:solidFill>
                <a:schemeClr val="tx1"/>
              </a:solidFill>
            </a:endParaRPr>
          </a:p>
          <a:p>
            <a:pPr marL="179388" indent="-1793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>
                <a:solidFill>
                  <a:schemeClr val="tx1"/>
                </a:solidFill>
              </a:rPr>
              <a:t>Використання наявних пристроїв захисту органів слуху</a:t>
            </a:r>
          </a:p>
          <a:p>
            <a:pPr marL="179388" indent="-1793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>
                <a:solidFill>
                  <a:schemeClr val="tx1"/>
                </a:solidFill>
              </a:rPr>
              <a:t>Використання засобів охорони праці</a:t>
            </a:r>
          </a:p>
          <a:p>
            <a:pPr marL="179388" indent="-1793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>
                <a:solidFill>
                  <a:schemeClr val="tx1"/>
                </a:solidFill>
              </a:rPr>
              <a:t>У зонах дії синього знака:</a:t>
            </a:r>
          </a:p>
          <a:p>
            <a:pPr marL="450000" indent="-270000"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2000" b="0">
                <a:solidFill>
                  <a:schemeClr val="tx1"/>
                </a:solidFill>
              </a:rPr>
              <a:t>Використання пристроїв захисту органів слуху</a:t>
            </a:r>
          </a:p>
          <a:p>
            <a:pPr marL="450000" indent="-270000"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uk-UA" sz="2000" b="0">
                <a:solidFill>
                  <a:schemeClr val="tx1"/>
                </a:solidFill>
              </a:rPr>
              <a:t>Охорона праці є обов’язковою    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9626" y="3964427"/>
            <a:ext cx="2072055" cy="291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4" r="5299" b="58073"/>
          <a:stretch/>
        </p:blipFill>
        <p:spPr bwMode="auto">
          <a:xfrm>
            <a:off x="3115569" y="1992573"/>
            <a:ext cx="1781048" cy="107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521221" y="2076209"/>
            <a:ext cx="39783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/>
                </a:solidFill>
              </a:rPr>
              <a:t>Вушні затулки (беруші):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600" b="0" dirty="0">
                <a:solidFill>
                  <a:schemeClr val="tx1"/>
                </a:solidFill>
              </a:rPr>
              <a:t>На робочих місцях з тривалим впливом шуму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600" b="0" dirty="0">
                <a:solidFill>
                  <a:schemeClr val="tx1"/>
                </a:solidFill>
              </a:rPr>
              <a:t>При одночасному використанні захисту органів слуху та інших засобів індивідуального захисту, як-от: окулярів, засобів захисту органів дихання або шолома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600" b="0" dirty="0">
                <a:solidFill>
                  <a:schemeClr val="tx1"/>
                </a:solidFill>
              </a:rPr>
              <a:t>Висока зручність використання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600" b="0" dirty="0">
                <a:solidFill>
                  <a:schemeClr val="tx1"/>
                </a:solidFill>
              </a:rPr>
              <a:t>Сприйняття звуків в різних напрямках</a:t>
            </a:r>
          </a:p>
        </p:txBody>
      </p:sp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24E4476B-96B0-4DB8-9ACA-98019C17A879}" type="slidenum">
              <a:rPr 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0500"/>
            <a:ext cx="9748837" cy="532073"/>
          </a:xfrm>
        </p:spPr>
        <p:txBody>
          <a:bodyPr/>
          <a:lstStyle/>
          <a:p>
            <a:r>
              <a:rPr lang="uk-UA"/>
              <a:t>Який захист обрати? 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3</a:t>
            </a:r>
          </a:p>
        </p:txBody>
      </p:sp>
      <p:sp>
        <p:nvSpPr>
          <p:cNvPr id="6" name="Rechteck 5"/>
          <p:cNvSpPr/>
          <p:nvPr/>
        </p:nvSpPr>
        <p:spPr>
          <a:xfrm>
            <a:off x="5792022" y="2080224"/>
            <a:ext cx="383184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>
              <a:spcBef>
                <a:spcPts val="60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/>
                </a:solidFill>
              </a:rPr>
              <a:t>Отопластика: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600" b="0" dirty="0">
                <a:solidFill>
                  <a:schemeClr val="tx1"/>
                </a:solidFill>
              </a:rPr>
              <a:t>Мінімальне відчуття стороннього тіла завдяки індивідуальному підбору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600" b="0" dirty="0">
                <a:solidFill>
                  <a:schemeClr val="tx1"/>
                </a:solidFill>
              </a:rPr>
              <a:t>Простота використання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600" b="0" dirty="0">
                <a:solidFill>
                  <a:schemeClr val="tx1"/>
                </a:solidFill>
              </a:rPr>
              <a:t>Підходить у випадку непереносимості вушних затулок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600" b="0" dirty="0">
                <a:solidFill>
                  <a:schemeClr val="tx1"/>
                </a:solidFill>
              </a:rPr>
              <a:t>За станом здоров’я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8" t="51647" r="-5708" b="-3127"/>
          <a:stretch/>
        </p:blipFill>
        <p:spPr bwMode="auto">
          <a:xfrm>
            <a:off x="519720" y="5292942"/>
            <a:ext cx="1272332" cy="151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03" r="54392" b="35174"/>
          <a:stretch/>
        </p:blipFill>
        <p:spPr bwMode="auto">
          <a:xfrm>
            <a:off x="9243750" y="2076209"/>
            <a:ext cx="1055950" cy="80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/>
          <p:cNvSpPr/>
          <p:nvPr/>
        </p:nvSpPr>
        <p:spPr>
          <a:xfrm>
            <a:off x="545724" y="4922377"/>
            <a:ext cx="4999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>
              <a:spcBef>
                <a:spcPts val="3000"/>
              </a:spcBef>
              <a:spcAft>
                <a:spcPts val="0"/>
              </a:spcAft>
              <a:defRPr/>
            </a:pPr>
            <a:r>
              <a:rPr lang="uk-UA" sz="1600">
                <a:solidFill>
                  <a:schemeClr val="tx1"/>
                </a:solidFill>
              </a:rPr>
              <a:t>Протишумові навушники:</a:t>
            </a:r>
          </a:p>
        </p:txBody>
      </p:sp>
      <p:sp>
        <p:nvSpPr>
          <p:cNvPr id="15" name="Rechteck 14"/>
          <p:cNvSpPr/>
          <p:nvPr/>
        </p:nvSpPr>
        <p:spPr>
          <a:xfrm>
            <a:off x="1792053" y="5292942"/>
            <a:ext cx="3620456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600" b="0" dirty="0">
                <a:solidFill>
                  <a:schemeClr val="tx1"/>
                </a:solidFill>
              </a:rPr>
              <a:t>За умови, коли їх потрібно часто одягати і знімати, щоб захиститись від короткотривалих шумів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600" b="0" dirty="0">
                <a:solidFill>
                  <a:schemeClr val="tx1"/>
                </a:solidFill>
              </a:rPr>
              <a:t>Підходить у випадку непереносимості вушних затулок</a:t>
            </a:r>
          </a:p>
        </p:txBody>
      </p:sp>
      <p:sp>
        <p:nvSpPr>
          <p:cNvPr id="16" name="Rechteck 15"/>
          <p:cNvSpPr/>
          <p:nvPr/>
        </p:nvSpPr>
        <p:spPr>
          <a:xfrm>
            <a:off x="6856793" y="4447357"/>
            <a:ext cx="3831845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>
              <a:spcBef>
                <a:spcPts val="300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/>
                </a:solidFill>
              </a:rPr>
              <a:t>На що звернути додаткову увагу?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600" b="0" dirty="0">
                <a:solidFill>
                  <a:schemeClr val="tx1"/>
                </a:solidFill>
              </a:rPr>
              <a:t>Чи є маркування СЕ?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600" b="0" dirty="0">
                <a:solidFill>
                  <a:schemeClr val="tx1"/>
                </a:solidFill>
              </a:rPr>
              <a:t>Для захисту органів слуху важливі:</a:t>
            </a:r>
          </a:p>
          <a:p>
            <a:pPr marL="180000">
              <a:spcBef>
                <a:spcPts val="300"/>
              </a:spcBef>
              <a:spcAft>
                <a:spcPts val="0"/>
              </a:spcAft>
              <a:defRPr/>
            </a:pPr>
            <a:r>
              <a:rPr lang="uk-UA" sz="1600" b="0" dirty="0">
                <a:solidFill>
                  <a:schemeClr val="tx1"/>
                </a:solidFill>
              </a:rPr>
              <a:t>– зручність у використанні</a:t>
            </a:r>
          </a:p>
          <a:p>
            <a:pPr marL="180000">
              <a:spcBef>
                <a:spcPts val="300"/>
              </a:spcBef>
              <a:spcAft>
                <a:spcPts val="0"/>
              </a:spcAft>
              <a:defRPr/>
            </a:pPr>
            <a:r>
              <a:rPr lang="uk-UA" sz="1600" b="0" dirty="0">
                <a:solidFill>
                  <a:schemeClr val="tx1"/>
                </a:solidFill>
              </a:rPr>
              <a:t>– переносимість організмом</a:t>
            </a:r>
          </a:p>
          <a:p>
            <a:pPr marL="180000">
              <a:spcBef>
                <a:spcPts val="300"/>
              </a:spcBef>
              <a:spcAft>
                <a:spcPts val="0"/>
              </a:spcAft>
              <a:defRPr/>
            </a:pPr>
            <a:r>
              <a:rPr lang="uk-UA" sz="1600" b="0" dirty="0">
                <a:solidFill>
                  <a:schemeClr val="tx1"/>
                </a:solidFill>
              </a:rPr>
              <a:t>– легке миття</a:t>
            </a:r>
          </a:p>
          <a:p>
            <a:pPr marL="180000">
              <a:spcBef>
                <a:spcPts val="300"/>
              </a:spcBef>
              <a:spcAft>
                <a:spcPts val="0"/>
              </a:spcAft>
              <a:defRPr/>
            </a:pPr>
            <a:r>
              <a:rPr lang="uk-UA" sz="1600" b="0" dirty="0">
                <a:solidFill>
                  <a:schemeClr val="tx1"/>
                </a:solidFill>
              </a:rPr>
              <a:t>– щоб можна було розуміти сказане і добре чути сигнали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endParaRPr lang="de-DE" sz="1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AD066FD2-9410-480E-8E9F-57002D55A771}" type="slidenum">
              <a:rPr 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4</a:t>
            </a:r>
          </a:p>
        </p:txBody>
      </p:sp>
      <p:sp>
        <p:nvSpPr>
          <p:cNvPr id="10245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uk-UA" sz="3000"/>
              <a:t>Правильне використання захисту органів слуху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3963" y="2077396"/>
            <a:ext cx="3632489" cy="474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521221" y="2076209"/>
            <a:ext cx="387335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>
                <a:solidFill>
                  <a:schemeClr val="tx1"/>
                </a:solidFill>
              </a:rPr>
              <a:t>Використання наявних пристроїв захисту органів слуху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>
                <a:solidFill>
                  <a:schemeClr val="tx1"/>
                </a:solidFill>
              </a:rPr>
              <a:t>Використання засобів охорони праці</a:t>
            </a:r>
          </a:p>
          <a:p>
            <a:pPr marL="179388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>
                <a:solidFill>
                  <a:schemeClr val="tx1"/>
                </a:solidFill>
              </a:rPr>
              <a:t>Перевіряйте пристрої захисту органів слуху перед кожним використанням (огляд), а саме перевірте, чи:</a:t>
            </a:r>
          </a:p>
          <a:p>
            <a:pPr marL="180000">
              <a:spcBef>
                <a:spcPts val="300"/>
              </a:spcBef>
              <a:spcAft>
                <a:spcPts val="0"/>
              </a:spcAft>
              <a:defRPr/>
            </a:pPr>
            <a:r>
              <a:rPr lang="uk-UA" sz="1800" b="0">
                <a:solidFill>
                  <a:schemeClr val="tx1"/>
                </a:solidFill>
              </a:rPr>
              <a:t>– вони чисті?</a:t>
            </a:r>
          </a:p>
          <a:p>
            <a:pPr marL="180000">
              <a:spcBef>
                <a:spcPts val="300"/>
              </a:spcBef>
              <a:spcAft>
                <a:spcPts val="0"/>
              </a:spcAft>
              <a:defRPr/>
            </a:pPr>
            <a:r>
              <a:rPr lang="uk-UA" sz="1800" b="0">
                <a:solidFill>
                  <a:schemeClr val="tx1"/>
                </a:solidFill>
              </a:rPr>
              <a:t>– вони непошкоджені?</a:t>
            </a:r>
          </a:p>
          <a:p>
            <a:pPr marL="360000" indent="-180000">
              <a:spcBef>
                <a:spcPts val="300"/>
              </a:spcBef>
              <a:spcAft>
                <a:spcPts val="0"/>
              </a:spcAft>
              <a:defRPr/>
            </a:pPr>
            <a:r>
              <a:rPr lang="uk-UA" sz="1800" b="0">
                <a:solidFill>
                  <a:schemeClr val="tx1"/>
                </a:solidFill>
              </a:rPr>
              <a:t>– вушні затулки достатньо еластичні?</a:t>
            </a:r>
          </a:p>
          <a:p>
            <a:pPr marL="360000" indent="-180000">
              <a:spcBef>
                <a:spcPts val="300"/>
              </a:spcBef>
              <a:spcAft>
                <a:spcPts val="0"/>
              </a:spcAft>
              <a:defRPr/>
            </a:pPr>
            <a:r>
              <a:rPr lang="uk-UA" sz="1800" b="0">
                <a:solidFill>
                  <a:schemeClr val="tx1"/>
                </a:solidFill>
              </a:rPr>
              <a:t>– достатній контакт та чи добре прилягають протишумові навушники?</a:t>
            </a:r>
          </a:p>
        </p:txBody>
      </p:sp>
      <p:sp>
        <p:nvSpPr>
          <p:cNvPr id="10" name="Rechteck 9"/>
          <p:cNvSpPr/>
          <p:nvPr/>
        </p:nvSpPr>
        <p:spPr>
          <a:xfrm>
            <a:off x="6368486" y="2076209"/>
            <a:ext cx="3966864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>
                <a:solidFill>
                  <a:schemeClr val="tx1"/>
                </a:solidFill>
              </a:rPr>
              <a:t>Замініть дефектні частини або весь пристрій</a:t>
            </a:r>
          </a:p>
          <a:p>
            <a:pPr marL="1080000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>
                <a:solidFill>
                  <a:schemeClr val="tx1"/>
                </a:solidFill>
              </a:rPr>
              <a:t>Одягайте та користуйтеся пристроями захисту органів слуху в зонах підвищеного шуму</a:t>
            </a:r>
          </a:p>
          <a:p>
            <a:pPr marL="1440000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>
                <a:solidFill>
                  <a:schemeClr val="tx1"/>
                </a:solidFill>
              </a:rPr>
              <a:t>Одягайте тільки на чисті руки, зберігайте їхню чистоту</a:t>
            </a:r>
          </a:p>
          <a:p>
            <a:pPr marL="1800000" indent="-176213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1800" b="0">
                <a:solidFill>
                  <a:schemeClr val="tx1"/>
                </a:solidFill>
              </a:rPr>
              <a:t>Одноразові пристрої захисту органів слуху використовуйте тільки один раз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D61A960F-B162-4798-AA9F-9219626617D9}" type="slidenum">
              <a:rPr 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65777" y="1898785"/>
            <a:ext cx="5348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  <a:defRPr/>
            </a:pPr>
            <a:r>
              <a:rPr lang="uk-UA" sz="2400"/>
              <a:t>Догляд, зберігання та утилізація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uk-UA" sz="2400" b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Урок 5</a:t>
            </a:r>
          </a:p>
        </p:txBody>
      </p:sp>
      <p:sp>
        <p:nvSpPr>
          <p:cNvPr id="11269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uk-UA" sz="3000"/>
              <a:t>Після використання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2484" y="1260129"/>
            <a:ext cx="4876589" cy="555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550863" y="2993122"/>
            <a:ext cx="402206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14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>
                <a:solidFill>
                  <a:schemeClr val="tx1"/>
                </a:solidFill>
              </a:rPr>
              <a:t>Регулярно чистіть багаторазові засоби захисту органів слуху після кожного використання</a:t>
            </a:r>
          </a:p>
          <a:p>
            <a:pPr marL="174625" indent="-1714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>
                <a:solidFill>
                  <a:schemeClr val="tx1"/>
                </a:solidFill>
              </a:rPr>
              <a:t>Зберігайте ці засоби в чистому, сухому та гігієнічному середовищі відповідно до інструкцій виробника</a:t>
            </a:r>
          </a:p>
          <a:p>
            <a:pPr marL="174625" indent="-1714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uk-UA" sz="2000" b="0">
                <a:solidFill>
                  <a:schemeClr val="tx1"/>
                </a:solidFill>
              </a:rPr>
              <a:t>Утилізуйте використані засоби екологічним способом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8D03D7FC-E1DD-439B-9107-46E4EBBA2067}" type="slidenum">
              <a:rPr 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Знайдіть вісім помилок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4248" y="1135968"/>
            <a:ext cx="4129229" cy="580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B6179547-0CF1-45E3-B3F6-D33CC271E812}" type="slidenum">
              <a:rPr 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Робота над помилками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493C7F8-42BE-5297-C88E-4AB5D986C7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99" b="11614"/>
          <a:stretch/>
        </p:blipFill>
        <p:spPr>
          <a:xfrm>
            <a:off x="5614480" y="1058598"/>
            <a:ext cx="4975062" cy="59597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409D608-F81E-3520-B97F-1D6A004243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99" b="11614"/>
          <a:stretch/>
        </p:blipFill>
        <p:spPr>
          <a:xfrm>
            <a:off x="5614480" y="1058598"/>
            <a:ext cx="4975062" cy="5959732"/>
          </a:xfrm>
          <a:prstGeom prst="rect">
            <a:avLst/>
          </a:prstGeom>
        </p:spPr>
      </p:pic>
      <p:sp>
        <p:nvSpPr>
          <p:cNvPr id="1433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uk-UA" sz="1500" b="0">
                <a:solidFill>
                  <a:schemeClr val="bg1"/>
                </a:solidFill>
              </a:rPr>
              <a:t>Сторінка </a:t>
            </a:r>
            <a:fld id="{8804690C-3D79-4551-BA4D-348DDB720256}" type="slidenum">
              <a:rPr 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63" y="1462088"/>
            <a:ext cx="9748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uk-UA" sz="3000">
                <a:latin typeface="+mj-lt"/>
                <a:ea typeface="+mj-ea"/>
                <a:cs typeface="+mj-cs"/>
              </a:rPr>
              <a:t>Помилка 1</a:t>
            </a:r>
          </a:p>
        </p:txBody>
      </p:sp>
      <p:sp>
        <p:nvSpPr>
          <p:cNvPr id="14340" name="Rechteck 8"/>
          <p:cNvSpPr>
            <a:spLocks noChangeArrowheads="1"/>
          </p:cNvSpPr>
          <p:nvPr/>
        </p:nvSpPr>
        <p:spPr bwMode="auto">
          <a:xfrm>
            <a:off x="479425" y="2308225"/>
            <a:ext cx="5197475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uk-UA" sz="2400">
                <a:solidFill>
                  <a:schemeClr val="tx1"/>
                </a:solidFill>
              </a:rPr>
              <a:t>Знімайте й одягайте</a:t>
            </a:r>
          </a:p>
          <a:p>
            <a:pPr>
              <a:lnSpc>
                <a:spcPts val="2800"/>
              </a:lnSpc>
            </a:pPr>
            <a:r>
              <a:rPr lang="uk-UA" sz="2400">
                <a:solidFill>
                  <a:schemeClr val="tx1"/>
                </a:solidFill>
              </a:rPr>
              <a:t>тільки чистими руками.</a:t>
            </a:r>
          </a:p>
        </p:txBody>
      </p:sp>
      <p:sp>
        <p:nvSpPr>
          <p:cNvPr id="14342" name="Pfeil nach rechts 9"/>
          <p:cNvSpPr>
            <a:spLocks noChangeArrowheads="1"/>
          </p:cNvSpPr>
          <p:nvPr/>
        </p:nvSpPr>
        <p:spPr bwMode="auto">
          <a:xfrm>
            <a:off x="7540625" y="5049752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566</Words>
  <Application>Microsoft Office PowerPoint</Application>
  <PresentationFormat>Benutzerdefiniert</PresentationFormat>
  <Paragraphs>119</Paragraphs>
  <Slides>17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Symbol</vt:lpstr>
      <vt:lpstr>Times</vt:lpstr>
      <vt:lpstr>BG RCI PPT-Master</vt:lpstr>
      <vt:lpstr>Захист органів слуху</vt:lpstr>
      <vt:lpstr>Для чого захищати органи слуху?</vt:lpstr>
      <vt:lpstr>Рекомендовані дії</vt:lpstr>
      <vt:lpstr>Який захист обрати?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gklesper</dc:creator>
  <cp:lastModifiedBy>Frank N. Further</cp:lastModifiedBy>
  <cp:revision>195</cp:revision>
  <dcterms:created xsi:type="dcterms:W3CDTF">2009-09-24T11:16:33Z</dcterms:created>
  <dcterms:modified xsi:type="dcterms:W3CDTF">2022-06-27T13:13:15Z</dcterms:modified>
</cp:coreProperties>
</file>