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81" r:id="rId15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3E34821-48F5-47C0-BDFC-0EE5507CCF2E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80"/>
            <p14:sldId id="272"/>
            <p14:sldId id="273"/>
            <p14:sldId id="271"/>
            <p14:sldId id="27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0" d="100"/>
          <a:sy n="100" d="100"/>
        </p:scale>
        <p:origin x="1422" y="72"/>
      </p:cViewPr>
      <p:guideLst>
        <p:guide orient="horz" pos="976"/>
        <p:guide orient="horz" pos="3963"/>
        <p:guide orient="horz" pos="1999"/>
        <p:guide orient="horz" pos="1738"/>
        <p:guide pos="6541"/>
        <p:guide pos="3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043-2: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Sicher unterwegs – mit dem Pedelec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25.07.2023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33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958850"/>
          </a:xfrm>
        </p:spPr>
        <p:txBody>
          <a:bodyPr/>
          <a:lstStyle/>
          <a:p>
            <a:pPr eaLnBrk="1" hangingPunct="1"/>
            <a:r>
              <a:rPr lang="de-DE" dirty="0"/>
              <a:t>Sicher unterwegs – </a:t>
            </a:r>
            <a:br>
              <a:rPr lang="de-DE" dirty="0"/>
            </a:br>
            <a:r>
              <a:rPr lang="de-DE" dirty="0"/>
              <a:t>mit dem Pedelec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06/2023</a:t>
            </a:r>
          </a:p>
          <a:p>
            <a:endParaRPr lang="de-DE" sz="1800" b="0" dirty="0">
              <a:solidFill>
                <a:srgbClr val="555555"/>
              </a:solidFill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043-2)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747C74B-23E5-66AC-8487-B34C73278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381" y="1083286"/>
            <a:ext cx="4969884" cy="5939813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657978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Fahren mit dem S-Pedelec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besteht Helmpflicht.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307066" y="238769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993997-D162-09D7-17D1-0BFCC70AD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381" y="1083286"/>
            <a:ext cx="4969884" cy="5939813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657977"/>
            <a:ext cx="4529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Das Pedelec/Fahrrad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beim Überqueren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eines Zebrastreifens schieben. </a:t>
            </a:r>
          </a:p>
        </p:txBody>
      </p:sp>
      <p:sp>
        <p:nvSpPr>
          <p:cNvPr id="3" name="Pfeil nach rechts 9">
            <a:extLst>
              <a:ext uri="{FF2B5EF4-FFF2-40B4-BE49-F238E27FC236}">
                <a16:creationId xmlns:a16="http://schemas.microsoft.com/office/drawing/2014/main" id="{EFDBCA03-201B-B0CA-CB4C-ABA3F08287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70035" y="3173413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E258067-3E1A-2272-28C7-92523B6E3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381" y="1083286"/>
            <a:ext cx="4969884" cy="5939813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657975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Nur verkehrssichere Pedelecs/</a:t>
            </a:r>
          </a:p>
          <a:p>
            <a:r>
              <a:rPr lang="de-DE" sz="2000" dirty="0">
                <a:solidFill>
                  <a:schemeClr val="tx1"/>
                </a:solidFill>
              </a:rPr>
              <a:t>Fahrräder mit kompletter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Beleuchtung nutzen.</a:t>
            </a:r>
          </a:p>
        </p:txBody>
      </p:sp>
      <p:sp>
        <p:nvSpPr>
          <p:cNvPr id="3" name="Pfeil nach rechts 9">
            <a:extLst>
              <a:ext uri="{FF2B5EF4-FFF2-40B4-BE49-F238E27FC236}">
                <a16:creationId xmlns:a16="http://schemas.microsoft.com/office/drawing/2014/main" id="{C6E740A7-11E6-83E2-CFC0-B49F5A6B85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04360" y="3925442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A43A8F-A35E-322F-F7CB-B3BFF8240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381" y="1083286"/>
            <a:ext cx="4969884" cy="5939813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657977"/>
            <a:ext cx="4734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Pedelecs/Fahrräder dürfen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im Straßenverkehr nur von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einer Person genutzt werden.</a:t>
            </a:r>
          </a:p>
        </p:txBody>
      </p:sp>
      <p:sp>
        <p:nvSpPr>
          <p:cNvPr id="3" name="Pfeil nach rechts 9">
            <a:extLst>
              <a:ext uri="{FF2B5EF4-FFF2-40B4-BE49-F238E27FC236}">
                <a16:creationId xmlns:a16="http://schemas.microsoft.com/office/drawing/2014/main" id="{2F8A9820-39BC-2EDE-2518-786C942969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40196" y="5070578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94DA57-23E5-3423-58DE-F3DF64D12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723063-1891-2113-8DFC-16D86BF1164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4" name="Rechteck 5">
            <a:hlinkClick r:id="rId2"/>
            <a:extLst>
              <a:ext uri="{FF2B5EF4-FFF2-40B4-BE49-F238E27FC236}">
                <a16:creationId xmlns:a16="http://schemas.microsoft.com/office/drawing/2014/main" id="{4AF1A75A-79B8-64F4-BFB0-B55F61BD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FF72CF7-762A-633A-CBFE-8C449DB1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4">
            <a:extLst>
              <a:ext uri="{FF2B5EF4-FFF2-40B4-BE49-F238E27FC236}">
                <a16:creationId xmlns:a16="http://schemas.microsoft.com/office/drawing/2014/main" id="{D24A8C0F-8119-956D-59B5-F0AABC4EC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  <p:extLst>
      <p:ext uri="{BB962C8B-B14F-4D97-AF65-F5344CB8AC3E}">
        <p14:creationId xmlns:p14="http://schemas.microsoft.com/office/powerpoint/2010/main" val="360016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000" y="2159097"/>
            <a:ext cx="4324230" cy="4588609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539750"/>
          </a:xfrm>
        </p:spPr>
        <p:txBody>
          <a:bodyPr/>
          <a:lstStyle/>
          <a:p>
            <a:r>
              <a:rPr lang="de-DE" dirty="0"/>
              <a:t>Was ist ein Pedelec?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Pedelec (25): Fahrrad mit elektrischem Zusatzantrieb</a:t>
            </a:r>
          </a:p>
          <a:p>
            <a:pPr marL="180000" indent="-180000"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E-Bike: motorisiertes Zweirad, Mofa-Prüfbescheinigung erforderlich, Helmpflicht</a:t>
            </a:r>
          </a:p>
          <a:p>
            <a:pPr marL="180000" indent="-180000"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S-Pedelec: Fahrrad mit elektrischem Zusatzantrieb bis zu 45 km/h, Fahrerlaubnis Klasse AM, Kennzeichen erforderlich, Helmpflicht</a:t>
            </a:r>
            <a:endParaRPr lang="de-DE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723" y="1913399"/>
            <a:ext cx="4806158" cy="4925552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Sichtbarkeit und Sicherheit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Neben den rechtlich geforderten Ausstattungs-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merkmalen</a:t>
            </a:r>
            <a:r>
              <a:rPr lang="de-DE" sz="1800" b="0" dirty="0">
                <a:solidFill>
                  <a:schemeClr val="tx1"/>
                </a:solidFill>
              </a:rPr>
              <a:t> werden Sichtbarkeit und Sicherheit erhöht durch: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Helle, reflektierende Kleidung oder Warnweste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Hellen Fahrradhelm mit Rückleuchte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Weitere reflektierende Elemente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(z. B. Rucksacküberzug)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Das Üben des Fahrens mit Tretunterstützung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544" y="2330291"/>
            <a:ext cx="5415076" cy="4375310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Pflege und Wartung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3" y="2668692"/>
            <a:ext cx="5390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Akku möglichst selten komplett entladen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Akku nach Möglichkeit nach jeder Fahrt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aufladen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seltener Nutzung Akku entnehmen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sowie kühl und trocken lagern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Nach einem Sturz Akku prüfen und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auf Schäden untersuchen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Jährliche Wartung des Pedelecs in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einer Fachwerkstatt empfohlen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 b="23379"/>
          <a:stretch/>
        </p:blipFill>
        <p:spPr>
          <a:xfrm>
            <a:off x="4996677" y="2086633"/>
            <a:ext cx="5388483" cy="4838042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02642"/>
            <a:ext cx="543068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800" b="0" dirty="0"/>
              <a:t>Wo muss gefahren werden: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gekennzeichneten Radwegen (benutzungspflichtig)</a:t>
            </a:r>
          </a:p>
          <a:p>
            <a:pPr>
              <a:spcAft>
                <a:spcPts val="0"/>
              </a:spcAft>
              <a:defRPr/>
            </a:pPr>
            <a:endParaRPr lang="de-DE" sz="1800" b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de-DE" sz="1800" b="0" dirty="0">
              <a:solidFill>
                <a:schemeClr val="tx1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Radfahrstreifen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Schutzstreifen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/>
              <a:t>Wo darf gefahren werden: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der Fahrbahn (wenn kein benutzungs-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pflichtiger Radweg vorhanden ist)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In Einbahnstraßen entgegen der Fahrt-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richtung</a:t>
            </a:r>
            <a:r>
              <a:rPr lang="de-DE" sz="1800" b="0" dirty="0">
                <a:solidFill>
                  <a:schemeClr val="tx1"/>
                </a:solidFill>
              </a:rPr>
              <a:t>, wenn Zusatzzeichen vorhanden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sind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 anderen baulich geeigneten Wege-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führungen</a:t>
            </a:r>
            <a:r>
              <a:rPr lang="de-DE" sz="1800" b="0" dirty="0">
                <a:solidFill>
                  <a:schemeClr val="tx1"/>
                </a:solidFill>
              </a:rPr>
              <a:t> (nicht benutzungspflichtig)</a:t>
            </a:r>
            <a:endParaRPr lang="de-DE" sz="17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Wo muss und wo darf gefahren werden?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F5AD46-73F7-B973-271C-E4C67CFF6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502755"/>
            <a:ext cx="540000" cy="5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B3028D-4246-22D1-9EE3-3E4E1F373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630" y="3502755"/>
            <a:ext cx="540000" cy="5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AEF35A-19A6-A380-5F9C-AE1933E2B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151" y="3484435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4444" y="1558269"/>
            <a:ext cx="4335635" cy="5290206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69068"/>
            <a:ext cx="544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Vorausschauend 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Längeren Bremsweg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Angepasste Geschwindigkeit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nassem Fahrbahnbelag sanft anfahren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Richtungswechsel durch Handzeichen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rechtzeitig anzeigen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Sicheres Verhalten im Straßenverkehr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fünf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5474" r="1011" b="229"/>
          <a:stretch/>
        </p:blipFill>
        <p:spPr>
          <a:xfrm>
            <a:off x="5713724" y="1079132"/>
            <a:ext cx="4442132" cy="59439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381" y="1083286"/>
            <a:ext cx="4969884" cy="59398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30EA5FE-3E1C-098A-2E01-F15B5B28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381" y="1083286"/>
            <a:ext cx="4969884" cy="5939813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657983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Fahren mit dem Pedelec/</a:t>
            </a:r>
          </a:p>
          <a:p>
            <a:r>
              <a:rPr lang="de-DE" sz="2000" dirty="0">
                <a:solidFill>
                  <a:schemeClr val="tx1"/>
                </a:solidFill>
              </a:rPr>
              <a:t>Fahrrad ist Telefonieren nur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mit Freisprecheinrichtung zulässig.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7979333" y="203375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Benutzerdefiniert</PresentationFormat>
  <Paragraphs>80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Times</vt:lpstr>
      <vt:lpstr>BG RCI PPT-Master</vt:lpstr>
      <vt:lpstr>Sicher unterwegs –  mit dem Pedelec</vt:lpstr>
      <vt:lpstr>Was ist ein Pedelec?</vt:lpstr>
      <vt:lpstr>Sichtbarkeit und Sicherheit</vt:lpstr>
      <vt:lpstr>Pflege und Wartung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gklesper;Frank Heukemes</dc:creator>
  <cp:lastModifiedBy>Angelika Steffan</cp:lastModifiedBy>
  <cp:revision>297</cp:revision>
  <dcterms:created xsi:type="dcterms:W3CDTF">2009-09-24T11:16:33Z</dcterms:created>
  <dcterms:modified xsi:type="dcterms:W3CDTF">2023-07-25T11:55:32Z</dcterms:modified>
</cp:coreProperties>
</file>