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9"/>
  </p:notesMasterIdLst>
  <p:sldIdLst>
    <p:sldId id="287" r:id="rId2"/>
    <p:sldId id="308" r:id="rId3"/>
    <p:sldId id="323" r:id="rId4"/>
    <p:sldId id="324" r:id="rId5"/>
    <p:sldId id="325" r:id="rId6"/>
    <p:sldId id="326" r:id="rId7"/>
    <p:sldId id="327" r:id="rId8"/>
    <p:sldId id="328" r:id="rId9"/>
    <p:sldId id="329" r:id="rId10"/>
    <p:sldId id="331" r:id="rId11"/>
    <p:sldId id="330" r:id="rId12"/>
    <p:sldId id="332" r:id="rId13"/>
    <p:sldId id="336" r:id="rId14"/>
    <p:sldId id="333" r:id="rId15"/>
    <p:sldId id="334" r:id="rId16"/>
    <p:sldId id="335" r:id="rId17"/>
    <p:sldId id="310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1317"/>
    <a:srgbClr val="004994"/>
    <a:srgbClr val="F35449"/>
    <a:srgbClr val="EDEDED"/>
    <a:srgbClr val="C6C6C6"/>
    <a:srgbClr val="555555"/>
    <a:srgbClr val="3C3C3C"/>
    <a:srgbClr val="D4EDFC"/>
    <a:srgbClr val="A1DAF8"/>
    <a:srgbClr val="4EB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5"/>
  </p:normalViewPr>
  <p:slideViewPr>
    <p:cSldViewPr snapToGrid="0" showGuides="1">
      <p:cViewPr varScale="1">
        <p:scale>
          <a:sx n="136" d="100"/>
          <a:sy n="136" d="100"/>
        </p:scale>
        <p:origin x="12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5" d="100"/>
          <a:sy n="95" d="100"/>
        </p:scale>
        <p:origin x="255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B7309-058B-5B47-8C1C-0B394D81ACFA}" type="datetimeFigureOut">
              <a:rPr lang="de-DE" smtClean="0"/>
              <a:t>03.08.2026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1F7DE-1887-C841-8C07-DFF79205CD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7992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Sie können die Extension Card (</a:t>
            </a:r>
            <a:r>
              <a:rPr lang="de-D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grüne Fläche</a:t>
            </a:r>
            <a:r>
              <a:rPr lang="de-D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 auch in einer anderen Sekundärfarbe darstellen</a:t>
            </a:r>
            <a:r>
              <a:rPr lang="de-D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. Wenn Sie die Extension Card nicht benötigen, können Sie sie löschen.</a:t>
            </a:r>
            <a:endParaRPr lang="de-DE" dirty="0"/>
          </a:p>
          <a:p>
            <a:r>
              <a:rPr lang="de-D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Wenn Sie kein Bild </a:t>
            </a:r>
            <a:r>
              <a:rPr lang="de-D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als Hintergrund</a:t>
            </a:r>
            <a:r>
              <a:rPr lang="de-D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einsetzen möchten, können Sie auch die Hintergrundfarbe der Folie anpassen: Löschen Sie dafür den Platzhalter für das Bild, Rechtsklick – „Hintergrund formatieren“. Bitte nutzen Sie dafür die Sekundärfarben aus der UV-Farbpalette. </a:t>
            </a:r>
            <a:r>
              <a:rPr lang="de-D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Der Hintergrund kann aber auch weiß bleiben.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41F7DE-1887-C841-8C07-DFF79205CDC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1199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B653C0EA-951D-0842-53AD-9AE9E79FBE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noFill/>
        </p:spPr>
        <p:txBody>
          <a:bodyPr wrap="none" bIns="720000" anchor="ctr" anchorCtr="1"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96188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B653C0EA-951D-0842-53AD-9AE9E79FBE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noFill/>
        </p:spPr>
        <p:txBody>
          <a:bodyPr wrap="none" bIns="720000" anchor="ctr" anchorCtr="1"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60C91B9-9D99-D3CC-1B7A-A9B0FE4931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789828"/>
            <a:ext cx="5675548" cy="1704012"/>
          </a:xfrm>
          <a:solidFill>
            <a:schemeClr val="tx1"/>
          </a:solidFill>
        </p:spPr>
        <p:txBody>
          <a:bodyPr wrap="none" lIns="413998" tIns="413998" rIns="413998" bIns="413998" anchor="ctr" anchorCtr="0">
            <a:spAutoFit/>
          </a:bodyPr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Source Sans 3" panose="020B0303030403020204" pitchFamily="34" charset="0"/>
              </a:defRPr>
            </a:lvl1pPr>
          </a:lstStyle>
          <a:p>
            <a:pPr lvl="0"/>
            <a:r>
              <a:rPr lang="de-DE" dirty="0"/>
              <a:t>Hier steht ein Titel für ein Kapitel in</a:t>
            </a:r>
            <a:br>
              <a:rPr lang="de-DE" dirty="0"/>
            </a:br>
            <a:r>
              <a:rPr lang="de-DE" dirty="0" err="1"/>
              <a:t>Bold</a:t>
            </a:r>
            <a:r>
              <a:rPr lang="de-DE" dirty="0"/>
              <a:t>, 24 </a:t>
            </a:r>
            <a:r>
              <a:rPr lang="de-DE" dirty="0" err="1"/>
              <a:t>pt</a:t>
            </a:r>
            <a:r>
              <a:rPr lang="de-DE" dirty="0"/>
              <a:t>, Weiß.</a:t>
            </a:r>
          </a:p>
        </p:txBody>
      </p:sp>
    </p:spTree>
    <p:extLst>
      <p:ext uri="{BB962C8B-B14F-4D97-AF65-F5344CB8AC3E}">
        <p14:creationId xmlns:p14="http://schemas.microsoft.com/office/powerpoint/2010/main" val="8744848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800" y="411163"/>
            <a:ext cx="8280400" cy="369332"/>
          </a:xfrm>
        </p:spPr>
        <p:txBody>
          <a:bodyPr/>
          <a:lstStyle/>
          <a:p>
            <a:r>
              <a:rPr lang="de-DE" dirty="0"/>
              <a:t>Hier steht eine Überschrift in </a:t>
            </a:r>
            <a:r>
              <a:rPr lang="de-DE" dirty="0" err="1"/>
              <a:t>Bold</a:t>
            </a:r>
            <a:r>
              <a:rPr lang="de-DE" dirty="0"/>
              <a:t>, 24 </a:t>
            </a:r>
            <a:r>
              <a:rPr lang="de-DE" dirty="0" err="1"/>
              <a:t>pt</a:t>
            </a:r>
            <a:r>
              <a:rPr lang="de-DE" dirty="0"/>
              <a:t>, Blau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CFB41-4DB4-C54D-B2E2-20079889E5DE}" type="datetime1">
              <a:rPr lang="de-DE" smtClean="0"/>
              <a:t>03.08.2026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180CEDF-5B36-6C0B-F9B7-4DFEACAF62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1800" y="4813200"/>
            <a:ext cx="813539" cy="180000"/>
          </a:xfrm>
          <a:prstGeom prst="rect">
            <a:avLst/>
          </a:prstGeom>
        </p:spPr>
      </p:pic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CE41DE79-0D2B-E662-B8C1-C91C6D66351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31800" y="1058863"/>
            <a:ext cx="8280400" cy="3600450"/>
          </a:xfrm>
        </p:spPr>
        <p:txBody>
          <a:bodyPr/>
          <a:lstStyle/>
          <a:p>
            <a:pPr lvl="0"/>
            <a:r>
              <a:rPr lang="de-DE" dirty="0"/>
              <a:t>Hier steht ein Text in Regular, 18 </a:t>
            </a:r>
            <a:r>
              <a:rPr lang="de-DE" dirty="0" err="1"/>
              <a:t>pt</a:t>
            </a:r>
            <a:r>
              <a:rPr lang="de-DE" dirty="0"/>
              <a:t>, Schwarz.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39806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800" y="411163"/>
            <a:ext cx="8280400" cy="369332"/>
          </a:xfrm>
        </p:spPr>
        <p:txBody>
          <a:bodyPr/>
          <a:lstStyle/>
          <a:p>
            <a:r>
              <a:rPr lang="de-DE" dirty="0"/>
              <a:t>Hier steht eine Überschrift in </a:t>
            </a:r>
            <a:r>
              <a:rPr lang="de-DE" dirty="0" err="1"/>
              <a:t>Bold</a:t>
            </a:r>
            <a:r>
              <a:rPr lang="de-DE" dirty="0"/>
              <a:t>, 24 </a:t>
            </a:r>
            <a:r>
              <a:rPr lang="de-DE" dirty="0" err="1"/>
              <a:t>pt</a:t>
            </a:r>
            <a:r>
              <a:rPr lang="de-DE" dirty="0"/>
              <a:t>, Blau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D67C7-0CA9-0B4B-BCFE-218230CE6445}" type="datetime1">
              <a:rPr lang="de-DE" smtClean="0"/>
              <a:t>03.08.2026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D3D9CFEF-C4AB-5CA8-F512-94E723BD089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31800" y="1058863"/>
            <a:ext cx="4068763" cy="3600450"/>
          </a:xfrm>
        </p:spPr>
        <p:txBody>
          <a:bodyPr/>
          <a:lstStyle/>
          <a:p>
            <a:pPr lvl="0"/>
            <a:r>
              <a:rPr lang="de-DE" dirty="0"/>
              <a:t>Hiersteht ein Text in Regular, 18 </a:t>
            </a:r>
            <a:r>
              <a:rPr lang="de-DE" dirty="0" err="1"/>
              <a:t>pt</a:t>
            </a:r>
            <a:r>
              <a:rPr lang="de-DE" dirty="0"/>
              <a:t>, Schwarz.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Inhaltsplatzhalter 12">
            <a:extLst>
              <a:ext uri="{FF2B5EF4-FFF2-40B4-BE49-F238E27FC236}">
                <a16:creationId xmlns:a16="http://schemas.microsoft.com/office/drawing/2014/main" id="{6E3977C0-A5CC-6130-1F79-5E2DE0F1AB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643438" y="1058863"/>
            <a:ext cx="4068762" cy="3600450"/>
          </a:xfrm>
        </p:spPr>
        <p:txBody>
          <a:bodyPr/>
          <a:lstStyle/>
          <a:p>
            <a:pPr lvl="0"/>
            <a:r>
              <a:rPr lang="de-DE" dirty="0"/>
              <a:t>Hier steht ein Text in Regular, 18 </a:t>
            </a:r>
            <a:r>
              <a:rPr lang="de-DE" dirty="0" err="1"/>
              <a:t>pt</a:t>
            </a:r>
            <a:r>
              <a:rPr lang="de-DE" dirty="0"/>
              <a:t>, Schwarz.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F1859AD-57EC-9AC1-E145-05F3DDC880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1800" y="4813200"/>
            <a:ext cx="813539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39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zweispaltig mit Text und Bild angeschnit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86406062-6D1B-580D-8F99-5E64AE0438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3438" y="0"/>
            <a:ext cx="4500562" cy="4659313"/>
          </a:xfrm>
          <a:noFill/>
        </p:spPr>
        <p:txBody>
          <a:bodyPr bIns="720000" anchor="ctr" anchorCtr="1"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800" y="411163"/>
            <a:ext cx="4068763" cy="738664"/>
          </a:xfrm>
        </p:spPr>
        <p:txBody>
          <a:bodyPr/>
          <a:lstStyle/>
          <a:p>
            <a:r>
              <a:rPr lang="de-DE" dirty="0"/>
              <a:t>Hier steht eine Überschrift in 2 Zeilen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8B49-42B3-6C4B-A7FB-523DF556BE45}" type="datetime1">
              <a:rPr lang="de-DE" smtClean="0"/>
              <a:t>03.08.2026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1EEB1A02-6AB5-381B-244D-5B7102C6A14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31800" y="1347788"/>
            <a:ext cx="4068763" cy="3311525"/>
          </a:xfrm>
        </p:spPr>
        <p:txBody>
          <a:bodyPr/>
          <a:lstStyle/>
          <a:p>
            <a:pPr lvl="0"/>
            <a:r>
              <a:rPr lang="de-DE" dirty="0"/>
              <a:t>Hier steht ein Text in Regular, 18 </a:t>
            </a:r>
            <a:r>
              <a:rPr lang="de-DE" dirty="0" err="1"/>
              <a:t>pt</a:t>
            </a:r>
            <a:r>
              <a:rPr lang="de-DE" dirty="0"/>
              <a:t>, Schwarz.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686D128-5E7D-E1C5-1D70-2D3D393E5E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1800" y="4813200"/>
            <a:ext cx="813539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511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dr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800" y="411163"/>
            <a:ext cx="8280399" cy="369332"/>
          </a:xfrm>
        </p:spPr>
        <p:txBody>
          <a:bodyPr/>
          <a:lstStyle/>
          <a:p>
            <a:r>
              <a:rPr lang="de-DE" dirty="0"/>
              <a:t>Hier steht eine Überschrift in </a:t>
            </a:r>
            <a:r>
              <a:rPr lang="de-DE" dirty="0" err="1"/>
              <a:t>Bold</a:t>
            </a:r>
            <a:r>
              <a:rPr lang="de-DE" dirty="0"/>
              <a:t>, 24 </a:t>
            </a:r>
            <a:r>
              <a:rPr lang="de-DE" dirty="0" err="1"/>
              <a:t>pt</a:t>
            </a:r>
            <a:r>
              <a:rPr lang="de-DE" dirty="0"/>
              <a:t>, Blau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30548-E3A3-C443-BABE-CBDCE168FEAD}" type="datetime1">
              <a:rPr lang="de-DE" smtClean="0"/>
              <a:t>03.08.2026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C38A2BA0-5C22-6257-1C35-95A67BDB7E7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31800" y="1058863"/>
            <a:ext cx="2663825" cy="3600450"/>
          </a:xfrm>
        </p:spPr>
        <p:txBody>
          <a:bodyPr/>
          <a:lstStyle/>
          <a:p>
            <a:pPr lvl="0"/>
            <a:r>
              <a:rPr lang="de-DE" dirty="0"/>
              <a:t>Hier steht ein Text in Regular, 18 </a:t>
            </a:r>
            <a:r>
              <a:rPr lang="de-DE" dirty="0" err="1"/>
              <a:t>pt</a:t>
            </a:r>
            <a:r>
              <a:rPr lang="de-DE" dirty="0"/>
              <a:t>, Schwarz.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A4553282-284C-EFC9-4DC0-11C92DAACEE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40088" y="1058863"/>
            <a:ext cx="2663825" cy="3600450"/>
          </a:xfrm>
        </p:spPr>
        <p:txBody>
          <a:bodyPr/>
          <a:lstStyle/>
          <a:p>
            <a:pPr lvl="0"/>
            <a:r>
              <a:rPr lang="de-DE" dirty="0"/>
              <a:t>Hier steht ein Text in Regular, 18 </a:t>
            </a:r>
            <a:r>
              <a:rPr lang="de-DE" dirty="0" err="1"/>
              <a:t>pt</a:t>
            </a:r>
            <a:r>
              <a:rPr lang="de-DE" dirty="0"/>
              <a:t>, Schwarz.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6" name="Inhaltsplatzhalter 15">
            <a:extLst>
              <a:ext uri="{FF2B5EF4-FFF2-40B4-BE49-F238E27FC236}">
                <a16:creationId xmlns:a16="http://schemas.microsoft.com/office/drawing/2014/main" id="{24FEAC5F-9751-E119-0817-0497754B0884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048375" y="1058863"/>
            <a:ext cx="2663825" cy="3600450"/>
          </a:xfrm>
        </p:spPr>
        <p:txBody>
          <a:bodyPr/>
          <a:lstStyle/>
          <a:p>
            <a:pPr lvl="0"/>
            <a:r>
              <a:rPr lang="de-DE" dirty="0"/>
              <a:t>Hier steht ein Text in Regular, 18 </a:t>
            </a:r>
            <a:r>
              <a:rPr lang="de-DE" dirty="0" err="1"/>
              <a:t>pt</a:t>
            </a:r>
            <a:r>
              <a:rPr lang="de-DE" dirty="0"/>
              <a:t>, Schwarz.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FD0CB58-C13A-8B19-90E1-DBE857C1C2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1800" y="4813200"/>
            <a:ext cx="813539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994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dreispaltig mit 2 Textfeldern und Bild angeschnit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7C957551-9E3F-2A55-0386-9B0A3B10C40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48375" y="0"/>
            <a:ext cx="3095625" cy="4659313"/>
          </a:xfrm>
          <a:noFill/>
        </p:spPr>
        <p:txBody>
          <a:bodyPr bIns="720000" anchor="ctr" anchorCtr="1"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800" y="411163"/>
            <a:ext cx="5472113" cy="369332"/>
          </a:xfrm>
        </p:spPr>
        <p:txBody>
          <a:bodyPr/>
          <a:lstStyle/>
          <a:p>
            <a:r>
              <a:rPr lang="de-DE" dirty="0"/>
              <a:t>Hier steht eine Überschrift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894C3-24D7-7741-A0FD-8435023C9425}" type="datetime1">
              <a:rPr lang="de-DE" smtClean="0"/>
              <a:t>03.08.2026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‹Nr.›</a:t>
            </a:fld>
            <a:endParaRPr lang="de-DE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FEC4DB80-832F-D77A-44CE-A09FBF42D49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31800" y="1058863"/>
            <a:ext cx="2663825" cy="3600450"/>
          </a:xfrm>
        </p:spPr>
        <p:txBody>
          <a:bodyPr/>
          <a:lstStyle/>
          <a:p>
            <a:pPr lvl="0"/>
            <a:r>
              <a:rPr lang="de-DE" dirty="0"/>
              <a:t>Hier steht ein Text in Regular, 18 </a:t>
            </a:r>
            <a:r>
              <a:rPr lang="de-DE" dirty="0" err="1"/>
              <a:t>pt</a:t>
            </a:r>
            <a:r>
              <a:rPr lang="de-DE" dirty="0"/>
              <a:t>, Schwarz.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6394FCA7-D333-9EFB-ADC4-945C9D1D5DE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40088" y="1058863"/>
            <a:ext cx="2663825" cy="3600450"/>
          </a:xfrm>
        </p:spPr>
        <p:txBody>
          <a:bodyPr/>
          <a:lstStyle/>
          <a:p>
            <a:pPr lvl="0"/>
            <a:r>
              <a:rPr lang="de-DE" dirty="0"/>
              <a:t>Hier steht ein Text in Regular, 18 </a:t>
            </a:r>
            <a:r>
              <a:rPr lang="de-DE" dirty="0" err="1"/>
              <a:t>pt</a:t>
            </a:r>
            <a:r>
              <a:rPr lang="de-DE" dirty="0"/>
              <a:t>, Schwarz.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D473123-9070-CF7A-EB43-37983BBCE6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1800" y="4813200"/>
            <a:ext cx="813539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56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Kurztext und großem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7C957551-9E3F-2A55-0386-9B0A3B10C40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40089" y="0"/>
            <a:ext cx="5903912" cy="4659313"/>
          </a:xfrm>
          <a:noFill/>
        </p:spPr>
        <p:txBody>
          <a:bodyPr wrap="none" bIns="720000" anchor="ctr" anchorCtr="1"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801" y="411163"/>
            <a:ext cx="2663826" cy="738664"/>
          </a:xfrm>
        </p:spPr>
        <p:txBody>
          <a:bodyPr/>
          <a:lstStyle/>
          <a:p>
            <a:r>
              <a:rPr lang="de-DE" dirty="0"/>
              <a:t>Hier steht eine Überschrift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94C4E-DCB5-D741-925A-E383912FE6C8}" type="datetime1">
              <a:rPr lang="de-DE" smtClean="0"/>
              <a:t>03.08.2026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D4C87075-FF47-81C9-0D4F-205B4200FF3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31800" y="1347788"/>
            <a:ext cx="2663825" cy="3311525"/>
          </a:xfrm>
        </p:spPr>
        <p:txBody>
          <a:bodyPr/>
          <a:lstStyle/>
          <a:p>
            <a:pPr lvl="0"/>
            <a:r>
              <a:rPr lang="de-DE" dirty="0"/>
              <a:t>Hier steht ein Text in Regular, 18 </a:t>
            </a:r>
            <a:r>
              <a:rPr lang="de-DE" dirty="0" err="1"/>
              <a:t>pt</a:t>
            </a:r>
            <a:r>
              <a:rPr lang="de-DE" dirty="0"/>
              <a:t>, Schwarz.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001A04B-C58F-F277-B5EC-4E4011D0F5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1800" y="4813200"/>
            <a:ext cx="813539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6074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dreispaltig mit Infobox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C6CD7A35-C1CB-A9CA-47A9-D78D5367F971}"/>
              </a:ext>
            </a:extLst>
          </p:cNvPr>
          <p:cNvSpPr/>
          <p:nvPr userDrawn="1"/>
        </p:nvSpPr>
        <p:spPr>
          <a:xfrm>
            <a:off x="6048374" y="951429"/>
            <a:ext cx="3095625" cy="370788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4A93"/>
              </a:solidFill>
            </a:endParaRP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8D989EC5-44FA-F584-0B68-80F1DBA76E9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153840" y="1058863"/>
            <a:ext cx="2558360" cy="340995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Hier steht ein Text in Regular, 18 </a:t>
            </a:r>
            <a:r>
              <a:rPr lang="de-DE" dirty="0" err="1"/>
              <a:t>pt</a:t>
            </a:r>
            <a:r>
              <a:rPr lang="de-DE" dirty="0"/>
              <a:t>, Weiß.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800" y="411163"/>
            <a:ext cx="8280400" cy="369332"/>
          </a:xfrm>
        </p:spPr>
        <p:txBody>
          <a:bodyPr/>
          <a:lstStyle/>
          <a:p>
            <a:r>
              <a:rPr lang="de-DE" dirty="0"/>
              <a:t>Hier steht eine Überschrift in </a:t>
            </a:r>
            <a:r>
              <a:rPr lang="de-DE" dirty="0" err="1"/>
              <a:t>Bold</a:t>
            </a:r>
            <a:r>
              <a:rPr lang="de-DE" dirty="0"/>
              <a:t>, 24 </a:t>
            </a:r>
            <a:r>
              <a:rPr lang="de-DE" dirty="0" err="1"/>
              <a:t>pt</a:t>
            </a:r>
            <a:r>
              <a:rPr lang="de-DE" dirty="0"/>
              <a:t>, Blau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A5AE1-F50E-D74C-BA07-BC224A369D15}" type="datetime1">
              <a:rPr lang="de-DE" smtClean="0"/>
              <a:t>03.08.2026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E65254A7-A8C5-5B3D-32B2-47D239771D5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31800" y="1058863"/>
            <a:ext cx="2663825" cy="3600450"/>
          </a:xfrm>
        </p:spPr>
        <p:txBody>
          <a:bodyPr/>
          <a:lstStyle/>
          <a:p>
            <a:pPr lvl="0"/>
            <a:r>
              <a:rPr lang="de-DE" dirty="0"/>
              <a:t>Hier steht ein Text in Regular, 18 </a:t>
            </a:r>
            <a:r>
              <a:rPr lang="de-DE" dirty="0" err="1"/>
              <a:t>pt</a:t>
            </a:r>
            <a:r>
              <a:rPr lang="de-DE" dirty="0"/>
              <a:t>, Schwarz.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48962EA7-92BB-96C2-2C4E-3C0A92EE88E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40088" y="1058863"/>
            <a:ext cx="2663825" cy="3600450"/>
          </a:xfrm>
        </p:spPr>
        <p:txBody>
          <a:bodyPr/>
          <a:lstStyle/>
          <a:p>
            <a:pPr lvl="0"/>
            <a:r>
              <a:rPr lang="de-DE" dirty="0"/>
              <a:t>Hier steht ein Text in Regular, 18 </a:t>
            </a:r>
            <a:r>
              <a:rPr lang="de-DE" dirty="0" err="1"/>
              <a:t>pt</a:t>
            </a:r>
            <a:r>
              <a:rPr lang="de-DE" dirty="0"/>
              <a:t>, Schwarz.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72FC621-85EA-EAE9-F54A-5B4419F41F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1800" y="4813200"/>
            <a:ext cx="813539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2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dreispaltig mit Infobox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28E96EA-37F3-6872-8980-2F1BCAF1C9D0}"/>
              </a:ext>
            </a:extLst>
          </p:cNvPr>
          <p:cNvSpPr/>
          <p:nvPr userDrawn="1"/>
        </p:nvSpPr>
        <p:spPr>
          <a:xfrm>
            <a:off x="0" y="951430"/>
            <a:ext cx="3095625" cy="370788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4A93"/>
              </a:solidFill>
            </a:endParaRP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C3276C40-6DAF-364E-F5CC-E6FF6AB4319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41325" y="1058863"/>
            <a:ext cx="2543175" cy="3413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Hier steht ein Text in Regular, 18 </a:t>
            </a:r>
            <a:r>
              <a:rPr lang="de-DE" dirty="0" err="1"/>
              <a:t>pt</a:t>
            </a:r>
            <a:r>
              <a:rPr lang="de-DE" dirty="0"/>
              <a:t>, Weiß.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800" y="411163"/>
            <a:ext cx="8280400" cy="369332"/>
          </a:xfrm>
        </p:spPr>
        <p:txBody>
          <a:bodyPr/>
          <a:lstStyle/>
          <a:p>
            <a:r>
              <a:rPr lang="de-DE" dirty="0"/>
              <a:t>Hier steht eine Überschrift in </a:t>
            </a:r>
            <a:r>
              <a:rPr lang="de-DE" dirty="0" err="1"/>
              <a:t>Bold</a:t>
            </a:r>
            <a:r>
              <a:rPr lang="de-DE" dirty="0"/>
              <a:t>, 24 </a:t>
            </a:r>
            <a:r>
              <a:rPr lang="de-DE" dirty="0" err="1"/>
              <a:t>pt</a:t>
            </a:r>
            <a:r>
              <a:rPr lang="de-DE" dirty="0"/>
              <a:t>, Blau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94AA-0ED2-5946-8B72-085E7B756119}" type="datetime1">
              <a:rPr lang="de-DE" smtClean="0"/>
              <a:t>03.08.2026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‹Nr.›</a:t>
            </a:fld>
            <a:endParaRPr lang="de-DE"/>
          </a:p>
        </p:txBody>
      </p:sp>
      <p:sp>
        <p:nvSpPr>
          <p:cNvPr id="13" name="Inhaltsplatzhalter 12">
            <a:extLst>
              <a:ext uri="{FF2B5EF4-FFF2-40B4-BE49-F238E27FC236}">
                <a16:creationId xmlns:a16="http://schemas.microsoft.com/office/drawing/2014/main" id="{8C9B56A2-F4C9-A2E8-6003-A730A2A7793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40088" y="1058863"/>
            <a:ext cx="2663825" cy="3600450"/>
          </a:xfrm>
        </p:spPr>
        <p:txBody>
          <a:bodyPr/>
          <a:lstStyle/>
          <a:p>
            <a:pPr lvl="0"/>
            <a:r>
              <a:rPr lang="de-DE" dirty="0"/>
              <a:t>Hier steht ein Text in Regular, 18 </a:t>
            </a:r>
            <a:r>
              <a:rPr lang="de-DE" dirty="0" err="1"/>
              <a:t>pt</a:t>
            </a:r>
            <a:r>
              <a:rPr lang="de-DE" dirty="0"/>
              <a:t>, Schwarz.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9EED7791-AF12-9817-2577-2BDC7C53EB8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048375" y="1058863"/>
            <a:ext cx="2663825" cy="3600450"/>
          </a:xfrm>
        </p:spPr>
        <p:txBody>
          <a:bodyPr/>
          <a:lstStyle/>
          <a:p>
            <a:pPr lvl="0"/>
            <a:r>
              <a:rPr lang="de-DE" dirty="0"/>
              <a:t>Hier steht ein Text in Regular, 18 </a:t>
            </a:r>
            <a:r>
              <a:rPr lang="de-DE" dirty="0" err="1"/>
              <a:t>pt</a:t>
            </a:r>
            <a:r>
              <a:rPr lang="de-DE" dirty="0"/>
              <a:t>, Schwarz.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04C2690-0ED7-5E03-66C2-40AA489213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1800" y="4813200"/>
            <a:ext cx="813539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22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folie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8F60DBC-AEBD-D74D-CEF2-FABF3010E4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10917" y="1709976"/>
            <a:ext cx="6122166" cy="861774"/>
          </a:xfrm>
        </p:spPr>
        <p:txBody>
          <a:bodyPr rIns="5400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Hier steht ein Statement in Regular,</a:t>
            </a:r>
          </a:p>
          <a:p>
            <a:pPr lvl="0"/>
            <a:r>
              <a:rPr lang="de-DE" dirty="0"/>
              <a:t>24 </a:t>
            </a:r>
            <a:r>
              <a:rPr lang="de-DE" dirty="0" err="1"/>
              <a:t>pt</a:t>
            </a:r>
            <a:r>
              <a:rPr lang="de-DE" dirty="0"/>
              <a:t>, Blau.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6D9092-C4CA-1740-57DA-7D37D32B24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10917" y="2571750"/>
            <a:ext cx="4244260" cy="611276"/>
          </a:xfrm>
        </p:spPr>
        <p:txBody>
          <a:bodyPr wrap="none" tIns="360000" anchor="t" anchorCtr="0">
            <a:spAutoFit/>
          </a:bodyPr>
          <a:lstStyle>
            <a:lvl1pPr marL="0" indent="0">
              <a:buNone/>
              <a:defRPr sz="1400" b="1" i="0" baseline="0">
                <a:solidFill>
                  <a:schemeClr val="tx1"/>
                </a:solidFill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e-DE" dirty="0"/>
              <a:t>Hier steht ein Zitat </a:t>
            </a:r>
            <a:r>
              <a:rPr lang="de-DE" dirty="0" err="1"/>
              <a:t>Credit</a:t>
            </a:r>
            <a:r>
              <a:rPr lang="de-DE" dirty="0"/>
              <a:t>/Quelle in </a:t>
            </a:r>
            <a:r>
              <a:rPr lang="de-DE" dirty="0" err="1"/>
              <a:t>Bold</a:t>
            </a:r>
            <a:r>
              <a:rPr lang="de-DE" dirty="0"/>
              <a:t>, 14 </a:t>
            </a:r>
            <a:r>
              <a:rPr lang="de-DE" dirty="0" err="1"/>
              <a:t>pt</a:t>
            </a:r>
            <a:r>
              <a:rPr lang="de-DE" dirty="0"/>
              <a:t>, Blau.</a:t>
            </a:r>
          </a:p>
        </p:txBody>
      </p:sp>
    </p:spTree>
    <p:extLst>
      <p:ext uri="{BB962C8B-B14F-4D97-AF65-F5344CB8AC3E}">
        <p14:creationId xmlns:p14="http://schemas.microsoft.com/office/powerpoint/2010/main" val="2664626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folie Bla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8F60DBC-AEBD-D74D-CEF2-FABF3010E4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10917" y="1709976"/>
            <a:ext cx="6122166" cy="861774"/>
          </a:xfrm>
        </p:spPr>
        <p:txBody>
          <a:bodyPr rIns="5400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Hier steht ein Statement in Regular,</a:t>
            </a:r>
          </a:p>
          <a:p>
            <a:pPr lvl="0"/>
            <a:r>
              <a:rPr lang="de-DE" dirty="0"/>
              <a:t>24 </a:t>
            </a:r>
            <a:r>
              <a:rPr lang="de-DE" dirty="0" err="1"/>
              <a:t>pt</a:t>
            </a:r>
            <a:r>
              <a:rPr lang="de-DE" dirty="0"/>
              <a:t>, Weiß.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6D9092-C4CA-1740-57DA-7D37D32B24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10917" y="2571750"/>
            <a:ext cx="4289144" cy="611276"/>
          </a:xfrm>
        </p:spPr>
        <p:txBody>
          <a:bodyPr wrap="none" tIns="360000" anchor="t" anchorCtr="0">
            <a:spAutoFit/>
          </a:bodyPr>
          <a:lstStyle>
            <a:lvl1pPr marL="0" indent="0">
              <a:buNone/>
              <a:defRPr sz="1400" b="1" i="0" baseline="0">
                <a:solidFill>
                  <a:schemeClr val="tx1"/>
                </a:solidFill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e-DE" dirty="0"/>
              <a:t>Hier steht ein Zitat </a:t>
            </a:r>
            <a:r>
              <a:rPr lang="de-DE" dirty="0" err="1"/>
              <a:t>Credit</a:t>
            </a:r>
            <a:r>
              <a:rPr lang="de-DE" dirty="0"/>
              <a:t>/Quelle in </a:t>
            </a:r>
            <a:r>
              <a:rPr lang="de-DE" dirty="0" err="1"/>
              <a:t>Bold</a:t>
            </a:r>
            <a:r>
              <a:rPr lang="de-DE" dirty="0"/>
              <a:t>, 14 </a:t>
            </a:r>
            <a:r>
              <a:rPr lang="de-DE" dirty="0" err="1"/>
              <a:t>pt</a:t>
            </a:r>
            <a:r>
              <a:rPr lang="de-DE" dirty="0"/>
              <a:t>, Weiß.</a:t>
            </a:r>
          </a:p>
        </p:txBody>
      </p:sp>
    </p:spTree>
    <p:extLst>
      <p:ext uri="{BB962C8B-B14F-4D97-AF65-F5344CB8AC3E}">
        <p14:creationId xmlns:p14="http://schemas.microsoft.com/office/powerpoint/2010/main" val="13059744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folie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8F60DBC-AEBD-D74D-CEF2-FABF3010E4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10917" y="2140863"/>
            <a:ext cx="6122166" cy="430887"/>
          </a:xfrm>
        </p:spPr>
        <p:txBody>
          <a:bodyPr rIns="5400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Hier steht ein Zitat in Kursiv, 24 </a:t>
            </a:r>
            <a:r>
              <a:rPr lang="de-DE" dirty="0" err="1"/>
              <a:t>pt</a:t>
            </a:r>
            <a:r>
              <a:rPr lang="de-DE" dirty="0"/>
              <a:t>, Blau.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6D9092-C4CA-1740-57DA-7D37D32B24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10917" y="2571750"/>
            <a:ext cx="4372500" cy="611276"/>
          </a:xfrm>
        </p:spPr>
        <p:txBody>
          <a:bodyPr wrap="none" tIns="360000" anchor="t" anchorCtr="0">
            <a:spAutoFit/>
          </a:bodyPr>
          <a:lstStyle>
            <a:lvl1pPr marL="0" indent="0">
              <a:buNone/>
              <a:defRPr sz="1400" b="1" i="0" baseline="0">
                <a:solidFill>
                  <a:schemeClr val="tx1"/>
                </a:solidFill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e-DE" dirty="0"/>
              <a:t>Hier steht ein Zitat </a:t>
            </a:r>
            <a:r>
              <a:rPr lang="de-DE" dirty="0" err="1"/>
              <a:t>Credit</a:t>
            </a:r>
            <a:r>
              <a:rPr lang="de-DE" dirty="0"/>
              <a:t>/Quelle in </a:t>
            </a:r>
            <a:r>
              <a:rPr lang="de-DE" dirty="0" err="1"/>
              <a:t>Bold</a:t>
            </a:r>
            <a:r>
              <a:rPr lang="de-DE" dirty="0"/>
              <a:t>, 14 </a:t>
            </a:r>
            <a:r>
              <a:rPr lang="de-DE" dirty="0" err="1"/>
              <a:t>pt</a:t>
            </a:r>
            <a:r>
              <a:rPr lang="de-DE" dirty="0"/>
              <a:t>, Blau.</a:t>
            </a:r>
          </a:p>
        </p:txBody>
      </p:sp>
    </p:spTree>
    <p:extLst>
      <p:ext uri="{BB962C8B-B14F-4D97-AF65-F5344CB8AC3E}">
        <p14:creationId xmlns:p14="http://schemas.microsoft.com/office/powerpoint/2010/main" val="3670972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folie Bla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8F60DBC-AEBD-D74D-CEF2-FABF3010E4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10917" y="2140863"/>
            <a:ext cx="6122166" cy="430887"/>
          </a:xfrm>
        </p:spPr>
        <p:txBody>
          <a:bodyPr rIns="5400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Hier steht ein Zitat in Kursiv, 24 </a:t>
            </a:r>
            <a:r>
              <a:rPr lang="de-DE" dirty="0" err="1"/>
              <a:t>pt</a:t>
            </a:r>
            <a:r>
              <a:rPr lang="de-DE" dirty="0"/>
              <a:t>, Weiß.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6D9092-C4CA-1740-57DA-7D37D32B24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10917" y="2571750"/>
            <a:ext cx="4417384" cy="611276"/>
          </a:xfrm>
        </p:spPr>
        <p:txBody>
          <a:bodyPr wrap="none" tIns="360000" anchor="t" anchorCtr="0">
            <a:spAutoFit/>
          </a:bodyPr>
          <a:lstStyle>
            <a:lvl1pPr marL="0" indent="0">
              <a:buNone/>
              <a:defRPr sz="1400" b="1" i="0" baseline="0">
                <a:solidFill>
                  <a:schemeClr val="tx1"/>
                </a:solidFill>
              </a:defRPr>
            </a:lvl1pPr>
            <a:lvl2pPr marL="180000" indent="0">
              <a:buNone/>
              <a:defRPr/>
            </a:lvl2pPr>
          </a:lstStyle>
          <a:p>
            <a:pPr lvl="0"/>
            <a:r>
              <a:rPr lang="de-DE" dirty="0"/>
              <a:t>Hier steht ein Zitat </a:t>
            </a:r>
            <a:r>
              <a:rPr lang="de-DE" dirty="0" err="1"/>
              <a:t>Credit</a:t>
            </a:r>
            <a:r>
              <a:rPr lang="de-DE" dirty="0"/>
              <a:t>/Quelle in </a:t>
            </a:r>
            <a:r>
              <a:rPr lang="de-DE" dirty="0" err="1"/>
              <a:t>Bold</a:t>
            </a:r>
            <a:r>
              <a:rPr lang="de-DE" dirty="0"/>
              <a:t>, 14 </a:t>
            </a:r>
            <a:r>
              <a:rPr lang="de-DE" dirty="0" err="1"/>
              <a:t>pt</a:t>
            </a:r>
            <a:r>
              <a:rPr lang="de-DE" dirty="0"/>
              <a:t>, Weiß.</a:t>
            </a:r>
          </a:p>
        </p:txBody>
      </p:sp>
    </p:spTree>
    <p:extLst>
      <p:ext uri="{BB962C8B-B14F-4D97-AF65-F5344CB8AC3E}">
        <p14:creationId xmlns:p14="http://schemas.microsoft.com/office/powerpoint/2010/main" val="14176670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4C26CCFA-95E4-1609-84AD-601F475F00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txBody>
          <a:bodyPr wrap="none" bIns="720000" anchor="ctr" anchorCtr="1"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69133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624973E2-EE64-14A5-47D7-01D43B9445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wrap="none" bIns="720000" anchor="ctr" anchorCtr="1"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DC84B5F-0DE6-8415-3CDF-0E47759DCF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711503"/>
            <a:ext cx="2899147" cy="788247"/>
          </a:xfrm>
          <a:solidFill>
            <a:schemeClr val="tx1"/>
          </a:solidFill>
        </p:spPr>
        <p:txBody>
          <a:bodyPr wrap="none" lIns="413998" tIns="180000" rIns="413998" bIns="180000" anchor="ctr" anchorCtr="0">
            <a:spAutoFit/>
          </a:bodyPr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Source Sans 3" panose="020B0303030403020204" pitchFamily="34" charset="0"/>
              </a:defRPr>
            </a:lvl1pPr>
          </a:lstStyle>
          <a:p>
            <a:pPr lvl="0"/>
            <a:r>
              <a:rPr lang="de-DE" dirty="0"/>
              <a:t>Vielen Dank für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983E647-BE72-674C-032A-79FF72F25E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2571750"/>
            <a:ext cx="3801637" cy="788247"/>
          </a:xfrm>
          <a:solidFill>
            <a:schemeClr val="tx1"/>
          </a:solidFill>
        </p:spPr>
        <p:txBody>
          <a:bodyPr wrap="none" lIns="413998" tIns="180000" rIns="413998" bIns="180000">
            <a:spAutoFit/>
          </a:bodyPr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Source Sans 3" panose="020B0303030403020204" pitchFamily="34" charset="0"/>
              </a:defRPr>
            </a:lvl1pPr>
          </a:lstStyle>
          <a:p>
            <a:pPr lvl="0"/>
            <a:r>
              <a:rPr lang="de-DE" dirty="0"/>
              <a:t>Ihre Aufmerksamkeit.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0425D33-56B3-83B9-0761-060283F000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1800" y="410400"/>
            <a:ext cx="1744926" cy="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9374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624973E2-EE64-14A5-47D7-01D43B9445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wrap="none" bIns="720000" anchor="ctr" anchorCtr="1">
            <a:normAutofit/>
          </a:bodyPr>
          <a:lstStyle>
            <a:lvl1pPr marL="0" indent="0">
              <a:buNone/>
              <a:defRPr sz="1200" baseline="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DC84B5F-0DE6-8415-3CDF-0E47759DCF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711503"/>
            <a:ext cx="2899147" cy="788247"/>
          </a:xfrm>
          <a:solidFill>
            <a:schemeClr val="tx1"/>
          </a:solidFill>
        </p:spPr>
        <p:txBody>
          <a:bodyPr wrap="none" lIns="413998" tIns="180000" rIns="413998" bIns="180000" anchor="ctr" anchorCtr="0">
            <a:spAutoFit/>
          </a:bodyPr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Source Sans 3" panose="020B0303030403020204" pitchFamily="34" charset="0"/>
              </a:defRPr>
            </a:lvl1pPr>
          </a:lstStyle>
          <a:p>
            <a:pPr lvl="0"/>
            <a:r>
              <a:rPr lang="de-DE" dirty="0"/>
              <a:t>Vielen Dank für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983E647-BE72-674C-032A-79FF72F25E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2571750"/>
            <a:ext cx="3801637" cy="788247"/>
          </a:xfrm>
          <a:solidFill>
            <a:schemeClr val="tx1"/>
          </a:solidFill>
        </p:spPr>
        <p:txBody>
          <a:bodyPr wrap="none" lIns="413998" tIns="180000" rIns="413998" bIns="180000">
            <a:spAutoFit/>
          </a:bodyPr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Source Sans 3" panose="020B0303030403020204" pitchFamily="34" charset="0"/>
              </a:defRPr>
            </a:lvl1pPr>
          </a:lstStyle>
          <a:p>
            <a:pPr lvl="0"/>
            <a:r>
              <a:rPr lang="de-DE" dirty="0"/>
              <a:t>Ihre Aufmerksamkeit.</a:t>
            </a:r>
          </a:p>
        </p:txBody>
      </p:sp>
    </p:spTree>
    <p:extLst>
      <p:ext uri="{BB962C8B-B14F-4D97-AF65-F5344CB8AC3E}">
        <p14:creationId xmlns:p14="http://schemas.microsoft.com/office/powerpoint/2010/main" val="19782231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800" y="411163"/>
            <a:ext cx="5616575" cy="369332"/>
          </a:xfrm>
          <a:prstGeom prst="rect">
            <a:avLst/>
          </a:prstGeom>
        </p:spPr>
        <p:txBody>
          <a:bodyPr vert="horz" wrap="square" lIns="0" tIns="0" rIns="91440" bIns="0" rtlCol="0" anchor="t" anchorCtr="0">
            <a:sp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800" y="1347788"/>
            <a:ext cx="8280400" cy="3311525"/>
          </a:xfrm>
          <a:prstGeom prst="rect">
            <a:avLst/>
          </a:prstGeom>
        </p:spPr>
        <p:txBody>
          <a:bodyPr vert="horz" lIns="0" tIns="0" rIns="9000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1798" y="4767263"/>
            <a:ext cx="7552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bg2"/>
                </a:solidFill>
                <a:latin typeface="Source Sans 3" panose="020B0303030403020204" pitchFamily="34" charset="0"/>
              </a:defRPr>
            </a:lvl1pPr>
          </a:lstStyle>
          <a:p>
            <a:fld id="{A406C6F2-8BCE-7041-ADA8-D23620A91968}" type="datetime1">
              <a:rPr lang="de-DE" smtClean="0"/>
              <a:t>03.08.2026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3439" y="4767263"/>
            <a:ext cx="255836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bg2"/>
                </a:solidFill>
                <a:latin typeface="Source Sans 3" panose="020B0303030403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56999" y="4767263"/>
            <a:ext cx="7552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bg2"/>
                </a:solidFill>
                <a:latin typeface="Source Sans 3" panose="020B0303030403020204" pitchFamily="34" charset="0"/>
              </a:defRPr>
            </a:lvl1pPr>
          </a:lstStyle>
          <a:p>
            <a:fld id="{8C043E37-E65C-9242-A631-D8A37265D48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547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62" r:id="rId3"/>
    <p:sldLayoutId id="2147483679" r:id="rId4"/>
    <p:sldLayoutId id="2147483680" r:id="rId5"/>
    <p:sldLayoutId id="2147483684" r:id="rId6"/>
    <p:sldLayoutId id="2147483682" r:id="rId7"/>
    <p:sldLayoutId id="2147483683" r:id="rId8"/>
    <p:sldLayoutId id="2147483694" r:id="rId9"/>
    <p:sldLayoutId id="2147483695" r:id="rId10"/>
    <p:sldLayoutId id="2147483686" r:id="rId11"/>
    <p:sldLayoutId id="2147483697" r:id="rId12"/>
    <p:sldLayoutId id="2147483696" r:id="rId13"/>
    <p:sldLayoutId id="2147483698" r:id="rId14"/>
    <p:sldLayoutId id="2147483685" r:id="rId15"/>
    <p:sldLayoutId id="2147483692" r:id="rId16"/>
    <p:sldLayoutId id="2147483699" r:id="rId17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400" b="1" i="0" kern="1200" baseline="0">
          <a:solidFill>
            <a:schemeClr val="tx1"/>
          </a:solidFill>
          <a:latin typeface="Source Sans 3" panose="020B0303030403020204" pitchFamily="34" charset="0"/>
          <a:ea typeface="+mj-ea"/>
          <a:cs typeface="+mj-cs"/>
        </a:defRPr>
      </a:lvl1pPr>
    </p:titleStyle>
    <p:bodyStyle>
      <a:lvl1pPr marL="180000" indent="-180000" algn="l" defTabSz="685800" rtl="0" eaLnBrk="1" latinLnBrk="0" hangingPunct="1">
        <a:lnSpc>
          <a:spcPct val="120000"/>
        </a:lnSpc>
        <a:spcBef>
          <a:spcPts val="600"/>
        </a:spcBef>
        <a:buFont typeface="Arial" panose="020B0604020202020204" pitchFamily="34" charset="0"/>
        <a:buChar char="•"/>
        <a:defRPr sz="1800" kern="1200" baseline="0">
          <a:solidFill>
            <a:schemeClr val="bg2"/>
          </a:solidFill>
          <a:latin typeface="Source Sans 3" panose="020B0303030403020204" pitchFamily="34" charset="0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20000"/>
        </a:lnSpc>
        <a:spcBef>
          <a:spcPts val="600"/>
        </a:spcBef>
        <a:buFont typeface="Arial" panose="020B0604020202020204" pitchFamily="34" charset="0"/>
        <a:buChar char="•"/>
        <a:defRPr sz="1800" kern="1200" baseline="0">
          <a:solidFill>
            <a:schemeClr val="bg2"/>
          </a:solidFill>
          <a:latin typeface="Source Sans 3" panose="020B0303030403020204" pitchFamily="34" charset="0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20000"/>
        </a:lnSpc>
        <a:spcBef>
          <a:spcPts val="600"/>
        </a:spcBef>
        <a:buFont typeface="Arial" panose="020B0604020202020204" pitchFamily="34" charset="0"/>
        <a:buChar char="•"/>
        <a:defRPr sz="1800" kern="1200" baseline="0">
          <a:solidFill>
            <a:schemeClr val="bg2"/>
          </a:solidFill>
          <a:latin typeface="Source Sans 3" panose="020B0303030403020204" pitchFamily="34" charset="0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20000"/>
        </a:lnSpc>
        <a:spcBef>
          <a:spcPts val="600"/>
        </a:spcBef>
        <a:buFont typeface="Arial" panose="020B0604020202020204" pitchFamily="34" charset="0"/>
        <a:buChar char="•"/>
        <a:defRPr sz="1800" kern="1200" baseline="0">
          <a:solidFill>
            <a:schemeClr val="bg2"/>
          </a:solidFill>
          <a:latin typeface="Source Sans 3" panose="020B0303030403020204" pitchFamily="34" charset="0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20000"/>
        </a:lnSpc>
        <a:spcBef>
          <a:spcPts val="600"/>
        </a:spcBef>
        <a:buFont typeface="Arial" panose="020B0604020202020204" pitchFamily="34" charset="0"/>
        <a:buChar char="•"/>
        <a:defRPr sz="1800" kern="1200" baseline="0">
          <a:solidFill>
            <a:schemeClr val="bg2"/>
          </a:solidFill>
          <a:latin typeface="Source Sans 3" panose="020B0303030403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2" userDrawn="1">
          <p15:clr>
            <a:srgbClr val="F26B43"/>
          </p15:clr>
        </p15:guide>
        <p15:guide id="2" pos="5488" userDrawn="1">
          <p15:clr>
            <a:srgbClr val="F26B43"/>
          </p15:clr>
        </p15:guide>
        <p15:guide id="3" pos="1950" userDrawn="1">
          <p15:clr>
            <a:srgbClr val="F26B43"/>
          </p15:clr>
        </p15:guide>
        <p15:guide id="4" pos="3810" userDrawn="1">
          <p15:clr>
            <a:srgbClr val="F26B43"/>
          </p15:clr>
        </p15:guide>
        <p15:guide id="5" pos="2041" userDrawn="1">
          <p15:clr>
            <a:srgbClr val="F26B43"/>
          </p15:clr>
        </p15:guide>
        <p15:guide id="6" pos="3719" userDrawn="1">
          <p15:clr>
            <a:srgbClr val="F26B43"/>
          </p15:clr>
        </p15:guide>
        <p15:guide id="7" pos="2835" userDrawn="1">
          <p15:clr>
            <a:srgbClr val="F26B43"/>
          </p15:clr>
        </p15:guide>
        <p15:guide id="8" pos="2925" userDrawn="1">
          <p15:clr>
            <a:srgbClr val="F26B43"/>
          </p15:clr>
        </p15:guide>
        <p15:guide id="9" orient="horz" pos="259" userDrawn="1">
          <p15:clr>
            <a:srgbClr val="F26B43"/>
          </p15:clr>
        </p15:guide>
        <p15:guide id="10" orient="horz" pos="667" userDrawn="1">
          <p15:clr>
            <a:srgbClr val="F26B43"/>
          </p15:clr>
        </p15:guide>
        <p15:guide id="11" orient="horz" pos="849" userDrawn="1">
          <p15:clr>
            <a:srgbClr val="F26B43"/>
          </p15:clr>
        </p15:guide>
        <p15:guide id="12" orient="horz" pos="293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A003E8DE-94BE-13F2-3647-4112C87D3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DE30CB3-1384-8A4F-BE4F-BD86D82B23FD}"/>
              </a:ext>
            </a:extLst>
          </p:cNvPr>
          <p:cNvSpPr txBox="1"/>
          <p:nvPr/>
        </p:nvSpPr>
        <p:spPr>
          <a:xfrm>
            <a:off x="0" y="3307065"/>
            <a:ext cx="4572000" cy="558184"/>
          </a:xfrm>
          <a:prstGeom prst="rect">
            <a:avLst/>
          </a:prstGeom>
          <a:solidFill>
            <a:srgbClr val="AFCA0B"/>
          </a:solidFill>
        </p:spPr>
        <p:txBody>
          <a:bodyPr wrap="square" lIns="421200" tIns="180000" rIns="413998" bIns="180000" rtlCol="0" anchor="ctr" anchorCtr="0">
            <a:spAutoFit/>
          </a:bodyPr>
          <a:lstStyle/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de-DE" sz="1100" dirty="0">
                <a:solidFill>
                  <a:schemeClr val="bg2"/>
                </a:solidFill>
                <a:latin typeface="Source Sans 3" panose="020B0303030403020204" pitchFamily="34" charset="0"/>
              </a:rPr>
              <a:t>Stand 7/2026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0C1B96E-7869-5208-6301-1A8527B3A74F}"/>
              </a:ext>
            </a:extLst>
          </p:cNvPr>
          <p:cNvSpPr txBox="1"/>
          <p:nvPr/>
        </p:nvSpPr>
        <p:spPr>
          <a:xfrm>
            <a:off x="-2" y="1606644"/>
            <a:ext cx="4572001" cy="1700421"/>
          </a:xfrm>
          <a:prstGeom prst="rect">
            <a:avLst/>
          </a:prstGeom>
          <a:solidFill>
            <a:srgbClr val="004994"/>
          </a:solidFill>
        </p:spPr>
        <p:txBody>
          <a:bodyPr wrap="square" lIns="413998" tIns="413998" rIns="413998" bIns="413998" rtlCol="0" anchor="ctr" anchorCtr="0">
            <a:spAutoFit/>
          </a:bodyPr>
          <a:lstStyle/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de-DE" sz="2400" b="1" dirty="0">
                <a:solidFill>
                  <a:schemeClr val="bg1"/>
                </a:solidFill>
                <a:latin typeface="Source Sans 3" panose="020B0303030403020204" pitchFamily="34" charset="0"/>
              </a:rPr>
              <a:t>Öffnen von Rohrleitungen</a:t>
            </a:r>
          </a:p>
          <a:p>
            <a:pPr>
              <a:lnSpc>
                <a:spcPct val="120000"/>
              </a:lnSpc>
              <a:spcBef>
                <a:spcPts val="800"/>
              </a:spcBef>
            </a:pPr>
            <a:r>
              <a:rPr lang="de-DE" dirty="0">
                <a:solidFill>
                  <a:schemeClr val="bg1"/>
                </a:solidFill>
                <a:latin typeface="Source Sans 3" panose="020B0303030403020204" pitchFamily="34" charset="0"/>
                <a:ea typeface="Source Serif 4 14pt" panose="02040603050405020204" pitchFamily="18" charset="0"/>
              </a:rPr>
              <a:t>Sicherheitskurzgespräche (SKG 047)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6BE19AE-43E2-B998-910F-9D9C041268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1800" y="410400"/>
            <a:ext cx="1744926" cy="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92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B25A47-5903-49EC-86CE-8A4FE8AB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8B49-42B3-6C4B-A7FB-523DF556BE45}" type="datetime1">
              <a:rPr lang="de-DE" smtClean="0"/>
              <a:t>03.08.2026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B173F1-D9D1-B38D-4797-491943D9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SKG 047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FC45ED-135F-7A2F-F572-A5E08874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2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9F013E35-F0E2-8E2A-797A-1DEAF705CF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-2689" r="-2689"/>
          <a:stretch/>
        </p:blipFill>
        <p:spPr/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C2B413A-BF5E-CBCE-66B6-91AF787906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620000"/>
            <a:ext cx="4140200" cy="33115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Arbeitsstelle besichtigen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Arbeitserlaubnisschein vorbereiten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Gefahrenbereiche absperren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Sicheren Stand für die Arbeiten schaffen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Gefährliche Temperaturen berücksichtigen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 err="1"/>
              <a:t>Abisolierarbeiten</a:t>
            </a:r>
            <a:endParaRPr lang="de-DE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Rohrleitungen fixieren und abstützen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Gegebenenfalls benachbarte</a:t>
            </a:r>
            <a:br>
              <a:rPr lang="de-DE" dirty="0"/>
            </a:br>
            <a:r>
              <a:rPr lang="de-DE" dirty="0"/>
              <a:t>Anlagenteile schützen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Notfallmaßnahmen vorbereiten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6FAB56-A140-1A9A-6FDC-FE444537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84800"/>
            <a:ext cx="4068763" cy="738664"/>
          </a:xfrm>
        </p:spPr>
        <p:txBody>
          <a:bodyPr/>
          <a:lstStyle/>
          <a:p>
            <a:r>
              <a:rPr lang="de-DE" dirty="0"/>
              <a:t>Allgemeine vorbereitende Arbeiten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5044969-141D-FF24-6FAB-440C5EF14D79}"/>
              </a:ext>
            </a:extLst>
          </p:cNvPr>
          <p:cNvSpPr txBox="1"/>
          <p:nvPr/>
        </p:nvSpPr>
        <p:spPr>
          <a:xfrm>
            <a:off x="0" y="360000"/>
            <a:ext cx="1727200" cy="360000"/>
          </a:xfrm>
          <a:prstGeom prst="rect">
            <a:avLst/>
          </a:prstGeom>
          <a:solidFill>
            <a:srgbClr val="004994"/>
          </a:solidFill>
        </p:spPr>
        <p:txBody>
          <a:bodyPr wrap="square" lIns="413998" tIns="413998" rIns="413998" bIns="413998" rtlCol="0" anchor="ctr" anchorCtr="0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  <a:latin typeface="Source Sans 3" panose="020B0303030403020204" pitchFamily="34" charset="0"/>
                <a:ea typeface="Source Serif 4 14pt" panose="02040603050405020204" pitchFamily="18" charset="0"/>
              </a:rPr>
              <a:t>Lektion 1</a:t>
            </a:r>
          </a:p>
        </p:txBody>
      </p:sp>
    </p:spTree>
    <p:extLst>
      <p:ext uri="{BB962C8B-B14F-4D97-AF65-F5344CB8AC3E}">
        <p14:creationId xmlns:p14="http://schemas.microsoft.com/office/powerpoint/2010/main" val="118410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B25A47-5903-49EC-86CE-8A4FE8AB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8B49-42B3-6C4B-A7FB-523DF556BE45}" type="datetime1">
              <a:rPr lang="de-DE" smtClean="0"/>
              <a:t>03.08.2026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B173F1-D9D1-B38D-4797-491943D9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SKG 047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FC45ED-135F-7A2F-F572-A5E08874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3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9F013E35-F0E2-8E2A-797A-1DEAF705CF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t="-11034" b="-11034"/>
          <a:stretch/>
        </p:blipFill>
        <p:spPr/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C2B413A-BF5E-CBCE-66B6-91AF787906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620000"/>
            <a:ext cx="4068763" cy="33115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Trennen und sichern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Öffnungsstelle kennzeichnen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6FAB56-A140-1A9A-6FDC-FE444537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83957"/>
            <a:ext cx="4068763" cy="738664"/>
          </a:xfrm>
        </p:spPr>
        <p:txBody>
          <a:bodyPr/>
          <a:lstStyle/>
          <a:p>
            <a:r>
              <a:rPr lang="de-DE" altLang="de-DE" dirty="0"/>
              <a:t>Trennen, Sichern und Kennzeichnen</a:t>
            </a:r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0C5E1E9-36CA-E16E-8303-5A53C64B7891}"/>
              </a:ext>
            </a:extLst>
          </p:cNvPr>
          <p:cNvSpPr txBox="1"/>
          <p:nvPr/>
        </p:nvSpPr>
        <p:spPr>
          <a:xfrm>
            <a:off x="0" y="360000"/>
            <a:ext cx="1727200" cy="360000"/>
          </a:xfrm>
          <a:prstGeom prst="rect">
            <a:avLst/>
          </a:prstGeom>
          <a:solidFill>
            <a:srgbClr val="004994"/>
          </a:solidFill>
        </p:spPr>
        <p:txBody>
          <a:bodyPr wrap="square" lIns="413998" tIns="413998" rIns="413998" bIns="413998" rtlCol="0" anchor="ctr" anchorCtr="0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  <a:latin typeface="Source Sans 3" panose="020B0303030403020204" pitchFamily="34" charset="0"/>
                <a:ea typeface="Source Serif 4 14pt" panose="02040603050405020204" pitchFamily="18" charset="0"/>
              </a:rPr>
              <a:t>Lektion 2</a:t>
            </a:r>
          </a:p>
        </p:txBody>
      </p:sp>
    </p:spTree>
    <p:extLst>
      <p:ext uri="{BB962C8B-B14F-4D97-AF65-F5344CB8AC3E}">
        <p14:creationId xmlns:p14="http://schemas.microsoft.com/office/powerpoint/2010/main" val="2921942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B25A47-5903-49EC-86CE-8A4FE8AB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8B49-42B3-6C4B-A7FB-523DF556BE45}" type="datetime1">
              <a:rPr lang="de-DE" smtClean="0"/>
              <a:t>03.08.2026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B173F1-D9D1-B38D-4797-491943D9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SKG 047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FC45ED-135F-7A2F-F572-A5E08874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4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9F013E35-F0E2-8E2A-797A-1DEAF705CF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t="-21777" b="-21777"/>
          <a:stretch/>
        </p:blipFill>
        <p:spPr/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C2B413A-BF5E-CBCE-66B6-91AF787906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620000"/>
            <a:ext cx="4068763" cy="33115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Entleeren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Spülen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Erstickende Inertgase beachten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Drucklosigkeit kontrollieren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6FAB56-A140-1A9A-6FDC-FE444537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84800"/>
            <a:ext cx="4068763" cy="369332"/>
          </a:xfrm>
        </p:spPr>
        <p:txBody>
          <a:bodyPr/>
          <a:lstStyle/>
          <a:p>
            <a:r>
              <a:rPr lang="de-DE" altLang="de-DE" dirty="0"/>
              <a:t>Entleeren und Spülen</a:t>
            </a:r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8899191-28CF-DEEC-7111-649973F11D4D}"/>
              </a:ext>
            </a:extLst>
          </p:cNvPr>
          <p:cNvSpPr txBox="1"/>
          <p:nvPr/>
        </p:nvSpPr>
        <p:spPr>
          <a:xfrm>
            <a:off x="0" y="360000"/>
            <a:ext cx="1727200" cy="360000"/>
          </a:xfrm>
          <a:prstGeom prst="rect">
            <a:avLst/>
          </a:prstGeom>
          <a:solidFill>
            <a:srgbClr val="004994"/>
          </a:solidFill>
        </p:spPr>
        <p:txBody>
          <a:bodyPr wrap="square" lIns="413998" tIns="413998" rIns="413998" bIns="413998" rtlCol="0" anchor="ctr" anchorCtr="0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  <a:latin typeface="Source Sans 3" panose="020B0303030403020204" pitchFamily="34" charset="0"/>
                <a:ea typeface="Source Serif 4 14pt" panose="02040603050405020204" pitchFamily="18" charset="0"/>
              </a:rPr>
              <a:t>Lektion 3</a:t>
            </a:r>
          </a:p>
        </p:txBody>
      </p:sp>
    </p:spTree>
    <p:extLst>
      <p:ext uri="{BB962C8B-B14F-4D97-AF65-F5344CB8AC3E}">
        <p14:creationId xmlns:p14="http://schemas.microsoft.com/office/powerpoint/2010/main" val="1742021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B25A47-5903-49EC-86CE-8A4FE8AB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8B49-42B3-6C4B-A7FB-523DF556BE45}" type="datetime1">
              <a:rPr lang="de-DE" smtClean="0"/>
              <a:t>03.08.2026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B173F1-D9D1-B38D-4797-491943D9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SKG 047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FC45ED-135F-7A2F-F572-A5E08874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5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9F013E35-F0E2-8E2A-797A-1DEAF705CF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6690" t="18171" r="24550"/>
          <a:stretch/>
        </p:blipFill>
        <p:spPr>
          <a:xfrm>
            <a:off x="4643438" y="943"/>
            <a:ext cx="4365095" cy="4658370"/>
          </a:xfrm>
        </p:spPr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C2B413A-BF5E-CBCE-66B6-91AF787906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620000"/>
            <a:ext cx="4068763" cy="33115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Arbeitsmittel auswählen und abstimmen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PSA mit Betrieb abstimmen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Arbeitserlaubnisschein erstellen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Arbeitserlaubnisschein kontrollieren und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vor Ort einweisen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LMRA (Last Minute Risk Analysis)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6FAB56-A140-1A9A-6FDC-FE444537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84800"/>
            <a:ext cx="4068763" cy="738664"/>
          </a:xfrm>
        </p:spPr>
        <p:txBody>
          <a:bodyPr/>
          <a:lstStyle/>
          <a:p>
            <a:r>
              <a:rPr lang="de-DE" altLang="de-DE" dirty="0"/>
              <a:t>Arbeitserlaubnis</a:t>
            </a:r>
            <a:br>
              <a:rPr lang="de-DE" altLang="de-DE" dirty="0"/>
            </a:br>
            <a:r>
              <a:rPr lang="de-DE" altLang="de-DE" dirty="0"/>
              <a:t>„Öffnen von Rohrleitungen“</a:t>
            </a:r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DEE9FF6-68CB-D660-9042-6BF10F2DF897}"/>
              </a:ext>
            </a:extLst>
          </p:cNvPr>
          <p:cNvSpPr txBox="1"/>
          <p:nvPr/>
        </p:nvSpPr>
        <p:spPr>
          <a:xfrm>
            <a:off x="0" y="360000"/>
            <a:ext cx="1727200" cy="360000"/>
          </a:xfrm>
          <a:prstGeom prst="rect">
            <a:avLst/>
          </a:prstGeom>
          <a:solidFill>
            <a:srgbClr val="004994"/>
          </a:solidFill>
        </p:spPr>
        <p:txBody>
          <a:bodyPr wrap="square" lIns="413998" tIns="413998" rIns="413998" bIns="413998" rtlCol="0" anchor="ctr" anchorCtr="0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  <a:latin typeface="Source Sans 3" panose="020B0303030403020204" pitchFamily="34" charset="0"/>
                <a:ea typeface="Source Serif 4 14pt" panose="02040603050405020204" pitchFamily="18" charset="0"/>
              </a:rPr>
              <a:t>Lektion 4</a:t>
            </a:r>
          </a:p>
        </p:txBody>
      </p:sp>
    </p:spTree>
    <p:extLst>
      <p:ext uri="{BB962C8B-B14F-4D97-AF65-F5344CB8AC3E}">
        <p14:creationId xmlns:p14="http://schemas.microsoft.com/office/powerpoint/2010/main" val="48751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B25A47-5903-49EC-86CE-8A4FE8AB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8B49-42B3-6C4B-A7FB-523DF556BE45}" type="datetime1">
              <a:rPr lang="de-DE" smtClean="0"/>
              <a:t>03.08.2026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B173F1-D9D1-B38D-4797-491943D9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SKG 047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FC45ED-135F-7A2F-F572-A5E08874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6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9F013E35-F0E2-8E2A-797A-1DEAF705CF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t="-17638" b="-17638"/>
          <a:stretch/>
        </p:blipFill>
        <p:spPr/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C2B413A-BF5E-CBCE-66B6-91AF787906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799" y="1620000"/>
            <a:ext cx="4211637" cy="33115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Bei unvorhergesehenen Ereignissen unverzüglich die Arbeit einstellen</a:t>
            </a:r>
            <a:br>
              <a:rPr lang="de-DE" dirty="0"/>
            </a:br>
            <a:r>
              <a:rPr lang="de-DE" dirty="0"/>
              <a:t>und Rücksprache halten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Öffnen einer Flanschverbindung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Öffnen mittels Schneidverfahren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Arbeitsstelle bei Arbeitsunterbrechungen abgestimmt in sicheren Zustand überführen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Mögliche Gefährdungen nach dem Öffnen der Rohrleitung beachten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6FAB56-A140-1A9A-6FDC-FE444537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84800"/>
            <a:ext cx="4068763" cy="369332"/>
          </a:xfrm>
        </p:spPr>
        <p:txBody>
          <a:bodyPr/>
          <a:lstStyle/>
          <a:p>
            <a:r>
              <a:rPr lang="de-DE" altLang="de-DE" dirty="0"/>
              <a:t>Arbeit durchführen</a:t>
            </a:r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E43C6B4-2952-BAC1-22A6-B1C773EEA71F}"/>
              </a:ext>
            </a:extLst>
          </p:cNvPr>
          <p:cNvSpPr txBox="1"/>
          <p:nvPr/>
        </p:nvSpPr>
        <p:spPr>
          <a:xfrm>
            <a:off x="0" y="360000"/>
            <a:ext cx="1727200" cy="360000"/>
          </a:xfrm>
          <a:prstGeom prst="rect">
            <a:avLst/>
          </a:prstGeom>
          <a:solidFill>
            <a:srgbClr val="004994"/>
          </a:solidFill>
        </p:spPr>
        <p:txBody>
          <a:bodyPr wrap="square" lIns="413998" tIns="413998" rIns="413998" bIns="413998" rtlCol="0" anchor="ctr" anchorCtr="0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  <a:latin typeface="Source Sans 3" panose="020B0303030403020204" pitchFamily="34" charset="0"/>
                <a:ea typeface="Source Serif 4 14pt" panose="02040603050405020204" pitchFamily="18" charset="0"/>
              </a:rPr>
              <a:t>Lektion 5</a:t>
            </a:r>
          </a:p>
        </p:txBody>
      </p:sp>
    </p:spTree>
    <p:extLst>
      <p:ext uri="{BB962C8B-B14F-4D97-AF65-F5344CB8AC3E}">
        <p14:creationId xmlns:p14="http://schemas.microsoft.com/office/powerpoint/2010/main" val="353792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B25A47-5903-49EC-86CE-8A4FE8AB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8B49-42B3-6C4B-A7FB-523DF556BE45}" type="datetime1">
              <a:rPr lang="de-DE" smtClean="0"/>
              <a:t>03.08.2026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B173F1-D9D1-B38D-4797-491943D9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SKG 047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FC45ED-135F-7A2F-F572-A5E08874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7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9F013E35-F0E2-8E2A-797A-1DEAF705CF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t="-27276" b="-27276"/>
          <a:stretch/>
        </p:blipFill>
        <p:spPr/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C2B413A-BF5E-CBCE-66B6-91AF787906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620000"/>
            <a:ext cx="4068763" cy="33115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Beabsichtigten Anlagenzustand</a:t>
            </a:r>
            <a:br>
              <a:rPr lang="de-DE" dirty="0"/>
            </a:br>
            <a:r>
              <a:rPr lang="de-DE" dirty="0"/>
              <a:t>wiederherstellen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Arbeiten kontrollieren und</a:t>
            </a:r>
            <a:br>
              <a:rPr lang="de-DE" dirty="0"/>
            </a:br>
            <a:r>
              <a:rPr lang="de-DE" dirty="0"/>
              <a:t>dokumentieren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Maßnahmen durch den Betrieb</a:t>
            </a:r>
            <a:br>
              <a:rPr lang="de-DE" dirty="0"/>
            </a:br>
            <a:r>
              <a:rPr lang="de-DE" dirty="0"/>
              <a:t>vor Wiederinbetriebnahme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6FAB56-A140-1A9A-6FDC-FE444537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84800"/>
            <a:ext cx="4068763" cy="738664"/>
          </a:xfrm>
        </p:spPr>
        <p:txBody>
          <a:bodyPr/>
          <a:lstStyle/>
          <a:p>
            <a:r>
              <a:rPr lang="de-DE" altLang="de-DE" dirty="0"/>
              <a:t>Maßnahmen bei Arbeitsbeendigung</a:t>
            </a:r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3BE87F1-2FDF-A878-9FF1-20BD80A2F16E}"/>
              </a:ext>
            </a:extLst>
          </p:cNvPr>
          <p:cNvSpPr txBox="1"/>
          <p:nvPr/>
        </p:nvSpPr>
        <p:spPr>
          <a:xfrm>
            <a:off x="0" y="360000"/>
            <a:ext cx="1727200" cy="360000"/>
          </a:xfrm>
          <a:prstGeom prst="rect">
            <a:avLst/>
          </a:prstGeom>
          <a:solidFill>
            <a:srgbClr val="004994"/>
          </a:solidFill>
        </p:spPr>
        <p:txBody>
          <a:bodyPr wrap="square" lIns="413998" tIns="413998" rIns="413998" bIns="413998" rtlCol="0" anchor="ctr" anchorCtr="0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  <a:latin typeface="Source Sans 3" panose="020B0303030403020204" pitchFamily="34" charset="0"/>
                <a:ea typeface="Source Serif 4 14pt" panose="02040603050405020204" pitchFamily="18" charset="0"/>
              </a:rPr>
              <a:t>Lektion 6</a:t>
            </a:r>
          </a:p>
        </p:txBody>
      </p:sp>
    </p:spTree>
    <p:extLst>
      <p:ext uri="{BB962C8B-B14F-4D97-AF65-F5344CB8AC3E}">
        <p14:creationId xmlns:p14="http://schemas.microsoft.com/office/powerpoint/2010/main" val="299362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B25A47-5903-49EC-86CE-8A4FE8AB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8B49-42B3-6C4B-A7FB-523DF556BE45}" type="datetime1">
              <a:rPr lang="de-DE" smtClean="0"/>
              <a:t>03.08.2026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B173F1-D9D1-B38D-4797-491943D9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SKG 047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FC45ED-135F-7A2F-F572-A5E08874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8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9F013E35-F0E2-8E2A-797A-1DEAF705CF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-15337" r="-15337"/>
          <a:stretch/>
        </p:blipFill>
        <p:spPr/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C2B413A-BF5E-CBCE-66B6-91AF787906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620000"/>
            <a:ext cx="4068763" cy="33115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6FAB56-A140-1A9A-6FDC-FE444537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84800"/>
            <a:ext cx="4068763" cy="369332"/>
          </a:xfrm>
        </p:spPr>
        <p:txBody>
          <a:bodyPr/>
          <a:lstStyle/>
          <a:p>
            <a:r>
              <a:rPr lang="de-DE" altLang="de-DE" dirty="0"/>
              <a:t>Finden Sie die 7 Fehler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5013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B25A47-5903-49EC-86CE-8A4FE8AB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8B49-42B3-6C4B-A7FB-523DF556BE45}" type="datetime1">
              <a:rPr lang="de-DE" smtClean="0"/>
              <a:t>03.08.2026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B173F1-D9D1-B38D-4797-491943D9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SKG 047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FC45ED-135F-7A2F-F572-A5E08874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9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9F013E35-F0E2-8E2A-797A-1DEAF705CF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-15326" r="-15326"/>
          <a:stretch/>
        </p:blipFill>
        <p:spPr/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C2B413A-BF5E-CBCE-66B6-91AF787906E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6FAB56-A140-1A9A-6FDC-FE444537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84800"/>
            <a:ext cx="4068763" cy="369332"/>
          </a:xfrm>
        </p:spPr>
        <p:txBody>
          <a:bodyPr/>
          <a:lstStyle/>
          <a:p>
            <a:r>
              <a:rPr lang="de-DE" altLang="de-DE" dirty="0"/>
              <a:t>Fehlerübersicht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3667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B25A47-5903-49EC-86CE-8A4FE8AB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8B49-42B3-6C4B-A7FB-523DF556BE45}" type="datetime1">
              <a:rPr lang="de-DE" smtClean="0"/>
              <a:t>03.08.2026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B173F1-D9D1-B38D-4797-491943D9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SKG 047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FC45ED-135F-7A2F-F572-A5E08874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10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9F013E35-F0E2-8E2A-797A-1DEAF705CF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-15326" r="-15326"/>
          <a:stretch/>
        </p:blipFill>
        <p:spPr/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C2B413A-BF5E-CBCE-66B6-91AF787906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620000"/>
            <a:ext cx="4068763" cy="3311525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dirty="0"/>
              <a:t>Unbefugte Personen ohne PSA innerhalb des Absperrbereichs.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6FAB56-A140-1A9A-6FDC-FE444537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84800"/>
            <a:ext cx="4068763" cy="369332"/>
          </a:xfrm>
        </p:spPr>
        <p:txBody>
          <a:bodyPr/>
          <a:lstStyle/>
          <a:p>
            <a:r>
              <a:rPr lang="de-DE" altLang="de-DE" dirty="0"/>
              <a:t>Fehler 1</a:t>
            </a:r>
            <a:endParaRPr lang="de-DE" dirty="0"/>
          </a:p>
        </p:txBody>
      </p:sp>
      <p:sp>
        <p:nvSpPr>
          <p:cNvPr id="6" name="Pfeil nach rechts 9">
            <a:extLst>
              <a:ext uri="{FF2B5EF4-FFF2-40B4-BE49-F238E27FC236}">
                <a16:creationId xmlns:a16="http://schemas.microsoft.com/office/drawing/2014/main" id="{724DA428-8DBF-E6E7-137E-1DC19C51FC2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373812" y="1245234"/>
            <a:ext cx="1039813" cy="547688"/>
          </a:xfrm>
          <a:prstGeom prst="rightArrow">
            <a:avLst>
              <a:gd name="adj1" fmla="val 50000"/>
              <a:gd name="adj2" fmla="val 50101"/>
            </a:avLst>
          </a:prstGeom>
          <a:solidFill>
            <a:srgbClr val="D51317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1pPr>
            <a:lvl2pPr marL="742950" indent="-28575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2pPr>
            <a:lvl3pPr marL="11430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3pPr>
            <a:lvl4pPr marL="16002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4pPr>
            <a:lvl5pPr marL="20574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38349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B25A47-5903-49EC-86CE-8A4FE8AB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8B49-42B3-6C4B-A7FB-523DF556BE45}" type="datetime1">
              <a:rPr lang="de-DE" smtClean="0"/>
              <a:t>03.08.2026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B173F1-D9D1-B38D-4797-491943D9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SKG 047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FC45ED-135F-7A2F-F572-A5E08874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11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9F013E35-F0E2-8E2A-797A-1DEAF705CF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-15326" r="-15326"/>
          <a:stretch/>
        </p:blipFill>
        <p:spPr/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C2B413A-BF5E-CBCE-66B6-91AF787906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620000"/>
            <a:ext cx="4068763" cy="3311525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dirty="0"/>
              <a:t>Rohrleitung, welche mit Öffnungsstelle markiert ist, wurde nicht entleert und</a:t>
            </a:r>
            <a:br>
              <a:rPr lang="de-DE" dirty="0"/>
            </a:br>
            <a:r>
              <a:rPr lang="de-DE" dirty="0"/>
              <a:t>drucklos gemacht.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6FAB56-A140-1A9A-6FDC-FE444537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84800"/>
            <a:ext cx="4068763" cy="369332"/>
          </a:xfrm>
        </p:spPr>
        <p:txBody>
          <a:bodyPr/>
          <a:lstStyle/>
          <a:p>
            <a:r>
              <a:rPr lang="de-DE" altLang="de-DE" dirty="0"/>
              <a:t>Fehler 2</a:t>
            </a:r>
            <a:endParaRPr lang="de-DE" dirty="0"/>
          </a:p>
        </p:txBody>
      </p:sp>
      <p:sp>
        <p:nvSpPr>
          <p:cNvPr id="10" name="Pfeil nach rechts 9">
            <a:extLst>
              <a:ext uri="{FF2B5EF4-FFF2-40B4-BE49-F238E27FC236}">
                <a16:creationId xmlns:a16="http://schemas.microsoft.com/office/drawing/2014/main" id="{77125968-D15A-7CD7-4B6C-0F0023613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2131" y="2729706"/>
            <a:ext cx="1039813" cy="547688"/>
          </a:xfrm>
          <a:prstGeom prst="rightArrow">
            <a:avLst>
              <a:gd name="adj1" fmla="val 50000"/>
              <a:gd name="adj2" fmla="val 50101"/>
            </a:avLst>
          </a:prstGeom>
          <a:solidFill>
            <a:srgbClr val="D51317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1pPr>
            <a:lvl2pPr marL="742950" indent="-28575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2pPr>
            <a:lvl3pPr marL="11430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3pPr>
            <a:lvl4pPr marL="16002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4pPr>
            <a:lvl5pPr marL="20574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7835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B25A47-5903-49EC-86CE-8A4FE8AB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8B49-42B3-6C4B-A7FB-523DF556BE45}" type="datetime1">
              <a:rPr lang="de-DE" smtClean="0"/>
              <a:t>03.08.2026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B173F1-D9D1-B38D-4797-491943D9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SKG 047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FC45ED-135F-7A2F-F572-A5E08874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12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9F013E35-F0E2-8E2A-797A-1DEAF705CF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-15326" r="-15326"/>
          <a:stretch/>
        </p:blipFill>
        <p:spPr/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C2B413A-BF5E-CBCE-66B6-91AF787906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620000"/>
            <a:ext cx="4068763" cy="3311525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dirty="0"/>
              <a:t>Arbeiter trägt ungenügende PSA.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6FAB56-A140-1A9A-6FDC-FE444537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84800"/>
            <a:ext cx="4068763" cy="369332"/>
          </a:xfrm>
        </p:spPr>
        <p:txBody>
          <a:bodyPr/>
          <a:lstStyle/>
          <a:p>
            <a:r>
              <a:rPr lang="de-DE" altLang="de-DE" dirty="0"/>
              <a:t>Fehler 3</a:t>
            </a:r>
            <a:endParaRPr lang="de-DE" dirty="0"/>
          </a:p>
        </p:txBody>
      </p:sp>
      <p:sp>
        <p:nvSpPr>
          <p:cNvPr id="10" name="Pfeil nach rechts 9">
            <a:extLst>
              <a:ext uri="{FF2B5EF4-FFF2-40B4-BE49-F238E27FC236}">
                <a16:creationId xmlns:a16="http://schemas.microsoft.com/office/drawing/2014/main" id="{77125968-D15A-7CD7-4B6C-0F0023613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9585" y="1693914"/>
            <a:ext cx="1039813" cy="547688"/>
          </a:xfrm>
          <a:prstGeom prst="rightArrow">
            <a:avLst>
              <a:gd name="adj1" fmla="val 50000"/>
              <a:gd name="adj2" fmla="val 50101"/>
            </a:avLst>
          </a:prstGeom>
          <a:solidFill>
            <a:srgbClr val="D51317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1pPr>
            <a:lvl2pPr marL="742950" indent="-28575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2pPr>
            <a:lvl3pPr marL="11430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3pPr>
            <a:lvl4pPr marL="16002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4pPr>
            <a:lvl5pPr marL="20574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69482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B25A47-5903-49EC-86CE-8A4FE8AB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8B49-42B3-6C4B-A7FB-523DF556BE45}" type="datetime1">
              <a:rPr lang="de-DE" smtClean="0"/>
              <a:t>03.08.2026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B173F1-D9D1-B38D-4797-491943D9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SKG 047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FC45ED-135F-7A2F-F572-A5E08874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13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9F013E35-F0E2-8E2A-797A-1DEAF705CF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-15326" r="-15326"/>
          <a:stretch/>
        </p:blipFill>
        <p:spPr/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C2B413A-BF5E-CBCE-66B6-91AF787906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620000"/>
            <a:ext cx="4068763" cy="3311525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dirty="0"/>
              <a:t>Arbeiter befindet sich an der falschen, unmarkierten, nicht freigegebenen Rohrleitung.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6FAB56-A140-1A9A-6FDC-FE444537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84800"/>
            <a:ext cx="4068763" cy="369332"/>
          </a:xfrm>
        </p:spPr>
        <p:txBody>
          <a:bodyPr/>
          <a:lstStyle/>
          <a:p>
            <a:r>
              <a:rPr lang="de-DE" altLang="de-DE" dirty="0"/>
              <a:t>Fehler 4</a:t>
            </a:r>
            <a:endParaRPr lang="de-DE" dirty="0"/>
          </a:p>
        </p:txBody>
      </p:sp>
      <p:sp>
        <p:nvSpPr>
          <p:cNvPr id="10" name="Pfeil nach rechts 9">
            <a:extLst>
              <a:ext uri="{FF2B5EF4-FFF2-40B4-BE49-F238E27FC236}">
                <a16:creationId xmlns:a16="http://schemas.microsoft.com/office/drawing/2014/main" id="{77125968-D15A-7CD7-4B6C-0F0023613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1985" y="2455862"/>
            <a:ext cx="1039813" cy="547688"/>
          </a:xfrm>
          <a:prstGeom prst="rightArrow">
            <a:avLst>
              <a:gd name="adj1" fmla="val 50000"/>
              <a:gd name="adj2" fmla="val 50101"/>
            </a:avLst>
          </a:prstGeom>
          <a:solidFill>
            <a:srgbClr val="D51317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1pPr>
            <a:lvl2pPr marL="742950" indent="-28575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2pPr>
            <a:lvl3pPr marL="11430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3pPr>
            <a:lvl4pPr marL="16002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4pPr>
            <a:lvl5pPr marL="20574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51937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B25A47-5903-49EC-86CE-8A4FE8AB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8B49-42B3-6C4B-A7FB-523DF556BE45}" type="datetime1">
              <a:rPr lang="de-DE" smtClean="0"/>
              <a:t>03.08.2026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B173F1-D9D1-B38D-4797-491943D9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SKG 047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FC45ED-135F-7A2F-F572-A5E08874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14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9F013E35-F0E2-8E2A-797A-1DEAF705CF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-15326" r="-15326"/>
          <a:stretch/>
        </p:blipFill>
        <p:spPr/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C2B413A-BF5E-CBCE-66B6-91AF787906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620000"/>
            <a:ext cx="4068763" cy="3311525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dirty="0"/>
              <a:t>Arbeiter befindet sich auf Rohrleitung, nicht seitlich davon. Durch sein Gewicht kann plötzlich die Rohrleitung durchbrechen.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6FAB56-A140-1A9A-6FDC-FE444537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84800"/>
            <a:ext cx="4068763" cy="369332"/>
          </a:xfrm>
        </p:spPr>
        <p:txBody>
          <a:bodyPr/>
          <a:lstStyle/>
          <a:p>
            <a:r>
              <a:rPr lang="de-DE" altLang="de-DE" dirty="0"/>
              <a:t>Fehler 5</a:t>
            </a:r>
            <a:endParaRPr lang="de-DE" dirty="0"/>
          </a:p>
        </p:txBody>
      </p:sp>
      <p:sp>
        <p:nvSpPr>
          <p:cNvPr id="10" name="Pfeil nach rechts 9">
            <a:extLst>
              <a:ext uri="{FF2B5EF4-FFF2-40B4-BE49-F238E27FC236}">
                <a16:creationId xmlns:a16="http://schemas.microsoft.com/office/drawing/2014/main" id="{77125968-D15A-7CD7-4B6C-0F0023613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8039" y="2679382"/>
            <a:ext cx="1039813" cy="547688"/>
          </a:xfrm>
          <a:prstGeom prst="rightArrow">
            <a:avLst>
              <a:gd name="adj1" fmla="val 50000"/>
              <a:gd name="adj2" fmla="val 50101"/>
            </a:avLst>
          </a:prstGeom>
          <a:solidFill>
            <a:srgbClr val="D51317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1pPr>
            <a:lvl2pPr marL="742950" indent="-28575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2pPr>
            <a:lvl3pPr marL="11430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3pPr>
            <a:lvl4pPr marL="16002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4pPr>
            <a:lvl5pPr marL="20574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69150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B25A47-5903-49EC-86CE-8A4FE8AB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8B49-42B3-6C4B-A7FB-523DF556BE45}" type="datetime1">
              <a:rPr lang="de-DE" smtClean="0"/>
              <a:t>03.08.2026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B173F1-D9D1-B38D-4797-491943D9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SKG 047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FC45ED-135F-7A2F-F572-A5E08874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15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9F013E35-F0E2-8E2A-797A-1DEAF705CF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-15326" r="-15326"/>
          <a:stretch/>
        </p:blipFill>
        <p:spPr/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C2B413A-BF5E-CBCE-66B6-91AF787906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620000"/>
            <a:ext cx="4068763" cy="3311525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dirty="0"/>
              <a:t>Keine Auffangwanne unter Rohrleitung.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6FAB56-A140-1A9A-6FDC-FE444537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84800"/>
            <a:ext cx="4068763" cy="369332"/>
          </a:xfrm>
        </p:spPr>
        <p:txBody>
          <a:bodyPr/>
          <a:lstStyle/>
          <a:p>
            <a:r>
              <a:rPr lang="de-DE" altLang="de-DE" dirty="0"/>
              <a:t>Fehler 6</a:t>
            </a:r>
            <a:endParaRPr lang="de-DE" dirty="0"/>
          </a:p>
        </p:txBody>
      </p:sp>
      <p:sp>
        <p:nvSpPr>
          <p:cNvPr id="10" name="Pfeil nach rechts 9">
            <a:extLst>
              <a:ext uri="{FF2B5EF4-FFF2-40B4-BE49-F238E27FC236}">
                <a16:creationId xmlns:a16="http://schemas.microsoft.com/office/drawing/2014/main" id="{77125968-D15A-7CD7-4B6C-0F0023613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7798" y="3526049"/>
            <a:ext cx="1039813" cy="547688"/>
          </a:xfrm>
          <a:prstGeom prst="rightArrow">
            <a:avLst>
              <a:gd name="adj1" fmla="val 50000"/>
              <a:gd name="adj2" fmla="val 50101"/>
            </a:avLst>
          </a:prstGeom>
          <a:solidFill>
            <a:srgbClr val="D51317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1pPr>
            <a:lvl2pPr marL="742950" indent="-28575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2pPr>
            <a:lvl3pPr marL="11430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3pPr>
            <a:lvl4pPr marL="16002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4pPr>
            <a:lvl5pPr marL="20574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25969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B25A47-5903-49EC-86CE-8A4FE8AB4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8B49-42B3-6C4B-A7FB-523DF556BE45}" type="datetime1">
              <a:rPr lang="de-DE" smtClean="0"/>
              <a:t>03.08.2026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B173F1-D9D1-B38D-4797-491943D9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SKG 047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DFC45ED-135F-7A2F-F572-A5E08874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16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9F013E35-F0E2-8E2A-797A-1DEAF705CF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-15326" r="-15326"/>
          <a:stretch/>
        </p:blipFill>
        <p:spPr/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C2B413A-BF5E-CBCE-66B6-91AF787906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620000"/>
            <a:ext cx="4211638" cy="3311525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dirty="0"/>
              <a:t>Rohrleitungen nicht hinsichtlich Medien und Strömungsrichtung gekennzeichnet.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6FAB56-A140-1A9A-6FDC-FE444537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84800"/>
            <a:ext cx="4068763" cy="369332"/>
          </a:xfrm>
        </p:spPr>
        <p:txBody>
          <a:bodyPr/>
          <a:lstStyle/>
          <a:p>
            <a:r>
              <a:rPr lang="de-DE" altLang="de-DE" dirty="0"/>
              <a:t>Fehler 7</a:t>
            </a:r>
            <a:endParaRPr lang="de-DE" dirty="0"/>
          </a:p>
        </p:txBody>
      </p:sp>
      <p:sp>
        <p:nvSpPr>
          <p:cNvPr id="10" name="Pfeil nach rechts 9">
            <a:extLst>
              <a:ext uri="{FF2B5EF4-FFF2-40B4-BE49-F238E27FC236}">
                <a16:creationId xmlns:a16="http://schemas.microsoft.com/office/drawing/2014/main" id="{77125968-D15A-7CD7-4B6C-0F0023613D7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922619" y="3444769"/>
            <a:ext cx="1039813" cy="547688"/>
          </a:xfrm>
          <a:prstGeom prst="rightArrow">
            <a:avLst>
              <a:gd name="adj1" fmla="val 50000"/>
              <a:gd name="adj2" fmla="val 50101"/>
            </a:avLst>
          </a:prstGeom>
          <a:solidFill>
            <a:srgbClr val="D51317"/>
          </a:soli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/>
          <a:lstStyle>
            <a:lvl1pPr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1pPr>
            <a:lvl2pPr marL="742950" indent="-28575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2pPr>
            <a:lvl3pPr marL="11430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3pPr>
            <a:lvl4pPr marL="16002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4pPr>
            <a:lvl5pPr marL="2057400" indent="-228600"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4994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29119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98DD9028-658A-478A-3559-FA6667B372E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31800" y="1058863"/>
            <a:ext cx="5472113" cy="360045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altLang="de-DE" sz="1800" dirty="0"/>
              <a:t>Die Reihe der Sicherheitskurzgespräche wird ständig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altLang="de-DE" sz="1800" dirty="0"/>
              <a:t>um neue Themen ergänzt.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altLang="de-DE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altLang="de-DE" sz="1800" dirty="0"/>
              <a:t>In den Druckfassungen finden Sie zu den einzelnen Lektionen </a:t>
            </a:r>
            <a:r>
              <a:rPr lang="de-DE" altLang="de-DE" sz="1800" dirty="0">
                <a:solidFill>
                  <a:srgbClr val="004994"/>
                </a:solidFill>
              </a:rPr>
              <a:t>weitere ausführliche Hinweise und Erläuterungen für Unterweisende</a:t>
            </a:r>
            <a:r>
              <a:rPr lang="de-DE" altLang="de-DE" sz="18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altLang="de-DE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altLang="de-DE" sz="1800" dirty="0"/>
              <a:t>Einen Überblick über die derzeit verfügbaren Themen erhalten Sie im Mediencenter der BG RCI.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altLang="de-DE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altLang="de-DE" sz="1800" dirty="0">
                <a:solidFill>
                  <a:srgbClr val="004994"/>
                </a:solidFill>
              </a:rPr>
              <a:t>mediencenter.bgrci.de</a:t>
            </a:r>
          </a:p>
          <a:p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B30CA9F-B25C-5DA4-648A-4F9D4B2BA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894C3-24D7-7741-A0FD-8435023C9425}" type="datetime1">
              <a:rPr lang="de-DE" smtClean="0"/>
              <a:t>03.08.2026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D71FC1-12A3-DD2D-53BC-B4A9FD1F3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SKG 047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FEB3F0-9C0A-EF26-0CDD-B2FAE35E5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43E37-E65C-9242-A631-D8A37265D480}" type="slidenum">
              <a:rPr lang="de-DE" smtClean="0"/>
              <a:t>17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5CD24F5C-B584-A39F-6AEC-76E8B7896BC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/>
          <a:srcRect t="-25351" b="-25351"/>
          <a:stretch/>
        </p:blipFill>
        <p:spPr>
          <a:xfrm>
            <a:off x="5655521" y="0"/>
            <a:ext cx="3095626" cy="465931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AFE21CB-8D9C-26B8-0F19-4CC0FD3DF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 Sicherheitskurzgespräche</a:t>
            </a:r>
          </a:p>
        </p:txBody>
      </p:sp>
    </p:spTree>
    <p:extLst>
      <p:ext uri="{BB962C8B-B14F-4D97-AF65-F5344CB8AC3E}">
        <p14:creationId xmlns:p14="http://schemas.microsoft.com/office/powerpoint/2010/main" val="3502360769"/>
      </p:ext>
    </p:extLst>
  </p:cSld>
  <p:clrMapOvr>
    <a:masterClrMapping/>
  </p:clrMapOvr>
</p:sld>
</file>

<file path=ppt/theme/theme1.xml><?xml version="1.0" encoding="utf-8"?>
<a:theme xmlns:a="http://schemas.openxmlformats.org/drawingml/2006/main" name="Layouts">
  <a:themeElements>
    <a:clrScheme name="UV Farbtabelle">
      <a:dk1>
        <a:srgbClr val="004994"/>
      </a:dk1>
      <a:lt1>
        <a:srgbClr val="FFFFFF"/>
      </a:lt1>
      <a:dk2>
        <a:srgbClr val="9C9C9C"/>
      </a:dk2>
      <a:lt2>
        <a:srgbClr val="000000"/>
      </a:lt2>
      <a:accent1>
        <a:srgbClr val="4EBFEF"/>
      </a:accent1>
      <a:accent2>
        <a:srgbClr val="6EBCC9"/>
      </a:accent2>
      <a:accent3>
        <a:srgbClr val="AFCA0B"/>
      </a:accent3>
      <a:accent4>
        <a:srgbClr val="F35449"/>
      </a:accent4>
      <a:accent5>
        <a:srgbClr val="FFC670"/>
      </a:accent5>
      <a:accent6>
        <a:srgbClr val="CB5D9F"/>
      </a:accent6>
      <a:hlink>
        <a:srgbClr val="000000"/>
      </a:hlink>
      <a:folHlink>
        <a:srgbClr val="004994"/>
      </a:folHlink>
    </a:clrScheme>
    <a:fontScheme name="Benutzerdefiniert 1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g_rci_powerpoint.potx" id="{3CC0293C-E414-485F-B71B-E02F79439E81}" vid="{DB4F6E60-EB8B-4220-AD26-70FAFD229DA2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bg_rci_powerpoint(3)</Template>
  <TotalTime>0</TotalTime>
  <Words>445</Words>
  <PresentationFormat>Bildschirmpräsentation (16:9)</PresentationFormat>
  <Paragraphs>120</Paragraphs>
  <Slides>17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1" baseType="lpstr">
      <vt:lpstr>Aptos</vt:lpstr>
      <vt:lpstr>Arial</vt:lpstr>
      <vt:lpstr>Source Sans 3</vt:lpstr>
      <vt:lpstr>Layouts</vt:lpstr>
      <vt:lpstr>PowerPoint-Präsentation</vt:lpstr>
      <vt:lpstr>Allgemeine vorbereitende Arbeiten</vt:lpstr>
      <vt:lpstr>Trennen, Sichern und Kennzeichnen</vt:lpstr>
      <vt:lpstr>Entleeren und Spülen</vt:lpstr>
      <vt:lpstr>Arbeitserlaubnis „Öffnen von Rohrleitungen“</vt:lpstr>
      <vt:lpstr>Arbeit durchführen</vt:lpstr>
      <vt:lpstr>Maßnahmen bei Arbeitsbeendigung</vt:lpstr>
      <vt:lpstr>Finden Sie die 7 Fehler</vt:lpstr>
      <vt:lpstr>Fehlerübersicht</vt:lpstr>
      <vt:lpstr>Fehler 1</vt:lpstr>
      <vt:lpstr>Fehler 2</vt:lpstr>
      <vt:lpstr>Fehler 3</vt:lpstr>
      <vt:lpstr>Fehler 4</vt:lpstr>
      <vt:lpstr>Fehler 5</vt:lpstr>
      <vt:lpstr>Fehler 6</vt:lpstr>
      <vt:lpstr>Fehler 7</vt:lpstr>
      <vt:lpstr>Weitere Sicherheitskurzgespräche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terms:created xsi:type="dcterms:W3CDTF">2026-07-22T14:10:26Z</dcterms:created>
  <dcterms:modified xsi:type="dcterms:W3CDTF">2026-08-03T12:42:11Z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545839c-a198-4d87-a0d2-c07b8aa32614_Enabled">
    <vt:lpwstr>true</vt:lpwstr>
  </property>
  <property fmtid="{D5CDD505-2E9C-101B-9397-08002B2CF9AE}" pid="3" name="MSIP_Label_7545839c-a198-4d87-a0d2-c07b8aa32614_SetDate">
    <vt:lpwstr>2024-10-05T19:03:20Z</vt:lpwstr>
  </property>
  <property fmtid="{D5CDD505-2E9C-101B-9397-08002B2CF9AE}" pid="4" name="MSIP_Label_7545839c-a198-4d87-a0d2-c07b8aa32614_Method">
    <vt:lpwstr>Standard</vt:lpwstr>
  </property>
  <property fmtid="{D5CDD505-2E9C-101B-9397-08002B2CF9AE}" pid="5" name="MSIP_Label_7545839c-a198-4d87-a0d2-c07b8aa32614_Name">
    <vt:lpwstr>Öffentlich</vt:lpwstr>
  </property>
  <property fmtid="{D5CDD505-2E9C-101B-9397-08002B2CF9AE}" pid="6" name="MSIP_Label_7545839c-a198-4d87-a0d2-c07b8aa32614_SiteId">
    <vt:lpwstr>f3987bed-0f17-4307-a6bb-a2ae861736b7</vt:lpwstr>
  </property>
  <property fmtid="{D5CDD505-2E9C-101B-9397-08002B2CF9AE}" pid="7" name="MSIP_Label_7545839c-a198-4d87-a0d2-c07b8aa32614_ActionId">
    <vt:lpwstr>fe681e24-1b24-46c0-999e-57d259d2dd34</vt:lpwstr>
  </property>
  <property fmtid="{D5CDD505-2E9C-101B-9397-08002B2CF9AE}" pid="8" name="MSIP_Label_7545839c-a198-4d87-a0d2-c07b8aa32614_ContentBits">
    <vt:lpwstr>0</vt:lpwstr>
  </property>
</Properties>
</file>