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78" userDrawn="1">
          <p15:clr>
            <a:srgbClr val="A4A3A4"/>
          </p15:clr>
        </p15:guide>
        <p15:guide id="4"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76957" autoAdjust="0"/>
  </p:normalViewPr>
  <p:slideViewPr>
    <p:cSldViewPr snapToGrid="0" showGuides="1">
      <p:cViewPr varScale="1">
        <p:scale>
          <a:sx n="88" d="100"/>
          <a:sy n="88" d="100"/>
        </p:scale>
        <p:origin x="1674" y="96"/>
      </p:cViewPr>
      <p:guideLst>
        <p:guide pos="3840"/>
        <p:guide pos="778"/>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47" d="100"/>
          <a:sy n="147" d="100"/>
        </p:scale>
        <p:origin x="4312"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44000" indent="-144000">
              <a:buFont typeface="Arial" panose="020B0604020202020204" pitchFamily="34" charset="0"/>
              <a:buChar char="•"/>
            </a:pPr>
            <a:r>
              <a:rPr lang="de-DE" dirty="0">
                <a:effectLst/>
                <a:latin typeface="+mn-lt"/>
              </a:rPr>
              <a:t>Was sieht man?</a:t>
            </a:r>
          </a:p>
          <a:p>
            <a:pPr marL="144000" indent="-144000">
              <a:buFont typeface="Arial" panose="020B0604020202020204" pitchFamily="34" charset="0"/>
              <a:buChar char="•"/>
            </a:pPr>
            <a:r>
              <a:rPr lang="de-DE" dirty="0">
                <a:effectLst/>
                <a:latin typeface="+mn-lt"/>
              </a:rPr>
              <a:t>Ein Kletterteam oben am Fels. Darunter ein 1000 Meter tiefer Abgrund. Bekommen Sie bei der bloßen Vorstellung schon Höhenangst? Kein Wunder. Die Gefahr eines Absturzes mit möglicherweise tödlichen Folgen ist im Klettersport immer gegeben.</a:t>
            </a: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1:</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dirty="0">
                <a:effectLst/>
                <a:latin typeface="+mn-lt"/>
              </a:rPr>
              <a:t>Unfälle am Berg z. B. durch Absturz, Steinschlag, Erschöpfung, Erfrierungen, Orientierungsverlust durch schlechte Sicht, Wetterumschwung, … </a:t>
            </a:r>
            <a:endParaRPr lang="de-DE" dirty="0"/>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2:</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dirty="0">
                <a:effectLst/>
                <a:latin typeface="+mn-lt"/>
              </a:rPr>
              <a:t>Um Unfälle am Berg bestmöglich zu verhindern, muss alles stimmen: </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Ausrüstung (Helme, </a:t>
            </a:r>
            <a:r>
              <a:rPr lang="de-DE" dirty="0"/>
              <a:t>geeignete Sicherungen</a:t>
            </a:r>
            <a:r>
              <a:rPr lang="de-DE" dirty="0">
                <a:effectLst/>
                <a:latin typeface="+mn-lt"/>
              </a:rPr>
              <a:t>, ….)</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Vorbereitung (Wetterbericht, </a:t>
            </a:r>
            <a:r>
              <a:rPr lang="de-DE" dirty="0"/>
              <a:t>Verlauf der Kletterroute, Auswahl der Sicherungssysteme Steinschlaggefahr prüfen</a:t>
            </a:r>
            <a:r>
              <a:rPr lang="de-DE" dirty="0">
                <a:effectLst/>
                <a:latin typeface="+mn-lt"/>
              </a:rPr>
              <a:t>)</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Das Team ist den Herausforderungen gewachsen (Kommunikation, Fitness, …)</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3:</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dirty="0"/>
              <a:t>Im Vorfeld wurde die Bergtour sorgfältig auf Basis von Erfahrungswerten geplant. Dafür wurden Informationen eingeholt, z. B. durch Beratung/Einbindung von Alpenverein oder anderen erfahrenen Kletterern, eigenen Erfahrungen, eventuell aus einer vorigen Tour, ….</a:t>
            </a:r>
          </a:p>
          <a:p>
            <a:pPr marL="45720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b="1" dirty="0">
                <a:effectLst/>
                <a:ea typeface="Calibri" panose="020F0502020204030204" pitchFamily="34" charset="0"/>
                <a:cs typeface="Times New Roman" panose="02020603050405020304" pitchFamily="18" charset="0"/>
              </a:rPr>
              <a:t>Impulse:</a:t>
            </a:r>
          </a:p>
          <a:p>
            <a:pPr marL="144000" lvl="1" indent="-144000">
              <a:spcAft>
                <a:spcPts val="600"/>
              </a:spcAft>
              <a:buFont typeface="Arial" panose="020B0604020202020204" pitchFamily="34" charset="0"/>
              <a:buChar char="•"/>
              <a:defRPr/>
            </a:pPr>
            <a:r>
              <a:rPr lang="de-DE" dirty="0"/>
              <a:t>Nichts anderes passiert bei der betrieblichen Gefährdungsbeurteilung. </a:t>
            </a:r>
          </a:p>
          <a:p>
            <a:pPr marL="144000" lvl="1" indent="-144000">
              <a:spcAft>
                <a:spcPts val="600"/>
              </a:spcAft>
              <a:buFont typeface="Arial" panose="020B0604020202020204" pitchFamily="34" charset="0"/>
              <a:buChar char="•"/>
              <a:defRPr/>
            </a:pPr>
            <a:r>
              <a:rPr lang="de-DE" dirty="0"/>
              <a:t>Hier sind Sie als Führungskraft wichtiger und verantwortlicher Bestandteil des Teams. Auch hier wird eine Arbeitssituation oder eine Abfolge von Tätigkeiten gedanklich vorab durchgegangen, werden Gefährdungen identifiziert und überlegt, welche Maßnahmen sinnvollerweise zu ergreifen sind. </a:t>
            </a:r>
          </a:p>
          <a:p>
            <a:pPr marL="144000" lvl="1" indent="-144000">
              <a:spcAft>
                <a:spcPts val="600"/>
              </a:spcAft>
              <a:buFont typeface="Arial" panose="020B0604020202020204" pitchFamily="34" charset="0"/>
              <a:buChar char="•"/>
              <a:defRPr/>
            </a:pPr>
            <a:r>
              <a:rPr lang="de-DE" dirty="0"/>
              <a:t>Ergänzend erfolgt ein Feinabgleich mit der Arbeitssituation vor Ort. Zu Recht steht die Gefährdungsbeurteilung damit seit Jahrzehnten im Mittelpunkt der Arbeitsschutzaktivitäten. Ohne eine gewissenhafte Gefährdungsbeurteilung fehlt es an einer Grundlage für Unterweisungen, Betriebsanweisungen, Festlegung von Prüffristen etc. </a:t>
            </a:r>
          </a:p>
          <a:p>
            <a:pPr marL="144000" lvl="1" indent="-144000">
              <a:spcAft>
                <a:spcPts val="600"/>
              </a:spcAft>
              <a:buFont typeface="Arial" panose="020B0604020202020204" pitchFamily="34" charset="0"/>
              <a:buChar char="•"/>
              <a:defRPr/>
            </a:pPr>
            <a:r>
              <a:rPr lang="de-DE" dirty="0"/>
              <a:t>Dennoch ist davon auszugehen, dass mehr als 20 Prozent der Betriebe noch immer über keine ausreichende Gefährdungsbeurteilung verfügen.</a:t>
            </a:r>
          </a:p>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2.emf"/><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20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6D286F91-A3C8-056D-275C-7C6F8725C83C}"/>
              </a:ext>
            </a:extLst>
          </p:cNvPr>
          <p:cNvPicPr>
            <a:picLocks noChangeAspect="1"/>
          </p:cNvPicPr>
          <p:nvPr userDrawn="1"/>
        </p:nvPicPr>
        <p:blipFill>
          <a:blip r:embed="rId3"/>
          <a:srcRect/>
          <a:stretch/>
        </p:blipFill>
        <p:spPr>
          <a:xfrm>
            <a:off x="9323609" y="1604539"/>
            <a:ext cx="1989571" cy="1989571"/>
          </a:xfrm>
          <a:prstGeom prst="rect">
            <a:avLst/>
          </a:prstGeom>
        </p:spPr>
      </p:pic>
      <p:pic>
        <p:nvPicPr>
          <p:cNvPr id="3" name="Grafik 2">
            <a:extLst>
              <a:ext uri="{FF2B5EF4-FFF2-40B4-BE49-F238E27FC236}">
                <a16:creationId xmlns:a16="http://schemas.microsoft.com/office/drawing/2014/main" id="{42B5D14D-6104-233A-8284-86C3162980B0}"/>
              </a:ext>
            </a:extLst>
          </p:cNvPr>
          <p:cNvPicPr>
            <a:picLocks noChangeAspect="1"/>
          </p:cNvPicPr>
          <p:nvPr userDrawn="1"/>
        </p:nvPicPr>
        <p:blipFill rotWithShape="1">
          <a:blip r:embed="rId4"/>
          <a:srcRect l="-10596" t="-8914" r="-5546" b="42685"/>
          <a:stretch/>
        </p:blipFill>
        <p:spPr>
          <a:xfrm>
            <a:off x="9272652" y="5669279"/>
            <a:ext cx="2084578" cy="1188721"/>
          </a:xfrm>
          <a:prstGeom prst="rect">
            <a:avLst/>
          </a:prstGeom>
        </p:spPr>
      </p:pic>
      <p:pic>
        <p:nvPicPr>
          <p:cNvPr id="4" name="Grafik 3">
            <a:extLst>
              <a:ext uri="{FF2B5EF4-FFF2-40B4-BE49-F238E27FC236}">
                <a16:creationId xmlns:a16="http://schemas.microsoft.com/office/drawing/2014/main" id="{4FA9B1BA-3235-030E-0C4E-EEEB3A73BDCC}"/>
              </a:ext>
            </a:extLst>
          </p:cNvPr>
          <p:cNvPicPr>
            <a:picLocks noChangeAspect="1"/>
          </p:cNvPicPr>
          <p:nvPr userDrawn="1"/>
        </p:nvPicPr>
        <p:blipFill>
          <a:blip r:embed="rId5"/>
          <a:stretch>
            <a:fillRect/>
          </a:stretch>
        </p:blipFill>
        <p:spPr>
          <a:xfrm>
            <a:off x="9389618" y="3734200"/>
            <a:ext cx="1998810" cy="1953792"/>
          </a:xfrm>
          <a:prstGeom prst="rect">
            <a:avLst/>
          </a:prstGeom>
        </p:spPr>
      </p:pic>
      <p:pic>
        <p:nvPicPr>
          <p:cNvPr id="5" name="Grafik 4">
            <a:extLst>
              <a:ext uri="{FF2B5EF4-FFF2-40B4-BE49-F238E27FC236}">
                <a16:creationId xmlns:a16="http://schemas.microsoft.com/office/drawing/2014/main" id="{03557730-F900-1FDB-1420-AFF25DB6BB24}"/>
              </a:ext>
            </a:extLst>
          </p:cNvPr>
          <p:cNvPicPr>
            <a:picLocks noChangeAspect="1"/>
          </p:cNvPicPr>
          <p:nvPr userDrawn="1"/>
        </p:nvPicPr>
        <p:blipFill rotWithShape="1">
          <a:blip r:embed="rId6"/>
          <a:srcRect l="305" t="31029" r="643" b="52584"/>
          <a:stretch/>
        </p:blipFill>
        <p:spPr>
          <a:xfrm>
            <a:off x="8899856" y="4267201"/>
            <a:ext cx="2943498" cy="687977"/>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659" y="-1"/>
            <a:ext cx="8954913"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preferRelativeResize="0">
            <a:picLocks/>
          </p:cNvPicPr>
          <p:nvPr userDrawn="1"/>
        </p:nvPicPr>
        <p:blipFill rotWithShape="1">
          <a:blip r:embed="rId2"/>
          <a:srcRect t="14836" b="1044"/>
          <a:stretch/>
        </p:blipFill>
        <p:spPr>
          <a:xfrm>
            <a:off x="0" y="1058400"/>
            <a:ext cx="12193200" cy="5414838"/>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0" y="0"/>
            <a:ext cx="121920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2451209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20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FB2CE979-4BF7-EC4C-BCC2-A8054AB43A13}" type="datetime1">
              <a:rPr lang="de-DE" smtClean="0"/>
              <a:pPr/>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 GEFÄHRDUNGSBEURTEILUNG</a:t>
            </a:r>
            <a:endParaRPr lang="en-US"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102133" y="398304"/>
            <a:ext cx="1908313"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a:t>BIG POINT 1</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2" name="Footer Placeholder 4">
            <a:extLst>
              <a:ext uri="{FF2B5EF4-FFF2-40B4-BE49-F238E27FC236}">
                <a16:creationId xmlns:a16="http://schemas.microsoft.com/office/drawing/2014/main" id="{C94903DB-64FA-B5F8-B567-8DF8438F5BAB}"/>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25" r:id="rId3"/>
    <p:sldLayoutId id="2147483709" r:id="rId4"/>
    <p:sldLayoutId id="2147483726" r:id="rId5"/>
  </p:sldLayoutIdLst>
  <p:hf hd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6107113" cy="490537"/>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1 zum Einstieg in das Thema „Gefährdungsbeurteilung“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A9CDA36-258B-4E5E-F01C-8702EB3FD0FF}"/>
              </a:ext>
            </a:extLst>
          </p:cNvPr>
          <p:cNvSpPr>
            <a:spLocks noGrp="1"/>
          </p:cNvSpPr>
          <p:nvPr>
            <p:ph type="sldNum" sz="quarter" idx="12"/>
          </p:nvPr>
        </p:nvSpPr>
        <p:spPr/>
        <p:txBody>
          <a:bodyPr/>
          <a:lstStyle/>
          <a:p>
            <a:fld id="{95A3FDB4-5897-5B41-9BAD-39C3DB677514}" type="slidenum">
              <a:rPr lang="de-DE" smtClean="0"/>
              <a:pPr/>
              <a:t>10</a:t>
            </a:fld>
            <a:endParaRPr lang="de-DE" dirty="0"/>
          </a:p>
        </p:txBody>
      </p:sp>
      <p:pic>
        <p:nvPicPr>
          <p:cNvPr id="5" name="Grafik 4">
            <a:extLst>
              <a:ext uri="{FF2B5EF4-FFF2-40B4-BE49-F238E27FC236}">
                <a16:creationId xmlns:a16="http://schemas.microsoft.com/office/drawing/2014/main" id="{E30F2E5C-44C0-7BDF-CF19-E55705AC3FA1}"/>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B2CFA73D-806F-6F9A-1C07-C37ED41256FA}"/>
              </a:ext>
            </a:extLst>
          </p:cNvPr>
          <p:cNvSpPr txBox="1"/>
          <p:nvPr/>
        </p:nvSpPr>
        <p:spPr>
          <a:xfrm>
            <a:off x="1257300" y="2301526"/>
            <a:ext cx="5766322"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Gefährdungsbeurteilung</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9" y="3214298"/>
            <a:ext cx="5218102" cy="2468689"/>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Ihre Durchführung ist gesetzliche Pflicht </a:t>
            </a:r>
          </a:p>
          <a:p>
            <a:pPr marL="216000" lvl="0" indent="-21600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Grundlage für alles und einfacher, als Sie denken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Verantwortung übernehmen für die Zielerreichung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„Absturzsicherung“ auch gegen juristische und finanzielle Konsequenzen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Führen Sie Ihr Team mit Sicherheit ans Ziel! </a:t>
            </a:r>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B4DF4AB-CD91-3358-A10D-EC5D343825FA}"/>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331F97F-926F-AB9F-BB16-2EF0512D8E28}"/>
              </a:ext>
            </a:extLst>
          </p:cNvPr>
          <p:cNvSpPr>
            <a:spLocks noGrp="1"/>
          </p:cNvSpPr>
          <p:nvPr>
            <p:ph type="sldNum" sz="quarter" idx="12"/>
          </p:nvPr>
        </p:nvSpPr>
        <p:spPr/>
        <p:txBody>
          <a:bodyPr/>
          <a:lstStyle/>
          <a:p>
            <a:fld id="{95A3FDB4-5897-5B41-9BAD-39C3DB677514}" type="slidenum">
              <a:rPr lang="de-DE" smtClean="0"/>
              <a:pPr/>
              <a:t>12</a:t>
            </a:fld>
            <a:endParaRPr lang="de-DE" dirty="0"/>
          </a:p>
        </p:txBody>
      </p:sp>
      <p:pic>
        <p:nvPicPr>
          <p:cNvPr id="5" name="Grafik 4">
            <a:extLst>
              <a:ext uri="{FF2B5EF4-FFF2-40B4-BE49-F238E27FC236}">
                <a16:creationId xmlns:a16="http://schemas.microsoft.com/office/drawing/2014/main" id="{40387387-BCF6-6721-51AF-1326E353BBBE}"/>
              </a:ext>
            </a:extLst>
          </p:cNvPr>
          <p:cNvPicPr preferRelativeResize="0">
            <a:picLocks noChangeAspect="1"/>
          </p:cNvPicPr>
          <p:nvPr/>
        </p:nvPicPr>
        <p:blipFill>
          <a:blip r:embed="rId3"/>
          <a:srcRect/>
          <a:stretch/>
        </p:blipFill>
        <p:spPr>
          <a:xfrm rot="542535">
            <a:off x="2676838" y="1064544"/>
            <a:ext cx="3674630" cy="5005505"/>
          </a:xfrm>
          <a:prstGeom prst="rect">
            <a:avLst/>
          </a:prstGeom>
          <a:effectLst>
            <a:outerShdw blurRad="208778" dist="201591" dir="1500000" algn="ctr" rotWithShape="0">
              <a:srgbClr val="000000">
                <a:alpha val="56000"/>
              </a:srgbClr>
            </a:outerShdw>
          </a:effectLst>
        </p:spPr>
      </p:pic>
      <p:pic>
        <p:nvPicPr>
          <p:cNvPr id="6" name="Grafik 5">
            <a:extLst>
              <a:ext uri="{FF2B5EF4-FFF2-40B4-BE49-F238E27FC236}">
                <a16:creationId xmlns:a16="http://schemas.microsoft.com/office/drawing/2014/main" id="{AEE86DB0-508D-9481-E08F-E6755DAFD82A}"/>
              </a:ext>
            </a:extLst>
          </p:cNvPr>
          <p:cNvPicPr>
            <a:picLocks/>
          </p:cNvPicPr>
          <p:nvPr/>
        </p:nvPicPr>
        <p:blipFill rotWithShape="1">
          <a:blip r:embed="rId4"/>
          <a:srcRect r="4439"/>
          <a:stretch/>
        </p:blipFill>
        <p:spPr>
          <a:xfrm>
            <a:off x="5814875" y="4313129"/>
            <a:ext cx="6377126" cy="1592371"/>
          </a:xfrm>
          <a:prstGeom prst="rect">
            <a:avLst/>
          </a:prstGeom>
        </p:spPr>
      </p:pic>
      <p:sp>
        <p:nvSpPr>
          <p:cNvPr id="7" name="Textfeld 6">
            <a:extLst>
              <a:ext uri="{FF2B5EF4-FFF2-40B4-BE49-F238E27FC236}">
                <a16:creationId xmlns:a16="http://schemas.microsoft.com/office/drawing/2014/main" id="{997785E8-12B5-942D-35F1-DFB85842F72B}"/>
              </a:ext>
            </a:extLst>
          </p:cNvPr>
          <p:cNvSpPr txBox="1"/>
          <p:nvPr/>
        </p:nvSpPr>
        <p:spPr>
          <a:xfrm>
            <a:off x="6015726" y="4493761"/>
            <a:ext cx="5414274" cy="1231106"/>
          </a:xfrm>
          <a:prstGeom prst="rect">
            <a:avLst/>
          </a:prstGeom>
          <a:noFill/>
          <a:ln>
            <a:noFill/>
          </a:ln>
        </p:spPr>
        <p:txBody>
          <a:bodyPr wrap="square" rtlCol="0">
            <a:spAutoFit/>
          </a:bodyPr>
          <a:lstStyle/>
          <a:p>
            <a:r>
              <a:rPr lang="de-DE" sz="2800" dirty="0">
                <a:solidFill>
                  <a:schemeClr val="bg1"/>
                </a:solidFill>
                <a:latin typeface="Source Sans 3" panose="020B0503030403020204" pitchFamily="34" charset="0"/>
                <a:cs typeface="Calibri" panose="020F0502020204030204" pitchFamily="34" charset="0"/>
              </a:rPr>
              <a:t>„Die große Kunst beim Bergsteigen ist, dass man dabei auch alt wird.“</a:t>
            </a:r>
          </a:p>
          <a:p>
            <a:r>
              <a:rPr lang="de-DE" i="1" dirty="0">
                <a:solidFill>
                  <a:schemeClr val="bg1"/>
                </a:solidFill>
                <a:latin typeface="Source Sans 3" panose="020B0503030403020204" pitchFamily="34" charset="0"/>
                <a:cs typeface="Calibri" panose="020F0502020204030204" pitchFamily="34" charset="0"/>
              </a:rPr>
              <a:t>Hans </a:t>
            </a:r>
            <a:r>
              <a:rPr lang="de-DE" i="1" dirty="0" err="1">
                <a:solidFill>
                  <a:schemeClr val="bg1"/>
                </a:solidFill>
                <a:latin typeface="Source Sans 3" panose="020B0503030403020204" pitchFamily="34" charset="0"/>
                <a:cs typeface="Calibri" panose="020F0502020204030204" pitchFamily="34" charset="0"/>
              </a:rPr>
              <a:t>Schwanda</a:t>
            </a:r>
            <a:r>
              <a:rPr lang="de-DE" i="1" dirty="0">
                <a:solidFill>
                  <a:schemeClr val="bg1"/>
                </a:solidFill>
                <a:latin typeface="Source Sans 3" panose="020B0503030403020204" pitchFamily="34" charset="0"/>
                <a:cs typeface="Calibri" panose="020F0502020204030204" pitchFamily="34" charset="0"/>
              </a:rPr>
              <a:t>, österreichischer Alpinist</a:t>
            </a:r>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7EE0939-B90B-3160-B544-48F4D841D317}"/>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79914" y="2178824"/>
            <a:ext cx="8101651" cy="3862596"/>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1, Gefährdungsbeurteilung). </a:t>
            </a:r>
          </a:p>
          <a:p>
            <a:pPr marL="216000" indent="-21600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A 016 „Gefährdungsbeurteilung – Sieben Schritte zum Ziel“</a:t>
            </a:r>
          </a:p>
          <a:p>
            <a:pPr marL="216000" indent="-21600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A 017 „Gefährdungsbeurteilung – Gefährdungskatalog“</a:t>
            </a:r>
          </a:p>
          <a:p>
            <a:pPr marL="216000" indent="-21600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KB 020 „Ein Weg zur Gefährdungsbeurteilung“</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awa.bgrci.de und der Medienart „Betriebsanweisung“</a:t>
            </a:r>
          </a:p>
          <a:p>
            <a:pPr marL="0" algn="l" rtl="0" eaLnBrk="1" latinLnBrk="0" hangingPunct="1">
              <a:spcBef>
                <a:spcPts val="0"/>
              </a:spcBef>
              <a:spcAft>
                <a:spcPts val="600"/>
              </a:spcAft>
            </a:pPr>
            <a:r>
              <a:rPr lang="de-DE" sz="2000" u="sng" kern="1200" dirty="0">
                <a:effectLst/>
                <a:latin typeface="Source Sans 3" panose="020B0503030403020204" pitchFamily="34" charset="0"/>
                <a:cs typeface="Calibri" panose="020F0502020204030204" pitchFamily="34" charset="0"/>
              </a:rPr>
              <a:t>Bezugsquelle des Merkblatts: </a:t>
            </a:r>
            <a:br>
              <a:rPr lang="de-DE" sz="2000" u="sng"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a:latin typeface="Source Sans 3" panose="020B0503030403020204" pitchFamily="34" charset="0"/>
                <a:cs typeface="Calibri" panose="020F0502020204030204" pitchFamily="34" charset="0"/>
                <a:sym typeface="Wingdings" panose="05000000000000000000" pitchFamily="2" charset="2"/>
              </a:rPr>
              <a:t>auf allen </a:t>
            </a:r>
            <a:r>
              <a:rPr lang="de-DE" sz="2000" dirty="0">
                <a:latin typeface="Source Sans 3" panose="020B0503030403020204" pitchFamily="34" charset="0"/>
                <a:cs typeface="Calibri" panose="020F0502020204030204" pitchFamily="34" charset="0"/>
                <a:sym typeface="Wingdings" panose="05000000000000000000" pitchFamily="2" charset="2"/>
              </a:rPr>
              <a:t>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4C50F01-B59B-0BFD-8819-8622A1F06231}"/>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1</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2073313" y="4028872"/>
            <a:ext cx="8045373" cy="38350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GEFÄHRDUNGSBEURTEILUNG</a:t>
            </a:r>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69A648A0-4C5E-2A4D-FAB0-E9C458A0A544}"/>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37A9E34-29ED-C188-82C3-A93C5E47FD8E}"/>
              </a:ext>
            </a:extLst>
          </p:cNvPr>
          <p:cNvSpPr>
            <a:spLocks noGrp="1"/>
          </p:cNvSpPr>
          <p:nvPr>
            <p:ph type="sldNum" sz="quarter" idx="12"/>
          </p:nvPr>
        </p:nvSpPr>
        <p:spPr/>
        <p:txBody>
          <a:bodyPr/>
          <a:lstStyle/>
          <a:p>
            <a:fld id="{95A3FDB4-5897-5B41-9BAD-39C3DB677514}" type="slidenum">
              <a:rPr lang="de-DE" smtClean="0"/>
              <a:pPr/>
              <a:t>4</a:t>
            </a:fld>
            <a:endParaRPr lang="de-DE" dirty="0"/>
          </a:p>
        </p:txBody>
      </p:sp>
      <p:pic>
        <p:nvPicPr>
          <p:cNvPr id="5" name="Grafik 4">
            <a:extLst>
              <a:ext uri="{FF2B5EF4-FFF2-40B4-BE49-F238E27FC236}">
                <a16:creationId xmlns:a16="http://schemas.microsoft.com/office/drawing/2014/main" id="{91C7441A-3B78-DD5C-B67F-E1EC86D8F709}"/>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65EB0DFF-B294-B284-B717-C6FA8DBA0455}"/>
              </a:ext>
            </a:extLst>
          </p:cNvPr>
          <p:cNvSpPr txBox="1"/>
          <p:nvPr/>
        </p:nvSpPr>
        <p:spPr>
          <a:xfrm>
            <a:off x="1935289" y="1527298"/>
            <a:ext cx="306686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Hochgebirge</a:t>
            </a:r>
          </a:p>
        </p:txBody>
      </p:sp>
      <p:sp>
        <p:nvSpPr>
          <p:cNvPr id="7" name="Textfeld 6">
            <a:extLst>
              <a:ext uri="{FF2B5EF4-FFF2-40B4-BE49-F238E27FC236}">
                <a16:creationId xmlns:a16="http://schemas.microsoft.com/office/drawing/2014/main" id="{38040E2D-4C41-04AE-1A4A-C145CB595776}"/>
              </a:ext>
            </a:extLst>
          </p:cNvPr>
          <p:cNvSpPr txBox="1"/>
          <p:nvPr/>
        </p:nvSpPr>
        <p:spPr>
          <a:xfrm>
            <a:off x="7265187" y="1241162"/>
            <a:ext cx="2776722"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Ausrüstung</a:t>
            </a:r>
          </a:p>
        </p:txBody>
      </p:sp>
      <p:sp>
        <p:nvSpPr>
          <p:cNvPr id="8" name="Textfeld 7">
            <a:extLst>
              <a:ext uri="{FF2B5EF4-FFF2-40B4-BE49-F238E27FC236}">
                <a16:creationId xmlns:a16="http://schemas.microsoft.com/office/drawing/2014/main" id="{4F610C8C-CE72-E0C1-32AA-70D59D5F1929}"/>
              </a:ext>
            </a:extLst>
          </p:cNvPr>
          <p:cNvSpPr txBox="1"/>
          <p:nvPr/>
        </p:nvSpPr>
        <p:spPr>
          <a:xfrm>
            <a:off x="10020300" y="2080570"/>
            <a:ext cx="173156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Wetter</a:t>
            </a:r>
          </a:p>
        </p:txBody>
      </p:sp>
      <p:sp>
        <p:nvSpPr>
          <p:cNvPr id="9" name="Textfeld 8">
            <a:extLst>
              <a:ext uri="{FF2B5EF4-FFF2-40B4-BE49-F238E27FC236}">
                <a16:creationId xmlns:a16="http://schemas.microsoft.com/office/drawing/2014/main" id="{A2A764D6-C5A7-63AF-4EC6-34D6270B7F48}"/>
              </a:ext>
            </a:extLst>
          </p:cNvPr>
          <p:cNvSpPr txBox="1"/>
          <p:nvPr/>
        </p:nvSpPr>
        <p:spPr>
          <a:xfrm>
            <a:off x="8070769" y="2856789"/>
            <a:ext cx="102463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Seil</a:t>
            </a:r>
          </a:p>
        </p:txBody>
      </p:sp>
      <p:sp>
        <p:nvSpPr>
          <p:cNvPr id="10" name="Textfeld 9">
            <a:extLst>
              <a:ext uri="{FF2B5EF4-FFF2-40B4-BE49-F238E27FC236}">
                <a16:creationId xmlns:a16="http://schemas.microsoft.com/office/drawing/2014/main" id="{EDC5AC00-1D1B-F3A3-9C1E-8862A6F3D2E5}"/>
              </a:ext>
            </a:extLst>
          </p:cNvPr>
          <p:cNvSpPr txBox="1"/>
          <p:nvPr/>
        </p:nvSpPr>
        <p:spPr>
          <a:xfrm>
            <a:off x="9509657" y="4530098"/>
            <a:ext cx="2350323"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Felswand</a:t>
            </a:r>
          </a:p>
        </p:txBody>
      </p:sp>
      <p:sp>
        <p:nvSpPr>
          <p:cNvPr id="11" name="Textfeld 10">
            <a:extLst>
              <a:ext uri="{FF2B5EF4-FFF2-40B4-BE49-F238E27FC236}">
                <a16:creationId xmlns:a16="http://schemas.microsoft.com/office/drawing/2014/main" id="{5D0DA994-EF66-FD62-9C56-F950E29690D9}"/>
              </a:ext>
            </a:extLst>
          </p:cNvPr>
          <p:cNvSpPr txBox="1"/>
          <p:nvPr/>
        </p:nvSpPr>
        <p:spPr>
          <a:xfrm>
            <a:off x="5820066" y="2366882"/>
            <a:ext cx="1383712"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Helm</a:t>
            </a:r>
          </a:p>
        </p:txBody>
      </p:sp>
      <p:sp>
        <p:nvSpPr>
          <p:cNvPr id="12" name="Textfeld 11">
            <a:extLst>
              <a:ext uri="{FF2B5EF4-FFF2-40B4-BE49-F238E27FC236}">
                <a16:creationId xmlns:a16="http://schemas.microsoft.com/office/drawing/2014/main" id="{F41958BE-EA0E-97F3-FBA6-5618251EB573}"/>
              </a:ext>
            </a:extLst>
          </p:cNvPr>
          <p:cNvSpPr txBox="1"/>
          <p:nvPr/>
        </p:nvSpPr>
        <p:spPr>
          <a:xfrm>
            <a:off x="5702709" y="4825625"/>
            <a:ext cx="244169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Karabiner</a:t>
            </a:r>
          </a:p>
        </p:txBody>
      </p:sp>
      <p:sp>
        <p:nvSpPr>
          <p:cNvPr id="13" name="Textfeld 12">
            <a:extLst>
              <a:ext uri="{FF2B5EF4-FFF2-40B4-BE49-F238E27FC236}">
                <a16:creationId xmlns:a16="http://schemas.microsoft.com/office/drawing/2014/main" id="{CC90A78D-9626-BA6A-8DF7-FF3C55F66C88}"/>
              </a:ext>
            </a:extLst>
          </p:cNvPr>
          <p:cNvSpPr txBox="1"/>
          <p:nvPr/>
        </p:nvSpPr>
        <p:spPr>
          <a:xfrm>
            <a:off x="1611569" y="3332668"/>
            <a:ext cx="302037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Kletterroute</a:t>
            </a:r>
          </a:p>
        </p:txBody>
      </p:sp>
      <p:sp>
        <p:nvSpPr>
          <p:cNvPr id="14" name="Textfeld 13">
            <a:extLst>
              <a:ext uri="{FF2B5EF4-FFF2-40B4-BE49-F238E27FC236}">
                <a16:creationId xmlns:a16="http://schemas.microsoft.com/office/drawing/2014/main" id="{23F03801-BE05-0CDD-E6C3-6E1E1A59562D}"/>
              </a:ext>
            </a:extLst>
          </p:cNvPr>
          <p:cNvSpPr txBox="1"/>
          <p:nvPr/>
        </p:nvSpPr>
        <p:spPr>
          <a:xfrm>
            <a:off x="2692837" y="5179568"/>
            <a:ext cx="180690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Fitness</a:t>
            </a:r>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A5896FF-DC1D-CD7F-8E97-7E3348D36060}"/>
              </a:ext>
            </a:extLst>
          </p:cNvPr>
          <p:cNvSpPr>
            <a:spLocks noGrp="1"/>
          </p:cNvSpPr>
          <p:nvPr>
            <p:ph type="sldNum" sz="quarter" idx="12"/>
          </p:nvPr>
        </p:nvSpPr>
        <p:spPr/>
        <p:txBody>
          <a:bodyPr/>
          <a:lstStyle/>
          <a:p>
            <a:fld id="{95A3FDB4-5897-5B41-9BAD-39C3DB677514}" type="slidenum">
              <a:rPr lang="de-DE" smtClean="0"/>
              <a:pPr/>
              <a:t>5</a:t>
            </a:fld>
            <a:endParaRPr lang="de-DE" dirty="0"/>
          </a:p>
        </p:txBody>
      </p:sp>
      <p:pic>
        <p:nvPicPr>
          <p:cNvPr id="5" name="Grafik 4">
            <a:extLst>
              <a:ext uri="{FF2B5EF4-FFF2-40B4-BE49-F238E27FC236}">
                <a16:creationId xmlns:a16="http://schemas.microsoft.com/office/drawing/2014/main" id="{D2CBEBCC-707F-1769-5DAF-EEE587560978}"/>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2D6DB197-C6EA-D391-202F-79E03D7A5E5E}"/>
              </a:ext>
            </a:extLst>
          </p:cNvPr>
          <p:cNvSpPr txBox="1"/>
          <p:nvPr/>
        </p:nvSpPr>
        <p:spPr>
          <a:xfrm>
            <a:off x="523033" y="1498924"/>
            <a:ext cx="6868367" cy="1323439"/>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Was kann beim Klettersport passieren?</a:t>
            </a:r>
            <a:endParaRPr lang="de-DE" sz="4000" b="1" strike="sngStrike" dirty="0">
              <a:solidFill>
                <a:schemeClr val="bg1"/>
              </a:solidFill>
              <a:latin typeface="Source Sans 3" panose="020B0503030403020204" pitchFamily="34" charset="0"/>
              <a:cs typeface="Calibri" panose="020F0502020204030204" pitchFamily="34" charset="0"/>
            </a:endParaRPr>
          </a:p>
        </p:txBody>
      </p:sp>
      <p:sp>
        <p:nvSpPr>
          <p:cNvPr id="7" name="Textfeld 6">
            <a:extLst>
              <a:ext uri="{FF2B5EF4-FFF2-40B4-BE49-F238E27FC236}">
                <a16:creationId xmlns:a16="http://schemas.microsoft.com/office/drawing/2014/main" id="{B3754D16-2E08-7673-CED3-2F19753C4829}"/>
              </a:ext>
            </a:extLst>
          </p:cNvPr>
          <p:cNvSpPr txBox="1"/>
          <p:nvPr/>
        </p:nvSpPr>
        <p:spPr>
          <a:xfrm>
            <a:off x="523034" y="4176846"/>
            <a:ext cx="7461859" cy="1938992"/>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Woher wissen die Kletterer, </a:t>
            </a:r>
          </a:p>
          <a:p>
            <a:r>
              <a:rPr lang="de-DE" sz="4000" b="1" dirty="0">
                <a:solidFill>
                  <a:schemeClr val="bg1"/>
                </a:solidFill>
                <a:latin typeface="Source Sans 3" panose="020B0503030403020204" pitchFamily="34" charset="0"/>
                <a:cs typeface="Calibri" panose="020F0502020204030204" pitchFamily="34" charset="0"/>
              </a:rPr>
              <a:t>was passieren kann und welche </a:t>
            </a:r>
          </a:p>
          <a:p>
            <a:r>
              <a:rPr lang="de-DE" sz="4000" b="1" dirty="0">
                <a:solidFill>
                  <a:schemeClr val="bg1"/>
                </a:solidFill>
                <a:latin typeface="Source Sans 3" panose="020B0503030403020204" pitchFamily="34" charset="0"/>
                <a:cs typeface="Calibri" panose="020F0502020204030204" pitchFamily="34" charset="0"/>
              </a:rPr>
              <a:t>Maßnahmen sinnvoll sind?</a:t>
            </a:r>
            <a:endParaRPr lang="de-DE" sz="4000" b="1" strike="sngStrike" dirty="0">
              <a:solidFill>
                <a:schemeClr val="bg1"/>
              </a:solidFill>
              <a:latin typeface="Source Sans 3" panose="020B050303040302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819CFF77-0E72-238E-ABC7-07B08BA08FA4}"/>
              </a:ext>
            </a:extLst>
          </p:cNvPr>
          <p:cNvSpPr txBox="1"/>
          <p:nvPr/>
        </p:nvSpPr>
        <p:spPr>
          <a:xfrm>
            <a:off x="523034" y="3099823"/>
            <a:ext cx="7111242"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Wie kann man das verhindern?</a:t>
            </a:r>
            <a:endParaRPr lang="de-DE" sz="4000" b="1" strike="sngStrike" dirty="0">
              <a:solidFill>
                <a:schemeClr val="bg1"/>
              </a:solidFill>
              <a:latin typeface="Source Sans 3" panose="020B0503030403020204" pitchFamily="34" charset="0"/>
              <a:cs typeface="Calibri" panose="020F0502020204030204" pitchFamily="34" charset="0"/>
            </a:endParaRPr>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1138907-4DE4-3A88-E9C1-905DE3C6B042}"/>
              </a:ext>
            </a:extLst>
          </p:cNvPr>
          <p:cNvSpPr>
            <a:spLocks noGrp="1"/>
          </p:cNvSpPr>
          <p:nvPr>
            <p:ph type="sldNum" sz="quarter" idx="12"/>
          </p:nvPr>
        </p:nvSpPr>
        <p:spPr/>
        <p:txBody>
          <a:bodyPr/>
          <a:lstStyle/>
          <a:p>
            <a:fld id="{95A3FDB4-5897-5B41-9BAD-39C3DB677514}" type="slidenum">
              <a:rPr lang="de-DE" smtClean="0"/>
              <a:pPr/>
              <a:t>6</a:t>
            </a:fld>
            <a:endParaRPr lang="de-DE" dirty="0"/>
          </a:p>
        </p:txBody>
      </p:sp>
      <p:pic>
        <p:nvPicPr>
          <p:cNvPr id="5" name="Grafik 4">
            <a:extLst>
              <a:ext uri="{FF2B5EF4-FFF2-40B4-BE49-F238E27FC236}">
                <a16:creationId xmlns:a16="http://schemas.microsoft.com/office/drawing/2014/main" id="{D510B4EB-DACD-7CE5-5205-8FF10C27CBFB}"/>
              </a:ext>
            </a:extLst>
          </p:cNvPr>
          <p:cNvPicPr preferRelativeResize="0">
            <a:picLocks/>
          </p:cNvPicPr>
          <p:nvPr/>
        </p:nvPicPr>
        <p:blipFill>
          <a:blip r:embed="rId3"/>
          <a:srcRect t="8020" b="8020"/>
          <a:stretch/>
        </p:blipFill>
        <p:spPr>
          <a:xfrm>
            <a:off x="0" y="1058400"/>
            <a:ext cx="12193200" cy="5421600"/>
          </a:xfrm>
          <a:prstGeom prst="rect">
            <a:avLst/>
          </a:prstGeom>
        </p:spPr>
      </p:pic>
      <p:pic>
        <p:nvPicPr>
          <p:cNvPr id="10" name="Grafik 9">
            <a:extLst>
              <a:ext uri="{FF2B5EF4-FFF2-40B4-BE49-F238E27FC236}">
                <a16:creationId xmlns:a16="http://schemas.microsoft.com/office/drawing/2014/main" id="{42843244-313C-D533-D5B6-35E213B0BDEA}"/>
              </a:ext>
            </a:extLst>
          </p:cNvPr>
          <p:cNvPicPr preferRelativeResize="0">
            <a:picLocks/>
          </p:cNvPicPr>
          <p:nvPr/>
        </p:nvPicPr>
        <p:blipFill rotWithShape="1">
          <a:blip r:embed="rId4"/>
          <a:srcRect t="7942" r="50005" b="8212"/>
          <a:stretch/>
        </p:blipFill>
        <p:spPr>
          <a:xfrm>
            <a:off x="0" y="1058400"/>
            <a:ext cx="6096000" cy="5421600"/>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E9108CCD-432A-8167-95B5-63F52FEC23F6}"/>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F9F43BC9-CF1C-7094-B960-B2089ED95E98}"/>
              </a:ext>
            </a:extLst>
          </p:cNvPr>
          <p:cNvSpPr>
            <a:spLocks noGrp="1"/>
          </p:cNvSpPr>
          <p:nvPr>
            <p:ph type="sldNum" sz="quarter" idx="12"/>
          </p:nvPr>
        </p:nvSpPr>
        <p:spPr/>
        <p:txBody>
          <a:bodyPr/>
          <a:lstStyle/>
          <a:p>
            <a:fld id="{95A3FDB4-5897-5B41-9BAD-39C3DB677514}" type="slidenum">
              <a:rPr lang="de-DE" smtClean="0"/>
              <a:pPr/>
              <a:t>8</a:t>
            </a:fld>
            <a:endParaRPr lang="de-DE" dirty="0"/>
          </a:p>
        </p:txBody>
      </p:sp>
      <p:pic>
        <p:nvPicPr>
          <p:cNvPr id="5" name="Grafik 4">
            <a:extLst>
              <a:ext uri="{FF2B5EF4-FFF2-40B4-BE49-F238E27FC236}">
                <a16:creationId xmlns:a16="http://schemas.microsoft.com/office/drawing/2014/main" id="{6DE6F6E8-FDCC-9AF4-CE94-55772F70E0AF}"/>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30E2214F-B868-5FDB-1780-14ACCB47AE84}"/>
              </a:ext>
            </a:extLst>
          </p:cNvPr>
          <p:cNvSpPr txBox="1"/>
          <p:nvPr/>
        </p:nvSpPr>
        <p:spPr>
          <a:xfrm>
            <a:off x="1257300" y="1932057"/>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19" y="2844829"/>
            <a:ext cx="6466272" cy="3280835"/>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Prüfen Sie, ob für Ihren Zuständigkeitsbereich eine aktuelle und angemessene Gefährdungsbeurteilung vorliegt.</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Ziehen Sie für die Beurteilung gegebenenfalls Ihre Fachkraft für Arbeitssicherheit (</a:t>
            </a:r>
            <a:r>
              <a:rPr lang="de-DE" kern="100" dirty="0" err="1">
                <a:latin typeface="Source Sans 3" panose="020B0503030403020204" pitchFamily="34" charset="0"/>
                <a:ea typeface="Calibri" panose="020F0502020204030204" pitchFamily="34" charset="0"/>
                <a:cs typeface="Calibri" panose="020F0502020204030204" pitchFamily="34" charset="0"/>
              </a:rPr>
              <a:t>SiFa</a:t>
            </a:r>
            <a:r>
              <a:rPr lang="de-DE" kern="100" dirty="0">
                <a:latin typeface="Source Sans 3" panose="020B0503030403020204" pitchFamily="34" charset="0"/>
                <a:ea typeface="Calibri" panose="020F0502020204030204" pitchFamily="34" charset="0"/>
                <a:cs typeface="Calibri" panose="020F0502020204030204" pitchFamily="34" charset="0"/>
              </a:rPr>
              <a:t>) und Ihren Betriebsarzt oder Ihre Betriebsärztin zu Rate.</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Sorgen Sie für ein Update bei Methodik, inhaltlicher Qualität und Aktualität der vorliegenden Gefährdungsbeurteilung,</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Nutzen Sie ebenfalls die „Trainingsangebote“ der BG RCI zu diesem Thema; insbesondere die Seminarreihe „Gefährdungsbeurteilung in der Praxis“.</a:t>
            </a:r>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0324FB9F-D2EB-FF6B-3F8E-8CA1C9E54AB7}"/>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1060</Words>
  <PresentationFormat>Breitbild</PresentationFormat>
  <Paragraphs>112</Paragraphs>
  <Slides>14</Slides>
  <Notes>14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Gill Sans MT</vt:lpstr>
      <vt:lpstr>Arial</vt:lpstr>
      <vt:lpstr>Impact</vt:lpstr>
      <vt:lpstr>Source Sans 3</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01</dc:title>
  <dc:subject/>
  <dc:creator/>
  <cp:keywords/>
  <dc:description>Copyright Jedermann-Verlag GmbH</dc:description>
  <dcterms:created xsi:type="dcterms:W3CDTF">2023-08-14T08:08:33Z</dcterms:created>
  <dcterms:modified xsi:type="dcterms:W3CDTF">2024-05-02T07:58:24Z</dcterms:modified>
  <cp:category/>
</cp:coreProperties>
</file>