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04" r:id="rId1"/>
  </p:sldMasterIdLst>
  <p:notesMasterIdLst>
    <p:notesMasterId r:id="rId16"/>
  </p:notesMasterIdLst>
  <p:handoutMasterIdLst>
    <p:handoutMasterId r:id="rId17"/>
  </p:handoutMasterIdLst>
  <p:sldIdLst>
    <p:sldId id="256" r:id="rId2"/>
    <p:sldId id="269"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12192000" cy="6858000"/>
  <p:notesSz cx="6858000" cy="9144000"/>
  <p:embeddedFontLst>
    <p:embeddedFont>
      <p:font typeface="Gill Sans MT" panose="020B0502020104020203" pitchFamily="34" charset="0"/>
      <p:regular r:id="rId18"/>
      <p:bold r:id="rId19"/>
      <p:italic r:id="rId20"/>
      <p:boldItalic r:id="rId21"/>
    </p:embeddedFont>
    <p:embeddedFont>
      <p:font typeface="Impact" panose="020B0806030902050204" pitchFamily="34" charset="0"/>
      <p:regular r:id="rId22"/>
    </p:embeddedFont>
    <p:embeddedFont>
      <p:font typeface="Source Sans 3" panose="020B0503030403020204" pitchFamily="34" charset="0"/>
      <p:regular r:id="rId23"/>
      <p:bold r:id="rId24"/>
      <p:italic r:id="rId25"/>
      <p:boldItalic r:id="rId2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A6A6"/>
    <a:srgbClr val="C6C6C6"/>
    <a:srgbClr val="CC1D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77069" autoAdjust="0"/>
  </p:normalViewPr>
  <p:slideViewPr>
    <p:cSldViewPr snapToGrid="0" showGuides="1">
      <p:cViewPr varScale="1">
        <p:scale>
          <a:sx n="88" d="100"/>
          <a:sy n="88" d="100"/>
        </p:scale>
        <p:origin x="1674"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88" d="100"/>
          <a:sy n="88" d="100"/>
        </p:scale>
        <p:origin x="373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A34147A-3FD4-20E2-F6D9-41C076AECE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86C17442-FE4B-F31A-FC09-4C52746889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508C7F-5F30-4825-BF54-8E936D91B17E}" type="datetimeFigureOut">
              <a:rPr lang="de-DE" smtClean="0"/>
              <a:t>02.05.2024</a:t>
            </a:fld>
            <a:endParaRPr lang="de-DE"/>
          </a:p>
        </p:txBody>
      </p:sp>
      <p:sp>
        <p:nvSpPr>
          <p:cNvPr id="4" name="Fußzeilenplatzhalter 3">
            <a:extLst>
              <a:ext uri="{FF2B5EF4-FFF2-40B4-BE49-F238E27FC236}">
                <a16:creationId xmlns:a16="http://schemas.microsoft.com/office/drawing/2014/main" id="{5B52BAD5-BF95-F445-72CB-A37D6EB2AC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9CE155D6-ECF1-CC5F-A7F5-763D5B81CD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C59D70-4C89-4E53-857E-961E0AB229AF}" type="slidenum">
              <a:rPr lang="de-DE" smtClean="0"/>
              <a:t>‹Nr.›</a:t>
            </a:fld>
            <a:endParaRPr lang="de-DE"/>
          </a:p>
        </p:txBody>
      </p:sp>
    </p:spTree>
    <p:extLst>
      <p:ext uri="{BB962C8B-B14F-4D97-AF65-F5344CB8AC3E}">
        <p14:creationId xmlns:p14="http://schemas.microsoft.com/office/powerpoint/2010/main" val="308504165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5736771" cy="339043"/>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5889171" y="0"/>
            <a:ext cx="967242" cy="339042"/>
          </a:xfrm>
          <a:prstGeom prst="rect">
            <a:avLst/>
          </a:prstGeom>
        </p:spPr>
        <p:txBody>
          <a:bodyPr vert="horz" lIns="91440" tIns="45720" rIns="91440" bIns="45720" rtlCol="0"/>
          <a:lstStyle>
            <a:lvl1pPr algn="r">
              <a:defRPr sz="1200"/>
            </a:lvl1pPr>
          </a:lstStyle>
          <a:p>
            <a:fld id="{CBE089D7-55CD-4F4E-841D-4FF1047BD697}" type="datetimeFigureOut">
              <a:rPr lang="de-DE" smtClean="0"/>
              <a:t>02.05.2024</a:t>
            </a:fld>
            <a:endParaRPr lang="de-DE"/>
          </a:p>
        </p:txBody>
      </p:sp>
      <p:sp>
        <p:nvSpPr>
          <p:cNvPr id="4" name="Folienbildplatzhalter 3"/>
          <p:cNvSpPr>
            <a:spLocks noGrp="1" noRot="1" noChangeAspect="1"/>
          </p:cNvSpPr>
          <p:nvPr>
            <p:ph type="sldImg" idx="2"/>
          </p:nvPr>
        </p:nvSpPr>
        <p:spPr>
          <a:xfrm>
            <a:off x="500739" y="478972"/>
            <a:ext cx="4500000" cy="2520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500740" y="3159810"/>
            <a:ext cx="5903684" cy="5505218"/>
          </a:xfrm>
          <a:prstGeom prst="rect">
            <a:avLst/>
          </a:prstGeom>
        </p:spPr>
        <p:txBody>
          <a:bodyPr vert="horz" lIns="0" tIns="0" rIns="0" bIns="0" rtlCol="0"/>
          <a:lstStyle/>
          <a:p>
            <a:endParaRPr lang="de-DE" dirty="0">
              <a:effectLst/>
              <a:latin typeface="+mn-lt"/>
            </a:endParaRPr>
          </a:p>
        </p:txBody>
      </p:sp>
      <p:sp>
        <p:nvSpPr>
          <p:cNvPr id="6" name="Fußzeilenplatzhalter 5"/>
          <p:cNvSpPr>
            <a:spLocks noGrp="1"/>
          </p:cNvSpPr>
          <p:nvPr>
            <p:ph type="ftr" sz="quarter" idx="4"/>
          </p:nvPr>
        </p:nvSpPr>
        <p:spPr>
          <a:xfrm>
            <a:off x="0" y="8804957"/>
            <a:ext cx="2971800" cy="339043"/>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804958"/>
            <a:ext cx="2971800" cy="339042"/>
          </a:xfrm>
          <a:prstGeom prst="rect">
            <a:avLst/>
          </a:prstGeom>
        </p:spPr>
        <p:txBody>
          <a:bodyPr vert="horz" lIns="91440" tIns="45720" rIns="91440" bIns="45720" rtlCol="0" anchor="b"/>
          <a:lstStyle>
            <a:lvl1pPr algn="r">
              <a:defRPr sz="1200"/>
            </a:lvl1pPr>
          </a:lstStyle>
          <a:p>
            <a:fld id="{F5ED8FD7-9BF1-C84C-B6AC-B89F91F10970}" type="slidenum">
              <a:rPr lang="de-DE" smtClean="0"/>
              <a:t>‹Nr.›</a:t>
            </a:fld>
            <a:endParaRPr lang="de-DE"/>
          </a:p>
        </p:txBody>
      </p:sp>
    </p:spTree>
    <p:extLst>
      <p:ext uri="{BB962C8B-B14F-4D97-AF65-F5344CB8AC3E}">
        <p14:creationId xmlns:p14="http://schemas.microsoft.com/office/powerpoint/2010/main" val="1274311115"/>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a:xfrm>
            <a:off x="500740" y="3159810"/>
            <a:ext cx="5903684" cy="5614076"/>
          </a:xfrm>
        </p:spPr>
        <p:txBody>
          <a:bodyPr/>
          <a:lstStyle/>
          <a:p>
            <a:pPr marL="0" marR="0" lvl="0" indent="0" algn="l" defTabSz="914400" rtl="0" eaLnBrk="1" fontAlgn="auto" latinLnBrk="0" hangingPunct="1">
              <a:spcAft>
                <a:spcPts val="1200"/>
              </a:spcAft>
              <a:buClrTx/>
              <a:buSzTx/>
              <a:buFontTx/>
              <a:buNone/>
              <a:tabLst/>
              <a:defRPr/>
            </a:pPr>
            <a:r>
              <a:rPr lang="de-DE" sz="1200" b="1" i="0" dirty="0">
                <a:effectLst/>
                <a:latin typeface="+mn-lt"/>
              </a:rPr>
              <a:t>Zielgerichtetes Training führt zum Erfolg. Auch im Arbeitsschutz!</a:t>
            </a:r>
          </a:p>
          <a:p>
            <a:pPr>
              <a:spcAft>
                <a:spcPts val="1200"/>
              </a:spcAft>
            </a:pPr>
            <a:r>
              <a:rPr lang="de-DE" sz="1200" b="0" i="0" dirty="0">
                <a:effectLst/>
                <a:latin typeface="+mn-lt"/>
              </a:rPr>
              <a:t>Egal ob Fallschirmspringen, Bergsteigen oder Rallye fahren: Viele Sportarten bergen Risiken in sich. Deshalb bereiten sich Sportlerinnen und Sportler gut vor. Denn nur wer die Risiken kennt, kann Gefährdungen minimieren. Im Sport ist das cool und selbstverständlich. Warum nicht auch im betrieblichen Alltag? </a:t>
            </a:r>
          </a:p>
          <a:p>
            <a:pPr marL="0" marR="0" lvl="0" indent="0" algn="l" defTabSz="914400" rtl="0" eaLnBrk="1" fontAlgn="auto" latinLnBrk="0" hangingPunct="1">
              <a:spcAft>
                <a:spcPts val="1200"/>
              </a:spcAft>
              <a:buClrTx/>
              <a:buSzTx/>
              <a:buFontTx/>
              <a:buNone/>
              <a:tabLst/>
              <a:defRPr/>
            </a:pPr>
            <a:r>
              <a:rPr lang="de-DE" sz="1200" b="0" i="0" dirty="0">
                <a:effectLst/>
                <a:latin typeface="+mn-lt"/>
              </a:rPr>
              <a:t>Der </a:t>
            </a:r>
            <a:r>
              <a:rPr lang="de-DE" sz="1200" b="1" i="0" dirty="0">
                <a:effectLst/>
                <a:latin typeface="+mn-lt"/>
              </a:rPr>
              <a:t>Foliensatz </a:t>
            </a:r>
            <a:r>
              <a:rPr lang="de-DE" sz="1200" b="0" i="0" dirty="0">
                <a:effectLst/>
                <a:latin typeface="+mn-lt"/>
              </a:rPr>
              <a:t>basiert auf dem </a:t>
            </a:r>
            <a:r>
              <a:rPr lang="de-DE" sz="1200" b="1" i="0" dirty="0">
                <a:effectLst/>
                <a:latin typeface="+mn-lt"/>
              </a:rPr>
              <a:t>Merkblatt „Big Points im Arbeitsschutz – 10 Punkte, auf die Sie als Führungskraft unbedingt achten müssen“ (A 039-1) der Berufsgenossenschaft Rohstoffe und Industrie (BG RCI). </a:t>
            </a:r>
            <a:r>
              <a:rPr lang="de-DE" sz="1200" b="0" i="0" dirty="0">
                <a:effectLst/>
                <a:latin typeface="+mn-lt"/>
              </a:rPr>
              <a:t>Er möchte auf unkonventionelle Weise Lust auf Arbeitsschutz machen. </a:t>
            </a:r>
            <a:r>
              <a:rPr lang="de-DE" sz="1200" dirty="0">
                <a:effectLst/>
                <a:latin typeface="+mn-lt"/>
                <a:ea typeface="Calibri" panose="020F0502020204030204" pitchFamily="34" charset="0"/>
              </a:rPr>
              <a:t>Das Merkblatt geht wieder einen ungewöhnlichen Weg, indem es jeweils über einen Sportvergleich motiviert und dann auf die betriebliche Praxis eingeht. </a:t>
            </a:r>
            <a:r>
              <a:rPr lang="de-DE" sz="1200" b="1" i="0" dirty="0">
                <a:effectLst/>
                <a:latin typeface="+mn-lt"/>
              </a:rPr>
              <a:t>Denn für den Erfolg im Betrieb gelten ähnliche Regeln wie beim Sport. </a:t>
            </a:r>
            <a:endParaRPr lang="de-DE" sz="1200" dirty="0">
              <a:effectLst/>
              <a:latin typeface="+mn-lt"/>
              <a:ea typeface="Calibri" panose="020F0502020204030204" pitchFamily="34" charset="0"/>
            </a:endParaRPr>
          </a:p>
          <a:p>
            <a:pPr marL="0" marR="0" lvl="0" indent="0" algn="l" defTabSz="914400" rtl="0" eaLnBrk="1" fontAlgn="auto" latinLnBrk="0" hangingPunct="1">
              <a:spcAft>
                <a:spcPts val="1200"/>
              </a:spcAft>
              <a:buClrTx/>
              <a:buSzTx/>
              <a:buFontTx/>
              <a:buNone/>
              <a:tabLst/>
              <a:defRPr/>
            </a:pPr>
            <a:r>
              <a:rPr lang="de-DE" sz="1200" b="0" i="0" u="none" dirty="0">
                <a:effectLst/>
                <a:latin typeface="+mn-lt"/>
              </a:rPr>
              <a:t>Adressat sind </a:t>
            </a:r>
            <a:r>
              <a:rPr lang="de-DE" sz="1200" b="0" i="0" dirty="0">
                <a:effectLst/>
                <a:latin typeface="+mn-lt"/>
              </a:rPr>
              <a:t>Führungskräfte sowie Unternehmerinnen und Unternehmer aller Unternehmensgrößen, um die entscheidenden Themen des Arbeitsschutzes zu vermitteln. </a:t>
            </a:r>
            <a:r>
              <a:rPr lang="de-DE" sz="1200" b="1" dirty="0">
                <a:effectLst/>
                <a:latin typeface="+mn-lt"/>
                <a:ea typeface="Calibri" panose="020F0502020204030204" pitchFamily="34" charset="0"/>
              </a:rPr>
              <a:t>Der Gedanke der Big Points ist dabei NICHT Vollständigkeit und Tiefe. </a:t>
            </a:r>
            <a:r>
              <a:rPr lang="de-DE" sz="1200" dirty="0">
                <a:effectLst/>
                <a:latin typeface="+mn-lt"/>
                <a:ea typeface="Calibri" panose="020F0502020204030204" pitchFamily="34" charset="0"/>
              </a:rPr>
              <a:t>Das entspräche nicht der Idee und dem didaktischen Ansatz. </a:t>
            </a:r>
            <a:r>
              <a:rPr lang="de-DE" sz="1200" b="1" dirty="0">
                <a:effectLst/>
                <a:latin typeface="+mn-lt"/>
                <a:ea typeface="Calibri" panose="020F0502020204030204" pitchFamily="34" charset="0"/>
              </a:rPr>
              <a:t>Vielmehr geht es darum, </a:t>
            </a:r>
            <a:r>
              <a:rPr lang="de-DE" sz="1200" b="1" dirty="0">
                <a:latin typeface="+mn-lt"/>
                <a:cs typeface="Calibri" panose="020F0502020204030204" pitchFamily="34" charset="0"/>
              </a:rPr>
              <a:t>mit Spaß Impulse</a:t>
            </a:r>
            <a:r>
              <a:rPr lang="de-DE" sz="1200" b="1" dirty="0">
                <a:effectLst/>
                <a:latin typeface="+mn-lt"/>
                <a:ea typeface="Calibri" panose="020F0502020204030204" pitchFamily="34" charset="0"/>
              </a:rPr>
              <a:t> zu setzen und durch die Sportvergleiche einen</a:t>
            </a:r>
            <a:r>
              <a:rPr lang="de-DE" sz="1200" b="1" dirty="0">
                <a:latin typeface="+mn-lt"/>
                <a:cs typeface="Calibri" panose="020F0502020204030204" pitchFamily="34" charset="0"/>
              </a:rPr>
              <a:t> hohen Behaltens- und Wiedererkennungseffekt zu erzielen. </a:t>
            </a:r>
          </a:p>
          <a:p>
            <a:pPr>
              <a:spcAft>
                <a:spcPts val="1200"/>
              </a:spcAft>
            </a:pPr>
            <a:r>
              <a:rPr lang="de-DE" sz="1200" dirty="0">
                <a:latin typeface="+mn-lt"/>
                <a:cs typeface="Calibri" panose="020F0502020204030204" pitchFamily="34" charset="0"/>
              </a:rPr>
              <a:t>Diese Präsentation eignet sich insbesondere für den Einstieg in Unterweisungen und „Trainings“ mit dem Ziel, die Gruppe zu aktivieren und „ins Gespräch zu kommen“. Der Vortrag startet mit einer Sportszene und stellt erst danach den betrieblichen Bezug her. </a:t>
            </a:r>
          </a:p>
          <a:p>
            <a:pPr>
              <a:spcAft>
                <a:spcPts val="1200"/>
              </a:spcAft>
            </a:pPr>
            <a:r>
              <a:rPr lang="de-DE" sz="1200" dirty="0">
                <a:latin typeface="+mn-lt"/>
                <a:cs typeface="Calibri" panose="020F0502020204030204" pitchFamily="34" charset="0"/>
              </a:rPr>
              <a:t>In den Kommentarfeldern der Folien finden Sie jeweils Tipps für die Moderation. Zur effizienten Vorbereitung kann insbesondere das Merkblatt A 039-1 und die darin empfohlene Literatur genutzt werden.</a:t>
            </a:r>
          </a:p>
          <a:p>
            <a:pPr>
              <a:spcAft>
                <a:spcPts val="1200"/>
              </a:spcAft>
            </a:pPr>
            <a:r>
              <a:rPr lang="de-DE" sz="1200" b="1" u="none" dirty="0">
                <a:latin typeface="+mn-lt"/>
              </a:rPr>
              <a:t>Das Merkblatt A 039-1 und die Foliensätze der anderen neun Big Points </a:t>
            </a:r>
            <a:r>
              <a:rPr lang="de-DE" sz="1200" b="0" u="none" dirty="0">
                <a:latin typeface="+mn-lt"/>
              </a:rPr>
              <a:t>finden Sie am einfachsten unter awa.bgrci.de unter Eingabe des Suchworts „A 039-1“. Der Auswahlassistent ist auf Bestell- oder Downloadmöglichkeiten verlinkt.</a:t>
            </a:r>
            <a:r>
              <a:rPr lang="de-DE" sz="1200" dirty="0">
                <a:latin typeface="+mn-lt"/>
                <a:cs typeface="Calibri" panose="020F0502020204030204" pitchFamily="34" charset="0"/>
              </a:rPr>
              <a:t> </a:t>
            </a:r>
          </a:p>
          <a:p>
            <a:pPr>
              <a:spcAft>
                <a:spcPts val="1200"/>
              </a:spcAft>
            </a:pPr>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a:t>
            </a:fld>
            <a:endParaRPr lang="de-DE"/>
          </a:p>
        </p:txBody>
      </p:sp>
    </p:spTree>
    <p:extLst>
      <p:ext uri="{BB962C8B-B14F-4D97-AF65-F5344CB8AC3E}">
        <p14:creationId xmlns:p14="http://schemas.microsoft.com/office/powerpoint/2010/main" val="1868421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10</a:t>
            </a:fld>
            <a:endParaRPr lang="de-DE"/>
          </a:p>
        </p:txBody>
      </p:sp>
    </p:spTree>
    <p:extLst>
      <p:ext uri="{BB962C8B-B14F-4D97-AF65-F5344CB8AC3E}">
        <p14:creationId xmlns:p14="http://schemas.microsoft.com/office/powerpoint/2010/main" val="1075979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11</a:t>
            </a:fld>
            <a:endParaRPr lang="de-DE"/>
          </a:p>
        </p:txBody>
      </p:sp>
    </p:spTree>
    <p:extLst>
      <p:ext uri="{BB962C8B-B14F-4D97-AF65-F5344CB8AC3E}">
        <p14:creationId xmlns:p14="http://schemas.microsoft.com/office/powerpoint/2010/main" val="1217008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12</a:t>
            </a:fld>
            <a:endParaRPr lang="de-DE"/>
          </a:p>
        </p:txBody>
      </p:sp>
    </p:spTree>
    <p:extLst>
      <p:ext uri="{BB962C8B-B14F-4D97-AF65-F5344CB8AC3E}">
        <p14:creationId xmlns:p14="http://schemas.microsoft.com/office/powerpoint/2010/main" val="3878535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13</a:t>
            </a:fld>
            <a:endParaRPr lang="de-DE"/>
          </a:p>
        </p:txBody>
      </p:sp>
    </p:spTree>
    <p:extLst>
      <p:ext uri="{BB962C8B-B14F-4D97-AF65-F5344CB8AC3E}">
        <p14:creationId xmlns:p14="http://schemas.microsoft.com/office/powerpoint/2010/main" val="2906928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14</a:t>
            </a:fld>
            <a:endParaRPr lang="de-DE"/>
          </a:p>
        </p:txBody>
      </p:sp>
    </p:spTree>
    <p:extLst>
      <p:ext uri="{BB962C8B-B14F-4D97-AF65-F5344CB8AC3E}">
        <p14:creationId xmlns:p14="http://schemas.microsoft.com/office/powerpoint/2010/main" val="1869269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2</a:t>
            </a:fld>
            <a:endParaRPr lang="de-DE"/>
          </a:p>
        </p:txBody>
      </p:sp>
    </p:spTree>
    <p:extLst>
      <p:ext uri="{BB962C8B-B14F-4D97-AF65-F5344CB8AC3E}">
        <p14:creationId xmlns:p14="http://schemas.microsoft.com/office/powerpoint/2010/main" val="2306667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3</a:t>
            </a:fld>
            <a:endParaRPr lang="de-DE"/>
          </a:p>
        </p:txBody>
      </p:sp>
    </p:spTree>
    <p:extLst>
      <p:ext uri="{BB962C8B-B14F-4D97-AF65-F5344CB8AC3E}">
        <p14:creationId xmlns:p14="http://schemas.microsoft.com/office/powerpoint/2010/main" val="3151733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r>
              <a:rPr lang="de-DE" b="1" dirty="0">
                <a:effectLst/>
                <a:latin typeface="+mn-lt"/>
              </a:rPr>
              <a:t>Impulse:</a:t>
            </a:r>
          </a:p>
          <a:p>
            <a:pPr marL="171450" indent="-171450">
              <a:buFont typeface="Arial" panose="020B0604020202020204" pitchFamily="34" charset="0"/>
              <a:buChar char="•"/>
            </a:pPr>
            <a:r>
              <a:rPr lang="de-DE" b="0" dirty="0">
                <a:effectLst/>
                <a:latin typeface="+mn-lt"/>
              </a:rPr>
              <a:t>Was sieht man?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kern="1200" dirty="0">
                <a:solidFill>
                  <a:schemeClr val="tx1"/>
                </a:solidFill>
                <a:effectLst/>
                <a:latin typeface="+mn-lt"/>
                <a:ea typeface="+mn-ea"/>
                <a:cs typeface="+mn-cs"/>
              </a:rPr>
              <a:t>Endlich Urlaub! Endlich mal wieder Skifahren! Die Fans der weißen Pracht waren den ganzen Tag auf den Pisten unterwegs. Nun überlegen die Wintersportbegeisterten, zum glorreichen Abschluss die Abfahrt im offenen Gelände zu riskieren. Die Kondition stimmt, das Wetter passt, aber das gelbe Warnschild macht die Gruppe unsicher. Was tun?</a:t>
            </a:r>
          </a:p>
        </p:txBody>
      </p:sp>
      <p:sp>
        <p:nvSpPr>
          <p:cNvPr id="4" name="Foliennummernplatzhalter 3"/>
          <p:cNvSpPr>
            <a:spLocks noGrp="1"/>
          </p:cNvSpPr>
          <p:nvPr>
            <p:ph type="sldNum" sz="quarter" idx="5"/>
          </p:nvPr>
        </p:nvSpPr>
        <p:spPr/>
        <p:txBody>
          <a:bodyPr/>
          <a:lstStyle/>
          <a:p>
            <a:fld id="{F5ED8FD7-9BF1-C84C-B6AC-B89F91F10970}" type="slidenum">
              <a:rPr lang="de-DE" smtClean="0"/>
              <a:t>4</a:t>
            </a:fld>
            <a:endParaRPr lang="de-DE"/>
          </a:p>
        </p:txBody>
      </p:sp>
    </p:spTree>
    <p:extLst>
      <p:ext uri="{BB962C8B-B14F-4D97-AF65-F5344CB8AC3E}">
        <p14:creationId xmlns:p14="http://schemas.microsoft.com/office/powerpoint/2010/main" val="2157502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de-DE" sz="1200" b="1" kern="1200" dirty="0">
                <a:solidFill>
                  <a:schemeClr val="tx1"/>
                </a:solidFill>
                <a:effectLst/>
                <a:latin typeface="+mn-lt"/>
                <a:ea typeface="+mn-ea"/>
                <a:cs typeface="+mn-cs"/>
              </a:rPr>
              <a:t>Impulse zur Frage 1:</a:t>
            </a: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de-DE" sz="1200" b="0" kern="1200" dirty="0">
                <a:solidFill>
                  <a:schemeClr val="tx1"/>
                </a:solidFill>
                <a:effectLst/>
                <a:latin typeface="+mn-lt"/>
                <a:ea typeface="+mn-ea"/>
                <a:cs typeface="+mn-cs"/>
              </a:rPr>
              <a:t>Es gibt Gefahren, auf die unmissverständlich aufmerksam gemacht werden muss (Betriebsanweisung)</a:t>
            </a:r>
            <a:endParaRPr lang="de-D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endParaRPr lang="de-D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de-DE" sz="1200" b="1" kern="1200" dirty="0">
                <a:solidFill>
                  <a:schemeClr val="tx1"/>
                </a:solidFill>
                <a:effectLst/>
                <a:latin typeface="+mn-lt"/>
                <a:ea typeface="+mn-ea"/>
                <a:cs typeface="+mn-cs"/>
              </a:rPr>
              <a:t>Impulse zur Frage 2:</a:t>
            </a: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de-DE" dirty="0">
                <a:effectLst/>
                <a:latin typeface="+mn-lt"/>
              </a:rPr>
              <a:t>Um Unfälle am Berg bestmöglich zu verhindern, muss alles stimmen: </a:t>
            </a:r>
          </a:p>
          <a:p>
            <a:pPr marL="144000" marR="0" lvl="1" indent="-14400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de-DE" dirty="0">
                <a:effectLst/>
                <a:latin typeface="+mn-lt"/>
              </a:rPr>
              <a:t>Ausrüstung (Helme, </a:t>
            </a:r>
            <a:r>
              <a:rPr lang="de-DE" dirty="0"/>
              <a:t>geeignete Sicherungen</a:t>
            </a:r>
            <a:r>
              <a:rPr lang="de-DE" dirty="0">
                <a:effectLst/>
                <a:latin typeface="+mn-lt"/>
              </a:rPr>
              <a:t>, ….)</a:t>
            </a:r>
          </a:p>
          <a:p>
            <a:pPr marL="144000" marR="0" lvl="1" indent="-14400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de-DE" dirty="0">
                <a:effectLst/>
                <a:latin typeface="+mn-lt"/>
              </a:rPr>
              <a:t>Vorbereitung (Wetterbericht, </a:t>
            </a:r>
            <a:r>
              <a:rPr lang="de-DE" dirty="0"/>
              <a:t>Verlauf der Kletterroute, Auswahl der Sicherungssysteme Steinschlaggefahr prüfen</a:t>
            </a:r>
            <a:r>
              <a:rPr lang="de-DE" dirty="0">
                <a:effectLst/>
                <a:latin typeface="+mn-lt"/>
              </a:rPr>
              <a:t>)</a:t>
            </a:r>
          </a:p>
          <a:p>
            <a:pPr marL="144000" marR="0" lvl="1" indent="-14400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de-DE" dirty="0">
                <a:effectLst/>
                <a:latin typeface="+mn-lt"/>
              </a:rPr>
              <a:t>Das Team ist den Herausforderungen gewachsen (Kommunikation, Fitness, …)</a:t>
            </a:r>
          </a:p>
          <a:p>
            <a:pPr marL="144000" marR="0" lvl="1" indent="-14400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de-DE" dirty="0">
                <a:effectLst/>
                <a:latin typeface="+mn-lt"/>
              </a:rPr>
              <a:t>….</a:t>
            </a: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de-DE" sz="1200" b="1" kern="1200" dirty="0">
                <a:solidFill>
                  <a:schemeClr val="tx1"/>
                </a:solidFill>
                <a:effectLst/>
                <a:latin typeface="+mn-lt"/>
                <a:ea typeface="+mn-ea"/>
                <a:cs typeface="+mn-cs"/>
              </a:rPr>
              <a:t>Impulse zur Frage 3:</a:t>
            </a:r>
          </a:p>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lang="de-DE" dirty="0"/>
              <a:t>Im Vorfeld wurde die Bergtour sorgfältig auf Basis von Erfahrungswerten geplant. Dafür wurden Informationen eingeholt, z. B. durch Beratung/Einbindung von Alpenverein oder anderen erfahrenen Kletterern, eigenen Erfahrungen, eventuell aus einer vorigen Tour, ….</a:t>
            </a:r>
          </a:p>
          <a:p>
            <a:pPr marL="45720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5</a:t>
            </a:fld>
            <a:endParaRPr lang="de-DE"/>
          </a:p>
        </p:txBody>
      </p:sp>
    </p:spTree>
    <p:extLst>
      <p:ext uri="{BB962C8B-B14F-4D97-AF65-F5344CB8AC3E}">
        <p14:creationId xmlns:p14="http://schemas.microsoft.com/office/powerpoint/2010/main" val="1587278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buClrTx/>
              <a:buSzTx/>
              <a:buFontTx/>
              <a:buNone/>
              <a:tabLst/>
              <a:defRPr/>
            </a:pPr>
            <a:r>
              <a:rPr lang="de-DE" b="1" dirty="0">
                <a:effectLst/>
                <a:ea typeface="Calibri" panose="020F0502020204030204" pitchFamily="34" charset="0"/>
                <a:cs typeface="Times New Roman" panose="02020603050405020304" pitchFamily="18" charset="0"/>
              </a:rPr>
              <a:t>Impulse:</a:t>
            </a:r>
          </a:p>
          <a:p>
            <a:pPr marL="0" marR="0" lvl="0" indent="0" algn="l" defTabSz="914400" rtl="0" eaLnBrk="1" fontAlgn="auto" latinLnBrk="0" hangingPunct="1">
              <a:lnSpc>
                <a:spcPct val="100000"/>
              </a:lnSpc>
              <a:spcBef>
                <a:spcPts val="0"/>
              </a:spcBef>
              <a:buClrTx/>
              <a:buSzTx/>
              <a:buFontTx/>
              <a:buNone/>
              <a:tabLst/>
              <a:defRPr/>
            </a:pPr>
            <a:r>
              <a:rPr lang="de-DE" sz="1200" b="0" kern="1200" dirty="0">
                <a:solidFill>
                  <a:schemeClr val="tx1"/>
                </a:solidFill>
                <a:effectLst/>
                <a:latin typeface="+mn-lt"/>
                <a:ea typeface="+mn-ea"/>
                <a:cs typeface="+mn-cs"/>
              </a:rPr>
              <a:t>Verunsicherung kann im betrieblichen Umfeld zu gefährlichen Situationen führen. Umso wichtiger sind aussagekräftige Betriebsanweisungen. Sie basieren auf der Gefährdungsbeurteilung und nennen konkret Gefährdungen und Schutzmaßnahmen. Sie werden im Vorfeld ohne Zeitdruck vorzugsweise zusammen mit den Beschäftigten und mit Unterstützung der Sicherheitsexpertinnen und -experten erstellt.</a:t>
            </a:r>
          </a:p>
        </p:txBody>
      </p:sp>
      <p:sp>
        <p:nvSpPr>
          <p:cNvPr id="4" name="Foliennummernplatzhalter 3"/>
          <p:cNvSpPr>
            <a:spLocks noGrp="1"/>
          </p:cNvSpPr>
          <p:nvPr>
            <p:ph type="sldNum" sz="quarter" idx="5"/>
          </p:nvPr>
        </p:nvSpPr>
        <p:spPr/>
        <p:txBody>
          <a:bodyPr/>
          <a:lstStyle/>
          <a:p>
            <a:fld id="{F5ED8FD7-9BF1-C84C-B6AC-B89F91F10970}" type="slidenum">
              <a:rPr lang="de-DE" smtClean="0"/>
              <a:t>6</a:t>
            </a:fld>
            <a:endParaRPr lang="de-DE"/>
          </a:p>
        </p:txBody>
      </p:sp>
    </p:spTree>
    <p:extLst>
      <p:ext uri="{BB962C8B-B14F-4D97-AF65-F5344CB8AC3E}">
        <p14:creationId xmlns:p14="http://schemas.microsoft.com/office/powerpoint/2010/main" val="2441506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7</a:t>
            </a:fld>
            <a:endParaRPr lang="de-DE"/>
          </a:p>
        </p:txBody>
      </p:sp>
    </p:spTree>
    <p:extLst>
      <p:ext uri="{BB962C8B-B14F-4D97-AF65-F5344CB8AC3E}">
        <p14:creationId xmlns:p14="http://schemas.microsoft.com/office/powerpoint/2010/main" val="212108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8</a:t>
            </a:fld>
            <a:endParaRPr lang="de-DE"/>
          </a:p>
        </p:txBody>
      </p:sp>
    </p:spTree>
    <p:extLst>
      <p:ext uri="{BB962C8B-B14F-4D97-AF65-F5344CB8AC3E}">
        <p14:creationId xmlns:p14="http://schemas.microsoft.com/office/powerpoint/2010/main" val="480320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9</a:t>
            </a:fld>
            <a:endParaRPr lang="de-DE"/>
          </a:p>
        </p:txBody>
      </p:sp>
    </p:spTree>
    <p:extLst>
      <p:ext uri="{BB962C8B-B14F-4D97-AF65-F5344CB8AC3E}">
        <p14:creationId xmlns:p14="http://schemas.microsoft.com/office/powerpoint/2010/main" val="2428271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lie 1: BG aber kein Fus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648B588A-B2FA-4B91-D2C8-BAD99E97300C}"/>
              </a:ext>
            </a:extLst>
          </p:cNvPr>
          <p:cNvSpPr/>
          <p:nvPr userDrawn="1"/>
        </p:nvSpPr>
        <p:spPr>
          <a:xfrm>
            <a:off x="0" y="1"/>
            <a:ext cx="12192000" cy="6858000"/>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sp>
        <p:nvSpPr>
          <p:cNvPr id="8" name="Rechteck 7">
            <a:extLst>
              <a:ext uri="{FF2B5EF4-FFF2-40B4-BE49-F238E27FC236}">
                <a16:creationId xmlns:a16="http://schemas.microsoft.com/office/drawing/2014/main" id="{362B4D33-8D3C-AC4E-6DC6-6398FA2D23A5}"/>
              </a:ext>
            </a:extLst>
          </p:cNvPr>
          <p:cNvSpPr/>
          <p:nvPr userDrawn="1"/>
        </p:nvSpPr>
        <p:spPr>
          <a:xfrm>
            <a:off x="-659" y="-1"/>
            <a:ext cx="121932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6" name="Grafik 5">
            <a:extLst>
              <a:ext uri="{FF2B5EF4-FFF2-40B4-BE49-F238E27FC236}">
                <a16:creationId xmlns:a16="http://schemas.microsoft.com/office/drawing/2014/main" id="{BA3AABEB-A155-3EEB-7CE5-0056007D0181}"/>
              </a:ext>
            </a:extLst>
          </p:cNvPr>
          <p:cNvPicPr>
            <a:picLocks noChangeAspect="1"/>
          </p:cNvPicPr>
          <p:nvPr userDrawn="1"/>
        </p:nvPicPr>
        <p:blipFill>
          <a:blip r:embed="rId2"/>
          <a:stretch>
            <a:fillRect/>
          </a:stretch>
        </p:blipFill>
        <p:spPr>
          <a:xfrm>
            <a:off x="281710" y="229887"/>
            <a:ext cx="2879061" cy="688855"/>
          </a:xfrm>
          <a:prstGeom prst="rect">
            <a:avLst/>
          </a:prstGeom>
        </p:spPr>
      </p:pic>
      <p:pic>
        <p:nvPicPr>
          <p:cNvPr id="2" name="Grafik 1">
            <a:extLst>
              <a:ext uri="{FF2B5EF4-FFF2-40B4-BE49-F238E27FC236}">
                <a16:creationId xmlns:a16="http://schemas.microsoft.com/office/drawing/2014/main" id="{03CD09E3-5FE7-8AE6-B727-C85B770A74BE}"/>
              </a:ext>
            </a:extLst>
          </p:cNvPr>
          <p:cNvPicPr>
            <a:picLocks noChangeAspect="1"/>
          </p:cNvPicPr>
          <p:nvPr userDrawn="1"/>
        </p:nvPicPr>
        <p:blipFill>
          <a:blip r:embed="rId3"/>
          <a:stretch>
            <a:fillRect/>
          </a:stretch>
        </p:blipFill>
        <p:spPr>
          <a:xfrm>
            <a:off x="9389618" y="3734200"/>
            <a:ext cx="1998810" cy="1953792"/>
          </a:xfrm>
          <a:prstGeom prst="rect">
            <a:avLst/>
          </a:prstGeom>
        </p:spPr>
      </p:pic>
      <p:pic>
        <p:nvPicPr>
          <p:cNvPr id="3" name="Grafik 2">
            <a:extLst>
              <a:ext uri="{FF2B5EF4-FFF2-40B4-BE49-F238E27FC236}">
                <a16:creationId xmlns:a16="http://schemas.microsoft.com/office/drawing/2014/main" id="{F33EB0FB-1030-F8B1-95B9-BDFCE502B492}"/>
              </a:ext>
            </a:extLst>
          </p:cNvPr>
          <p:cNvPicPr>
            <a:picLocks noChangeAspect="1"/>
          </p:cNvPicPr>
          <p:nvPr userDrawn="1"/>
        </p:nvPicPr>
        <p:blipFill rotWithShape="1">
          <a:blip r:embed="rId4"/>
          <a:srcRect l="305" t="31029" r="643" b="52584"/>
          <a:stretch/>
        </p:blipFill>
        <p:spPr>
          <a:xfrm>
            <a:off x="8899856" y="4267201"/>
            <a:ext cx="2943498" cy="687977"/>
          </a:xfrm>
          <a:prstGeom prst="rect">
            <a:avLst/>
          </a:prstGeom>
        </p:spPr>
      </p:pic>
      <p:pic>
        <p:nvPicPr>
          <p:cNvPr id="4" name="Grafik 3">
            <a:extLst>
              <a:ext uri="{FF2B5EF4-FFF2-40B4-BE49-F238E27FC236}">
                <a16:creationId xmlns:a16="http://schemas.microsoft.com/office/drawing/2014/main" id="{410B78F5-A192-B690-98B5-4E8B0F03ADA1}"/>
              </a:ext>
            </a:extLst>
          </p:cNvPr>
          <p:cNvPicPr>
            <a:picLocks noChangeAspect="1"/>
          </p:cNvPicPr>
          <p:nvPr userDrawn="1"/>
        </p:nvPicPr>
        <p:blipFill>
          <a:blip r:embed="rId5"/>
          <a:srcRect/>
          <a:stretch/>
        </p:blipFill>
        <p:spPr>
          <a:xfrm>
            <a:off x="9377839" y="1608878"/>
            <a:ext cx="1989571" cy="1989571"/>
          </a:xfrm>
          <a:prstGeom prst="rect">
            <a:avLst/>
          </a:prstGeom>
        </p:spPr>
      </p:pic>
      <p:pic>
        <p:nvPicPr>
          <p:cNvPr id="5" name="Grafik 4">
            <a:extLst>
              <a:ext uri="{FF2B5EF4-FFF2-40B4-BE49-F238E27FC236}">
                <a16:creationId xmlns:a16="http://schemas.microsoft.com/office/drawing/2014/main" id="{B337B765-CE3D-D188-7CF4-43E235D1778D}"/>
              </a:ext>
            </a:extLst>
          </p:cNvPr>
          <p:cNvPicPr>
            <a:picLocks noChangeAspect="1"/>
          </p:cNvPicPr>
          <p:nvPr userDrawn="1"/>
        </p:nvPicPr>
        <p:blipFill rotWithShape="1">
          <a:blip r:embed="rId6"/>
          <a:srcRect l="-2304" t="-7715" r="-5083" b="42655"/>
          <a:stretch/>
        </p:blipFill>
        <p:spPr>
          <a:xfrm>
            <a:off x="9421888" y="5652654"/>
            <a:ext cx="1989572" cy="1205345"/>
          </a:xfrm>
          <a:prstGeom prst="rect">
            <a:avLst/>
          </a:prstGeom>
        </p:spPr>
      </p:pic>
    </p:spTree>
    <p:extLst>
      <p:ext uri="{BB962C8B-B14F-4D97-AF65-F5344CB8AC3E}">
        <p14:creationId xmlns:p14="http://schemas.microsoft.com/office/powerpoint/2010/main" val="961279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lie 2: BG, UL, Fusszeil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E806560-BDDF-E5EE-F3CB-98A75478CCF5}"/>
              </a:ext>
            </a:extLst>
          </p:cNvPr>
          <p:cNvSpPr>
            <a:spLocks noGrp="1"/>
          </p:cNvSpPr>
          <p:nvPr>
            <p:ph type="dt" sz="half" idx="10"/>
          </p:nvPr>
        </p:nvSpPr>
        <p:spPr/>
        <p:txBody>
          <a:bodyPr/>
          <a:lstStyle/>
          <a:p>
            <a:fld id="{39F93258-21EA-E548-BA0C-D4D963C2FC09}" type="datetime1">
              <a:rPr lang="de-DE" smtClean="0"/>
              <a:t>02.05.2024</a:t>
            </a:fld>
            <a:endParaRPr lang="de-DE" dirty="0"/>
          </a:p>
        </p:txBody>
      </p:sp>
      <p:sp>
        <p:nvSpPr>
          <p:cNvPr id="5" name="Foliennummernplatzhalter 4">
            <a:extLst>
              <a:ext uri="{FF2B5EF4-FFF2-40B4-BE49-F238E27FC236}">
                <a16:creationId xmlns:a16="http://schemas.microsoft.com/office/drawing/2014/main" id="{28F6C66B-460D-4627-2A9B-64353CDD6376}"/>
              </a:ext>
            </a:extLst>
          </p:cNvPr>
          <p:cNvSpPr>
            <a:spLocks noGrp="1"/>
          </p:cNvSpPr>
          <p:nvPr>
            <p:ph type="sldNum" sz="quarter" idx="12"/>
          </p:nvPr>
        </p:nvSpPr>
        <p:spPr/>
        <p:txBody>
          <a:bodyPr/>
          <a:lstStyle/>
          <a:p>
            <a:fld id="{95A3FDB4-5897-5B41-9BAD-39C3DB677514}" type="slidenum">
              <a:rPr lang="de-DE" smtClean="0"/>
              <a:pPr/>
              <a:t>‹Nr.›</a:t>
            </a:fld>
            <a:endParaRPr lang="de-DE" dirty="0"/>
          </a:p>
        </p:txBody>
      </p:sp>
      <p:sp>
        <p:nvSpPr>
          <p:cNvPr id="10" name="Rechteck 9">
            <a:extLst>
              <a:ext uri="{FF2B5EF4-FFF2-40B4-BE49-F238E27FC236}">
                <a16:creationId xmlns:a16="http://schemas.microsoft.com/office/drawing/2014/main" id="{06648980-FD44-EB5B-4501-4DDCB4658482}"/>
              </a:ext>
            </a:extLst>
          </p:cNvPr>
          <p:cNvSpPr/>
          <p:nvPr userDrawn="1"/>
        </p:nvSpPr>
        <p:spPr>
          <a:xfrm>
            <a:off x="-659" y="-1"/>
            <a:ext cx="89532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8" name="Grafik 7">
            <a:extLst>
              <a:ext uri="{FF2B5EF4-FFF2-40B4-BE49-F238E27FC236}">
                <a16:creationId xmlns:a16="http://schemas.microsoft.com/office/drawing/2014/main" id="{8E749462-175E-7361-359D-4FC49C3C0F46}"/>
              </a:ext>
            </a:extLst>
          </p:cNvPr>
          <p:cNvPicPr>
            <a:picLocks noChangeAspect="1"/>
          </p:cNvPicPr>
          <p:nvPr userDrawn="1"/>
        </p:nvPicPr>
        <p:blipFill>
          <a:blip r:embed="rId2"/>
          <a:stretch>
            <a:fillRect/>
          </a:stretch>
        </p:blipFill>
        <p:spPr>
          <a:xfrm>
            <a:off x="281710" y="229887"/>
            <a:ext cx="2879061" cy="688855"/>
          </a:xfrm>
          <a:prstGeom prst="rect">
            <a:avLst/>
          </a:prstGeom>
        </p:spPr>
      </p:pic>
      <p:pic>
        <p:nvPicPr>
          <p:cNvPr id="9" name="Grafik 8">
            <a:extLst>
              <a:ext uri="{FF2B5EF4-FFF2-40B4-BE49-F238E27FC236}">
                <a16:creationId xmlns:a16="http://schemas.microsoft.com/office/drawing/2014/main" id="{217BEF71-CC5B-E7FC-9FF9-9FE0A3A66449}"/>
              </a:ext>
            </a:extLst>
          </p:cNvPr>
          <p:cNvPicPr>
            <a:picLocks noChangeAspect="1"/>
          </p:cNvPicPr>
          <p:nvPr userDrawn="1"/>
        </p:nvPicPr>
        <p:blipFill>
          <a:blip r:embed="rId3"/>
          <a:stretch>
            <a:fillRect/>
          </a:stretch>
        </p:blipFill>
        <p:spPr>
          <a:xfrm>
            <a:off x="3465619" y="629727"/>
            <a:ext cx="5280089" cy="5161168"/>
          </a:xfrm>
          <a:prstGeom prst="rect">
            <a:avLst/>
          </a:prstGeom>
        </p:spPr>
      </p:pic>
    </p:spTree>
    <p:extLst>
      <p:ext uri="{BB962C8B-B14F-4D97-AF65-F5344CB8AC3E}">
        <p14:creationId xmlns:p14="http://schemas.microsoft.com/office/powerpoint/2010/main" val="1339010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8CF4A38D-66EB-B73C-80C1-651F91217F08}"/>
              </a:ext>
            </a:extLst>
          </p:cNvPr>
          <p:cNvSpPr>
            <a:spLocks noGrp="1"/>
          </p:cNvSpPr>
          <p:nvPr>
            <p:ph type="dt" sz="half" idx="10"/>
          </p:nvPr>
        </p:nvSpPr>
        <p:spPr/>
        <p:txBody>
          <a:bodyPr/>
          <a:lstStyle/>
          <a:p>
            <a:fld id="{7D626146-A12B-A842-8207-1D47616095D9}" type="datetime1">
              <a:rPr lang="de-DE" smtClean="0"/>
              <a:t>02.05.2024</a:t>
            </a:fld>
            <a:endParaRPr lang="de-DE" dirty="0"/>
          </a:p>
        </p:txBody>
      </p:sp>
      <p:sp>
        <p:nvSpPr>
          <p:cNvPr id="5" name="Foliennummernplatzhalter 4">
            <a:extLst>
              <a:ext uri="{FF2B5EF4-FFF2-40B4-BE49-F238E27FC236}">
                <a16:creationId xmlns:a16="http://schemas.microsoft.com/office/drawing/2014/main" id="{2E0A6C3A-6929-02DB-E768-43FC76A1D9E5}"/>
              </a:ext>
            </a:extLst>
          </p:cNvPr>
          <p:cNvSpPr>
            <a:spLocks noGrp="1"/>
          </p:cNvSpPr>
          <p:nvPr>
            <p:ph type="sldNum" sz="quarter" idx="12"/>
          </p:nvPr>
        </p:nvSpPr>
        <p:spPr/>
        <p:txBody>
          <a:bodyPr/>
          <a:lstStyle/>
          <a:p>
            <a:fld id="{95A3FDB4-5897-5B41-9BAD-39C3DB677514}" type="slidenum">
              <a:rPr lang="de-DE" smtClean="0"/>
              <a:pPr/>
              <a:t>‹Nr.›</a:t>
            </a:fld>
            <a:endParaRPr lang="de-DE" dirty="0"/>
          </a:p>
        </p:txBody>
      </p:sp>
      <p:pic>
        <p:nvPicPr>
          <p:cNvPr id="6" name="Grafik 5">
            <a:extLst>
              <a:ext uri="{FF2B5EF4-FFF2-40B4-BE49-F238E27FC236}">
                <a16:creationId xmlns:a16="http://schemas.microsoft.com/office/drawing/2014/main" id="{BE2597BF-88D8-CF73-64F3-0126375013D9}"/>
              </a:ext>
            </a:extLst>
          </p:cNvPr>
          <p:cNvPicPr preferRelativeResize="0">
            <a:picLocks/>
          </p:cNvPicPr>
          <p:nvPr userDrawn="1"/>
        </p:nvPicPr>
        <p:blipFill rotWithShape="1">
          <a:blip r:embed="rId2"/>
          <a:srcRect t="14836" b="1044"/>
          <a:stretch/>
        </p:blipFill>
        <p:spPr>
          <a:xfrm>
            <a:off x="0" y="1058400"/>
            <a:ext cx="12193200" cy="5410512"/>
          </a:xfrm>
          <a:prstGeom prst="rect">
            <a:avLst/>
          </a:prstGeom>
        </p:spPr>
      </p:pic>
    </p:spTree>
    <p:extLst>
      <p:ext uri="{BB962C8B-B14F-4D97-AF65-F5344CB8AC3E}">
        <p14:creationId xmlns:p14="http://schemas.microsoft.com/office/powerpoint/2010/main" val="1299186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lie: BP-Titel, UK und Fusszeil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BC43BD3-2428-491E-D394-66175C3FA0A5}"/>
              </a:ext>
            </a:extLst>
          </p:cNvPr>
          <p:cNvSpPr>
            <a:spLocks noGrp="1"/>
          </p:cNvSpPr>
          <p:nvPr>
            <p:ph type="dt" sz="half" idx="10"/>
          </p:nvPr>
        </p:nvSpPr>
        <p:spPr/>
        <p:txBody>
          <a:bodyPr/>
          <a:lstStyle/>
          <a:p>
            <a:fld id="{3D73F94C-D8EC-E447-8011-8F5EA18911DB}" type="datetime1">
              <a:rPr lang="de-DE" smtClean="0"/>
              <a:t>02.05.2024</a:t>
            </a:fld>
            <a:endParaRPr lang="de-DE" dirty="0"/>
          </a:p>
        </p:txBody>
      </p:sp>
      <p:sp>
        <p:nvSpPr>
          <p:cNvPr id="5" name="Foliennummernplatzhalter 4">
            <a:extLst>
              <a:ext uri="{FF2B5EF4-FFF2-40B4-BE49-F238E27FC236}">
                <a16:creationId xmlns:a16="http://schemas.microsoft.com/office/drawing/2014/main" id="{97B69023-1088-CC66-6782-1F5D3975F746}"/>
              </a:ext>
            </a:extLst>
          </p:cNvPr>
          <p:cNvSpPr>
            <a:spLocks noGrp="1"/>
          </p:cNvSpPr>
          <p:nvPr>
            <p:ph type="sldNum" sz="quarter" idx="12"/>
          </p:nvPr>
        </p:nvSpPr>
        <p:spPr/>
        <p:txBody>
          <a:bodyPr/>
          <a:lstStyle/>
          <a:p>
            <a:fld id="{95A3FDB4-5897-5B41-9BAD-39C3DB677514}" type="slidenum">
              <a:rPr lang="de-DE" smtClean="0"/>
              <a:pPr/>
              <a:t>‹Nr.›</a:t>
            </a:fld>
            <a:endParaRPr lang="de-DE" dirty="0"/>
          </a:p>
        </p:txBody>
      </p:sp>
    </p:spTree>
    <p:extLst>
      <p:ext uri="{BB962C8B-B14F-4D97-AF65-F5344CB8AC3E}">
        <p14:creationId xmlns:p14="http://schemas.microsoft.com/office/powerpoint/2010/main" val="890599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olie 1: BG aber kein Fus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648B588A-B2FA-4B91-D2C8-BAD99E97300C}"/>
              </a:ext>
            </a:extLst>
          </p:cNvPr>
          <p:cNvSpPr/>
          <p:nvPr userDrawn="1"/>
        </p:nvSpPr>
        <p:spPr>
          <a:xfrm>
            <a:off x="0" y="1"/>
            <a:ext cx="12192000" cy="6858000"/>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sp>
        <p:nvSpPr>
          <p:cNvPr id="8" name="Rechteck 7">
            <a:extLst>
              <a:ext uri="{FF2B5EF4-FFF2-40B4-BE49-F238E27FC236}">
                <a16:creationId xmlns:a16="http://schemas.microsoft.com/office/drawing/2014/main" id="{362B4D33-8D3C-AC4E-6DC6-6398FA2D23A5}"/>
              </a:ext>
            </a:extLst>
          </p:cNvPr>
          <p:cNvSpPr/>
          <p:nvPr userDrawn="1"/>
        </p:nvSpPr>
        <p:spPr>
          <a:xfrm>
            <a:off x="-659" y="-1"/>
            <a:ext cx="121932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6" name="Grafik 5">
            <a:extLst>
              <a:ext uri="{FF2B5EF4-FFF2-40B4-BE49-F238E27FC236}">
                <a16:creationId xmlns:a16="http://schemas.microsoft.com/office/drawing/2014/main" id="{BA3AABEB-A155-3EEB-7CE5-0056007D0181}"/>
              </a:ext>
            </a:extLst>
          </p:cNvPr>
          <p:cNvPicPr>
            <a:picLocks noChangeAspect="1"/>
          </p:cNvPicPr>
          <p:nvPr userDrawn="1"/>
        </p:nvPicPr>
        <p:blipFill>
          <a:blip r:embed="rId2"/>
          <a:stretch>
            <a:fillRect/>
          </a:stretch>
        </p:blipFill>
        <p:spPr>
          <a:xfrm>
            <a:off x="281710" y="229887"/>
            <a:ext cx="2879061" cy="688855"/>
          </a:xfrm>
          <a:prstGeom prst="rect">
            <a:avLst/>
          </a:prstGeom>
        </p:spPr>
      </p:pic>
    </p:spTree>
    <p:extLst>
      <p:ext uri="{BB962C8B-B14F-4D97-AF65-F5344CB8AC3E}">
        <p14:creationId xmlns:p14="http://schemas.microsoft.com/office/powerpoint/2010/main" val="2006334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A6A6A6"/>
        </a:solidFill>
        <a:effectLst/>
      </p:bgPr>
    </p:bg>
    <p:spTree>
      <p:nvGrpSpPr>
        <p:cNvPr id="1" name=""/>
        <p:cNvGrpSpPr/>
        <p:nvPr/>
      </p:nvGrpSpPr>
      <p:grpSpPr>
        <a:xfrm>
          <a:off x="0" y="0"/>
          <a:ext cx="0" cy="0"/>
          <a:chOff x="0" y="0"/>
          <a:chExt cx="0" cy="0"/>
        </a:xfrm>
      </p:grpSpPr>
      <p:sp>
        <p:nvSpPr>
          <p:cNvPr id="10" name="Rectangle 12" title="left edge border">
            <a:extLst>
              <a:ext uri="{FF2B5EF4-FFF2-40B4-BE49-F238E27FC236}">
                <a16:creationId xmlns:a16="http://schemas.microsoft.com/office/drawing/2014/main" id="{34E4E5A1-2B57-FD8B-334E-2C6610BBA931}"/>
              </a:ext>
            </a:extLst>
          </p:cNvPr>
          <p:cNvSpPr/>
          <p:nvPr userDrawn="1"/>
        </p:nvSpPr>
        <p:spPr>
          <a:xfrm>
            <a:off x="0" y="0"/>
            <a:ext cx="121932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b="0" i="0" dirty="0">
              <a:latin typeface="Calibri" panose="020F0502020204030204" pitchFamily="34" charset="0"/>
            </a:endParaRPr>
          </a:p>
        </p:txBody>
      </p:sp>
      <p:sp>
        <p:nvSpPr>
          <p:cNvPr id="9" name="Rectangle 12" title="left edge border">
            <a:extLst>
              <a:ext uri="{FF2B5EF4-FFF2-40B4-BE49-F238E27FC236}">
                <a16:creationId xmlns:a16="http://schemas.microsoft.com/office/drawing/2014/main" id="{5CE936D5-3D4B-26B7-5C5C-D58EC88BD72C}"/>
              </a:ext>
            </a:extLst>
          </p:cNvPr>
          <p:cNvSpPr/>
          <p:nvPr userDrawn="1"/>
        </p:nvSpPr>
        <p:spPr>
          <a:xfrm>
            <a:off x="0" y="6473825"/>
            <a:ext cx="12192000" cy="384175"/>
          </a:xfrm>
          <a:prstGeom prst="rect">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Date Placeholder 3">
            <a:extLst>
              <a:ext uri="{FF2B5EF4-FFF2-40B4-BE49-F238E27FC236}">
                <a16:creationId xmlns:a16="http://schemas.microsoft.com/office/drawing/2014/main" id="{B47CB092-0AB9-910A-F139-B5973B8D838B}"/>
              </a:ext>
            </a:extLst>
          </p:cNvPr>
          <p:cNvSpPr>
            <a:spLocks noGrp="1"/>
          </p:cNvSpPr>
          <p:nvPr>
            <p:ph type="dt" sz="half" idx="2"/>
          </p:nvPr>
        </p:nvSpPr>
        <p:spPr>
          <a:xfrm>
            <a:off x="1171822" y="6527468"/>
            <a:ext cx="1124129" cy="288000"/>
          </a:xfrm>
          <a:prstGeom prst="rect">
            <a:avLst/>
          </a:prstGeom>
        </p:spPr>
        <p:txBody>
          <a:bodyPr vert="horz" lIns="36000" tIns="36000" rIns="36000" bIns="36000" rtlCol="0" anchor="ctr"/>
          <a:lstStyle>
            <a:lvl1pPr algn="ctr">
              <a:defRPr sz="1200" b="0" i="0">
                <a:solidFill>
                  <a:schemeClr val="bg1"/>
                </a:solidFill>
                <a:latin typeface="Source Sans 3" panose="020B0503030403020204" pitchFamily="34" charset="0"/>
                <a:cs typeface="Calibri" panose="020F0502020204030204" pitchFamily="34" charset="0"/>
              </a:defRPr>
            </a:lvl1pPr>
          </a:lstStyle>
          <a:p>
            <a:fld id="{37633BD6-5789-F949-8CE7-6F1BE0E93B3A}" type="datetime1">
              <a:rPr lang="de-DE" smtClean="0"/>
              <a:t>02.05.2024</a:t>
            </a:fld>
            <a:endParaRPr lang="de-DE" dirty="0"/>
          </a:p>
        </p:txBody>
      </p:sp>
      <p:sp>
        <p:nvSpPr>
          <p:cNvPr id="14" name="Slide Number Placeholder 5">
            <a:extLst>
              <a:ext uri="{FF2B5EF4-FFF2-40B4-BE49-F238E27FC236}">
                <a16:creationId xmlns:a16="http://schemas.microsoft.com/office/drawing/2014/main" id="{6E7A0C73-90F7-5C31-E151-89B7057E5D8B}"/>
              </a:ext>
            </a:extLst>
          </p:cNvPr>
          <p:cNvSpPr>
            <a:spLocks noGrp="1"/>
          </p:cNvSpPr>
          <p:nvPr>
            <p:ph type="sldNum" sz="quarter" idx="4"/>
          </p:nvPr>
        </p:nvSpPr>
        <p:spPr>
          <a:xfrm>
            <a:off x="10621736" y="6527468"/>
            <a:ext cx="808265" cy="288000"/>
          </a:xfrm>
          <a:prstGeom prst="rect">
            <a:avLst/>
          </a:prstGeom>
        </p:spPr>
        <p:txBody>
          <a:bodyPr vert="horz" lIns="36000" tIns="36000" rIns="0" bIns="36000" rtlCol="0" anchor="ctr"/>
          <a:lstStyle>
            <a:lvl1pPr algn="r">
              <a:defRPr sz="1200" b="0" i="0">
                <a:solidFill>
                  <a:schemeClr val="bg1"/>
                </a:solidFill>
                <a:latin typeface="Source Sans 3" panose="020B0503030403020204" pitchFamily="34" charset="0"/>
                <a:cs typeface="Calibri" panose="020F0502020204030204" pitchFamily="34" charset="0"/>
              </a:defRPr>
            </a:lvl1pPr>
          </a:lstStyle>
          <a:p>
            <a:fld id="{95A3FDB4-5897-5B41-9BAD-39C3DB677514}" type="slidenum">
              <a:rPr lang="de-DE" smtClean="0"/>
              <a:pPr/>
              <a:t>‹Nr.›</a:t>
            </a:fld>
            <a:endParaRPr lang="de-DE" dirty="0"/>
          </a:p>
        </p:txBody>
      </p:sp>
      <p:pic>
        <p:nvPicPr>
          <p:cNvPr id="15" name="Grafik 14">
            <a:extLst>
              <a:ext uri="{FF2B5EF4-FFF2-40B4-BE49-F238E27FC236}">
                <a16:creationId xmlns:a16="http://schemas.microsoft.com/office/drawing/2014/main" id="{6DAB938C-078B-4216-A497-AE5CE542570E}"/>
              </a:ext>
            </a:extLst>
          </p:cNvPr>
          <p:cNvPicPr>
            <a:picLocks noChangeAspect="1"/>
          </p:cNvPicPr>
          <p:nvPr userDrawn="1"/>
        </p:nvPicPr>
        <p:blipFill>
          <a:blip r:embed="rId7"/>
          <a:stretch>
            <a:fillRect/>
          </a:stretch>
        </p:blipFill>
        <p:spPr>
          <a:xfrm>
            <a:off x="266304" y="6561044"/>
            <a:ext cx="759804" cy="168378"/>
          </a:xfrm>
          <a:prstGeom prst="rect">
            <a:avLst/>
          </a:prstGeom>
        </p:spPr>
      </p:pic>
      <p:sp>
        <p:nvSpPr>
          <p:cNvPr id="16" name="Footer Placeholder 4">
            <a:extLst>
              <a:ext uri="{FF2B5EF4-FFF2-40B4-BE49-F238E27FC236}">
                <a16:creationId xmlns:a16="http://schemas.microsoft.com/office/drawing/2014/main" id="{F12B7AC5-6DC9-98D5-18C8-2F945B913CCC}"/>
              </a:ext>
            </a:extLst>
          </p:cNvPr>
          <p:cNvSpPr txBox="1">
            <a:spLocks/>
          </p:cNvSpPr>
          <p:nvPr userDrawn="1"/>
        </p:nvSpPr>
        <p:spPr>
          <a:xfrm>
            <a:off x="6098801" y="6525020"/>
            <a:ext cx="4365116" cy="288000"/>
          </a:xfrm>
          <a:prstGeom prst="rect">
            <a:avLst/>
          </a:prstGeom>
        </p:spPr>
        <p:txBody>
          <a:bodyPr vert="horz" lIns="36000" tIns="36000" rIns="36000" bIns="36000" rtlCol="0" anchor="ctr"/>
          <a:lstStyle>
            <a:defPPr>
              <a:defRPr lang="en-US"/>
            </a:defPPr>
            <a:lvl1pPr marL="0" algn="r" defTabSz="457200" rtl="0" eaLnBrk="1" latinLnBrk="0" hangingPunct="1">
              <a:defRPr sz="1200" b="0" i="0" kern="1200">
                <a:solidFill>
                  <a:schemeClr val="bg1"/>
                </a:solidFill>
                <a:latin typeface="Source Sans 3" panose="020B050303040302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e-DE" b="1" dirty="0">
                <a:solidFill>
                  <a:schemeClr val="bg1"/>
                </a:solidFill>
              </a:rPr>
              <a:t>Über Masterfolie eintragen</a:t>
            </a:r>
          </a:p>
        </p:txBody>
      </p:sp>
      <p:sp>
        <p:nvSpPr>
          <p:cNvPr id="18" name="Subtitle 2">
            <a:extLst>
              <a:ext uri="{FF2B5EF4-FFF2-40B4-BE49-F238E27FC236}">
                <a16:creationId xmlns:a16="http://schemas.microsoft.com/office/drawing/2014/main" id="{6B6F1D3F-7D07-18A5-D9B7-A12E29FD4CD3}"/>
              </a:ext>
            </a:extLst>
          </p:cNvPr>
          <p:cNvSpPr txBox="1">
            <a:spLocks/>
          </p:cNvSpPr>
          <p:nvPr userDrawn="1"/>
        </p:nvSpPr>
        <p:spPr>
          <a:xfrm>
            <a:off x="1939869" y="373529"/>
            <a:ext cx="6938253" cy="352331"/>
          </a:xfrm>
          <a:prstGeom prst="rect">
            <a:avLst/>
          </a:prstGeom>
        </p:spPr>
        <p:txBody>
          <a:bodyPr anchor="t">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2000" b="0" i="0" kern="1200" cap="all" spc="300" baseline="0">
                <a:solidFill>
                  <a:schemeClr val="tx2"/>
                </a:solidFill>
                <a:latin typeface="Source Sans 3" panose="020B0503030403020204" pitchFamily="34" charset="0"/>
                <a:ea typeface="+mn-ea"/>
                <a:cs typeface="Calibri" panose="020F0502020204030204" pitchFamily="34" charset="0"/>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r>
              <a:rPr lang="de-DE" dirty="0"/>
              <a:t>| Betriebsanweisungen</a:t>
            </a:r>
            <a:endParaRPr lang="en-US" dirty="0"/>
          </a:p>
        </p:txBody>
      </p:sp>
      <p:pic>
        <p:nvPicPr>
          <p:cNvPr id="19" name="Grafik 18">
            <a:extLst>
              <a:ext uri="{FF2B5EF4-FFF2-40B4-BE49-F238E27FC236}">
                <a16:creationId xmlns:a16="http://schemas.microsoft.com/office/drawing/2014/main" id="{6C740AE1-E48E-1C4A-20D9-3C06343DB669}"/>
              </a:ext>
            </a:extLst>
          </p:cNvPr>
          <p:cNvPicPr>
            <a:picLocks noChangeAspect="1"/>
          </p:cNvPicPr>
          <p:nvPr userDrawn="1"/>
        </p:nvPicPr>
        <p:blipFill>
          <a:blip r:embed="rId8"/>
          <a:stretch>
            <a:fillRect/>
          </a:stretch>
        </p:blipFill>
        <p:spPr>
          <a:xfrm>
            <a:off x="560177" y="23147"/>
            <a:ext cx="1043801" cy="1020292"/>
          </a:xfrm>
          <a:prstGeom prst="rect">
            <a:avLst/>
          </a:prstGeom>
        </p:spPr>
      </p:pic>
      <p:sp>
        <p:nvSpPr>
          <p:cNvPr id="20" name="Title 1">
            <a:extLst>
              <a:ext uri="{FF2B5EF4-FFF2-40B4-BE49-F238E27FC236}">
                <a16:creationId xmlns:a16="http://schemas.microsoft.com/office/drawing/2014/main" id="{4282C083-E769-8066-50A7-E4192CA10CE1}"/>
              </a:ext>
            </a:extLst>
          </p:cNvPr>
          <p:cNvSpPr txBox="1">
            <a:spLocks/>
          </p:cNvSpPr>
          <p:nvPr userDrawn="1"/>
        </p:nvSpPr>
        <p:spPr>
          <a:xfrm>
            <a:off x="102133" y="398304"/>
            <a:ext cx="1908313" cy="352331"/>
          </a:xfrm>
          <a:prstGeom prst="rect">
            <a:avLst/>
          </a:prstGeom>
        </p:spPr>
        <p:txBody>
          <a:bodyPr anchor="ctr">
            <a:noAutofit/>
          </a:bodyPr>
          <a:lstStyle>
            <a:lvl1pPr algn="ctr" defTabSz="914400" rtl="0" eaLnBrk="1" latinLnBrk="0" hangingPunct="1">
              <a:lnSpc>
                <a:spcPct val="90000"/>
              </a:lnSpc>
              <a:spcBef>
                <a:spcPct val="0"/>
              </a:spcBef>
              <a:buNone/>
              <a:defRPr sz="2000" b="0" kern="1200" cap="all" spc="300" baseline="0">
                <a:solidFill>
                  <a:schemeClr val="tx2"/>
                </a:solidFill>
                <a:latin typeface="+mj-lt"/>
                <a:ea typeface="+mj-ea"/>
                <a:cs typeface="+mj-cs"/>
              </a:defRPr>
            </a:lvl1pPr>
          </a:lstStyle>
          <a:p>
            <a:r>
              <a:rPr lang="de-DE" dirty="0"/>
              <a:t>BIG POINT 2</a:t>
            </a:r>
            <a:endParaRPr lang="en-US" dirty="0"/>
          </a:p>
        </p:txBody>
      </p:sp>
      <p:pic>
        <p:nvPicPr>
          <p:cNvPr id="21" name="Grafik 20">
            <a:extLst>
              <a:ext uri="{FF2B5EF4-FFF2-40B4-BE49-F238E27FC236}">
                <a16:creationId xmlns:a16="http://schemas.microsoft.com/office/drawing/2014/main" id="{941EE628-DD1E-C909-EE23-A40B4CE5ED2F}"/>
              </a:ext>
            </a:extLst>
          </p:cNvPr>
          <p:cNvPicPr>
            <a:picLocks noChangeAspect="1"/>
          </p:cNvPicPr>
          <p:nvPr userDrawn="1"/>
        </p:nvPicPr>
        <p:blipFill>
          <a:blip r:embed="rId9"/>
          <a:stretch>
            <a:fillRect/>
          </a:stretch>
        </p:blipFill>
        <p:spPr>
          <a:xfrm>
            <a:off x="9030875" y="235613"/>
            <a:ext cx="611909" cy="588818"/>
          </a:xfrm>
          <a:prstGeom prst="rect">
            <a:avLst/>
          </a:prstGeom>
        </p:spPr>
      </p:pic>
      <p:sp>
        <p:nvSpPr>
          <p:cNvPr id="22" name="Textfeld 21">
            <a:extLst>
              <a:ext uri="{FF2B5EF4-FFF2-40B4-BE49-F238E27FC236}">
                <a16:creationId xmlns:a16="http://schemas.microsoft.com/office/drawing/2014/main" id="{6D4DF9D4-D9B3-CD6A-3747-7C3AD78AF0AC}"/>
              </a:ext>
            </a:extLst>
          </p:cNvPr>
          <p:cNvSpPr txBox="1"/>
          <p:nvPr userDrawn="1"/>
        </p:nvSpPr>
        <p:spPr>
          <a:xfrm>
            <a:off x="9642784" y="299190"/>
            <a:ext cx="1944763" cy="461665"/>
          </a:xfrm>
          <a:prstGeom prst="rect">
            <a:avLst/>
          </a:prstGeom>
          <a:noFill/>
        </p:spPr>
        <p:txBody>
          <a:bodyPr wrap="none" rtlCol="0">
            <a:spAutoFit/>
          </a:bodyPr>
          <a:lstStyle/>
          <a:p>
            <a:pPr algn="l"/>
            <a:r>
              <a:rPr lang="de-DE" sz="1200" b="1" i="0" dirty="0">
                <a:latin typeface="Calibri" panose="020F0502020204030204" pitchFamily="34" charset="0"/>
                <a:cs typeface="Calibri" panose="020F0502020204030204" pitchFamily="34" charset="0"/>
              </a:rPr>
              <a:t>Unternehmenslogo</a:t>
            </a:r>
          </a:p>
          <a:p>
            <a:pPr algn="l"/>
            <a:r>
              <a:rPr lang="de-DE" sz="1200" dirty="0">
                <a:latin typeface="Calibri" panose="020F0502020204030204" pitchFamily="34" charset="0"/>
                <a:cs typeface="Calibri" panose="020F0502020204030204" pitchFamily="34" charset="0"/>
              </a:rPr>
              <a:t>(änderbar im Folienmaster)</a:t>
            </a:r>
          </a:p>
        </p:txBody>
      </p:sp>
      <p:sp>
        <p:nvSpPr>
          <p:cNvPr id="2" name="Footer Placeholder 4">
            <a:extLst>
              <a:ext uri="{FF2B5EF4-FFF2-40B4-BE49-F238E27FC236}">
                <a16:creationId xmlns:a16="http://schemas.microsoft.com/office/drawing/2014/main" id="{C70CC390-3F14-7B12-5B73-20CB17D344CF}"/>
              </a:ext>
            </a:extLst>
          </p:cNvPr>
          <p:cNvSpPr txBox="1">
            <a:spLocks/>
          </p:cNvSpPr>
          <p:nvPr userDrawn="1"/>
        </p:nvSpPr>
        <p:spPr>
          <a:xfrm>
            <a:off x="4522381" y="6525020"/>
            <a:ext cx="1603452" cy="288000"/>
          </a:xfrm>
          <a:prstGeom prst="rect">
            <a:avLst/>
          </a:prstGeom>
        </p:spPr>
        <p:txBody>
          <a:bodyPr vert="horz" lIns="36000" tIns="36000" rIns="36000" bIns="36000" rtlCol="0" anchor="ctr"/>
          <a:lstStyle>
            <a:defPPr>
              <a:defRPr lang="en-US"/>
            </a:defPPr>
            <a:lvl1pPr marL="0" algn="r" defTabSz="457200" rtl="0" eaLnBrk="1" latinLnBrk="0" hangingPunct="1">
              <a:defRPr sz="1200" b="0" i="0" kern="1200">
                <a:solidFill>
                  <a:schemeClr val="bg1"/>
                </a:solidFill>
                <a:latin typeface="Source Sans 3" panose="020B050303040302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b="0" dirty="0">
                <a:solidFill>
                  <a:schemeClr val="bg1"/>
                </a:solidFill>
              </a:rPr>
              <a:t>Referentin/Referent:</a:t>
            </a:r>
          </a:p>
        </p:txBody>
      </p:sp>
    </p:spTree>
    <p:extLst>
      <p:ext uri="{BB962C8B-B14F-4D97-AF65-F5344CB8AC3E}">
        <p14:creationId xmlns:p14="http://schemas.microsoft.com/office/powerpoint/2010/main" val="1247618540"/>
      </p:ext>
    </p:extLst>
  </p:cSld>
  <p:clrMap bg1="lt1" tx1="dk1" bg2="lt2" tx2="dk2" accent1="accent1" accent2="accent2" accent3="accent3" accent4="accent4" accent5="accent5" accent6="accent6" hlink="hlink" folHlink="folHlink"/>
  <p:sldLayoutIdLst>
    <p:sldLayoutId id="2147483710" r:id="rId1"/>
    <p:sldLayoutId id="2147483708" r:id="rId2"/>
    <p:sldLayoutId id="2147483725" r:id="rId3"/>
    <p:sldLayoutId id="2147483709" r:id="rId4"/>
    <p:sldLayoutId id="2147483726" r:id="rId5"/>
  </p:sldLayoutIdLst>
  <p:hf hdr="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346" userDrawn="1">
          <p15:clr>
            <a:srgbClr val="F26B43"/>
          </p15:clr>
        </p15:guide>
        <p15:guide id="7" orient="horz" pos="663" userDrawn="1">
          <p15:clr>
            <a:srgbClr val="F26B43"/>
          </p15:clr>
        </p15:guide>
        <p15:guide id="8" orient="horz" pos="2160" userDrawn="1">
          <p15:clr>
            <a:srgbClr val="F26B43"/>
          </p15:clr>
        </p15:guide>
        <p15:guide id="9" orient="horz" pos="407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s://medienshop.bgrci.de/shop/bgi/areihe?query=/a039.xml&amp;field=path"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072980DC-77C6-B1CC-7FEC-6F5228A81CDA}"/>
              </a:ext>
            </a:extLst>
          </p:cNvPr>
          <p:cNvSpPr>
            <a:spLocks noGrp="1"/>
          </p:cNvSpPr>
          <p:nvPr/>
        </p:nvSpPr>
        <p:spPr>
          <a:xfrm>
            <a:off x="834770" y="1876849"/>
            <a:ext cx="6851905" cy="1223962"/>
          </a:xfrm>
          <a:prstGeom prst="rect">
            <a:avLst/>
          </a:prstGeom>
        </p:spPr>
        <p:txBody>
          <a:bodyPr vert="horz" lIns="0" tIns="0" rIns="90000" bIns="45720" rtlCol="0" anchor="t" anchorCtr="0">
            <a:noAutofit/>
          </a:bodyPr>
          <a:lstStyle>
            <a:lvl1pPr algn="l" defTabSz="914400" rtl="0" eaLnBrk="1" latinLnBrk="0" hangingPunct="1">
              <a:lnSpc>
                <a:spcPct val="90000"/>
              </a:lnSpc>
              <a:spcBef>
                <a:spcPct val="0"/>
              </a:spcBef>
              <a:buNone/>
              <a:defRPr sz="3200" b="1" i="0" kern="1200" baseline="0">
                <a:solidFill>
                  <a:srgbClr val="555555"/>
                </a:solidFill>
                <a:latin typeface="Source Sans 3" panose="020B0503030403020204" pitchFamily="34" charset="0"/>
                <a:ea typeface="+mj-ea"/>
                <a:cs typeface="+mj-cs"/>
              </a:defRPr>
            </a:lvl1pPr>
          </a:lstStyle>
          <a:p>
            <a:r>
              <a:rPr lang="de-DE" dirty="0"/>
              <a:t>Big Points im Arbeitsschutz – </a:t>
            </a:r>
            <a:br>
              <a:rPr lang="de-DE" dirty="0"/>
            </a:br>
            <a:r>
              <a:rPr lang="de-DE" dirty="0"/>
              <a:t>mit sportlichen Beispielen zum Erfolg</a:t>
            </a:r>
            <a:br>
              <a:rPr lang="de-DE" dirty="0"/>
            </a:br>
            <a:endParaRPr lang="de-DE" dirty="0"/>
          </a:p>
        </p:txBody>
      </p:sp>
      <p:sp>
        <p:nvSpPr>
          <p:cNvPr id="9" name="Untertitel 13">
            <a:extLst>
              <a:ext uri="{FF2B5EF4-FFF2-40B4-BE49-F238E27FC236}">
                <a16:creationId xmlns:a16="http://schemas.microsoft.com/office/drawing/2014/main" id="{62F657AF-A304-4ECC-D892-50BEC1D2DFA1}"/>
              </a:ext>
            </a:extLst>
          </p:cNvPr>
          <p:cNvSpPr>
            <a:spLocks noGrp="1"/>
          </p:cNvSpPr>
          <p:nvPr/>
        </p:nvSpPr>
        <p:spPr>
          <a:xfrm>
            <a:off x="834770" y="3604049"/>
            <a:ext cx="6107113" cy="490537"/>
          </a:xfrm>
          <a:prstGeom prst="rect">
            <a:avLst/>
          </a:prstGeom>
        </p:spPr>
        <p:txBody>
          <a:bodyPr vert="horz" lIns="0" tIns="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rgbClr val="555555"/>
                </a:solidFill>
                <a:latin typeface="Source Sans 3" panose="020B0503030403020204" pitchFamily="34" charset="0"/>
                <a:ea typeface="+mn-ea"/>
                <a:cs typeface="+mn-cs"/>
              </a:defRPr>
            </a:lvl1pPr>
            <a:lvl2pPr marL="457200" indent="0" algn="ctr" defTabSz="914400" rtl="0" eaLnBrk="1" latinLnBrk="0" hangingPunct="1">
              <a:lnSpc>
                <a:spcPct val="90000"/>
              </a:lnSpc>
              <a:spcBef>
                <a:spcPts val="1000"/>
              </a:spcBef>
              <a:buFont typeface="Arial" panose="020B0604020202020204" pitchFamily="34" charset="0"/>
              <a:buNone/>
              <a:tabLst/>
              <a:defRPr sz="2000" b="0" i="0" kern="1200" baseline="0">
                <a:solidFill>
                  <a:schemeClr val="tx1"/>
                </a:solidFill>
                <a:latin typeface="Source Sans 3" panose="020B0503030403020204" pitchFamily="34" charset="0"/>
                <a:ea typeface="+mn-ea"/>
                <a:cs typeface="+mn-cs"/>
              </a:defRPr>
            </a:lvl2pPr>
            <a:lvl3pPr marL="914400" indent="0" algn="ctr" defTabSz="914400" rtl="0" eaLnBrk="1" latinLnBrk="0" hangingPunct="1">
              <a:lnSpc>
                <a:spcPct val="90000"/>
              </a:lnSpc>
              <a:spcBef>
                <a:spcPts val="1000"/>
              </a:spcBef>
              <a:buFont typeface="Arial" panose="020B0604020202020204" pitchFamily="34" charset="0"/>
              <a:buNone/>
              <a:tabLst/>
              <a:defRPr sz="1800" b="0" i="0" kern="1200">
                <a:solidFill>
                  <a:schemeClr val="tx1"/>
                </a:solidFill>
                <a:latin typeface="Source Sans 3" panose="020B0503030403020204" pitchFamily="34" charset="0"/>
                <a:ea typeface="+mn-ea"/>
                <a:cs typeface="+mn-cs"/>
              </a:defRPr>
            </a:lvl3pPr>
            <a:lvl4pPr marL="137160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baseline="0">
                <a:solidFill>
                  <a:schemeClr val="tx1"/>
                </a:solidFill>
                <a:latin typeface="Source Sans 3" panose="020B0503030403020204" pitchFamily="34" charset="0"/>
                <a:ea typeface="+mn-ea"/>
                <a:cs typeface="+mn-cs"/>
              </a:defRPr>
            </a:lvl4pPr>
            <a:lvl5pPr marL="182880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chemeClr val="tx1"/>
                </a:solidFill>
                <a:latin typeface="Source Sans 3"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t>Musterfoliensatz BP 2 zum Einstieg in das Thema „BETRIEBSANWEISUNGEN“ </a:t>
            </a:r>
          </a:p>
        </p:txBody>
      </p:sp>
    </p:spTree>
    <p:extLst>
      <p:ext uri="{BB962C8B-B14F-4D97-AF65-F5344CB8AC3E}">
        <p14:creationId xmlns:p14="http://schemas.microsoft.com/office/powerpoint/2010/main" val="4061941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69DB8EC-4C9C-8BB1-E6E9-F7407D96BBF9}"/>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2C218974-595C-303B-0F01-2BE4C54663A7}"/>
              </a:ext>
            </a:extLst>
          </p:cNvPr>
          <p:cNvSpPr>
            <a:spLocks noGrp="1"/>
          </p:cNvSpPr>
          <p:nvPr>
            <p:ph type="dt" sz="half" idx="10"/>
          </p:nvPr>
        </p:nvSpPr>
        <p:spPr/>
        <p:txBody>
          <a:bodyPr/>
          <a:lstStyle/>
          <a:p>
            <a:fld id="{DD2F808C-BE17-2746-A526-15CB54867592}" type="datetime1">
              <a:rPr lang="de-DE" smtClean="0"/>
              <a:t>02.05.2024</a:t>
            </a:fld>
            <a:endParaRPr lang="de-DE" dirty="0"/>
          </a:p>
        </p:txBody>
      </p:sp>
      <p:sp>
        <p:nvSpPr>
          <p:cNvPr id="6" name="Textfeld 5">
            <a:extLst>
              <a:ext uri="{FF2B5EF4-FFF2-40B4-BE49-F238E27FC236}">
                <a16:creationId xmlns:a16="http://schemas.microsoft.com/office/drawing/2014/main" id="{B2CFA73D-806F-6F9A-1C07-C37ED41256FA}"/>
              </a:ext>
            </a:extLst>
          </p:cNvPr>
          <p:cNvSpPr txBox="1"/>
          <p:nvPr/>
        </p:nvSpPr>
        <p:spPr>
          <a:xfrm>
            <a:off x="1257300" y="2301526"/>
            <a:ext cx="4546437"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Betriebsanweisung</a:t>
            </a:r>
          </a:p>
        </p:txBody>
      </p:sp>
      <p:sp>
        <p:nvSpPr>
          <p:cNvPr id="7" name="Textfeld 6">
            <a:extLst>
              <a:ext uri="{FF2B5EF4-FFF2-40B4-BE49-F238E27FC236}">
                <a16:creationId xmlns:a16="http://schemas.microsoft.com/office/drawing/2014/main" id="{910B2546-2D5C-93AF-6E6C-B54FC0EC69C7}"/>
              </a:ext>
            </a:extLst>
          </p:cNvPr>
          <p:cNvSpPr txBox="1"/>
          <p:nvPr/>
        </p:nvSpPr>
        <p:spPr>
          <a:xfrm>
            <a:off x="2562319" y="3214298"/>
            <a:ext cx="4231513" cy="2095382"/>
          </a:xfrm>
          <a:prstGeom prst="rect">
            <a:avLst/>
          </a:prstGeom>
          <a:solidFill>
            <a:schemeClr val="bg1">
              <a:alpha val="86759"/>
            </a:schemeClr>
          </a:solidFill>
        </p:spPr>
        <p:txBody>
          <a:bodyPr wrap="square" rtlCol="0">
            <a:spAutoFit/>
          </a:bodyPr>
          <a:lstStyle/>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Verbindliche Anweisungen für Ihre Beschäftigten = betriebliches „Gesetz“</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Einfach abgeleitet aus der Gefährdungsbeurteilung</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Mustervorlagen von Ihrer BG RCI</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Schafft Klarheit und gibt Sicherheit</a:t>
            </a:r>
          </a:p>
        </p:txBody>
      </p:sp>
      <p:sp>
        <p:nvSpPr>
          <p:cNvPr id="9" name="Foliennummernplatzhalter 8">
            <a:extLst>
              <a:ext uri="{FF2B5EF4-FFF2-40B4-BE49-F238E27FC236}">
                <a16:creationId xmlns:a16="http://schemas.microsoft.com/office/drawing/2014/main" id="{64414843-22DB-2385-BBB6-BAA727BDFF25}"/>
              </a:ext>
            </a:extLst>
          </p:cNvPr>
          <p:cNvSpPr>
            <a:spLocks noGrp="1"/>
          </p:cNvSpPr>
          <p:nvPr>
            <p:ph type="sldNum" sz="quarter" idx="12"/>
          </p:nvPr>
        </p:nvSpPr>
        <p:spPr/>
        <p:txBody>
          <a:bodyPr/>
          <a:lstStyle/>
          <a:p>
            <a:fld id="{95A3FDB4-5897-5B41-9BAD-39C3DB677514}" type="slidenum">
              <a:rPr lang="de-DE" smtClean="0"/>
              <a:pPr/>
              <a:t>10</a:t>
            </a:fld>
            <a:endParaRPr lang="de-DE" dirty="0"/>
          </a:p>
        </p:txBody>
      </p:sp>
    </p:spTree>
    <p:extLst>
      <p:ext uri="{BB962C8B-B14F-4D97-AF65-F5344CB8AC3E}">
        <p14:creationId xmlns:p14="http://schemas.microsoft.com/office/powerpoint/2010/main" val="1711297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6B3CB77-65B1-EC59-3568-C4FC9E59E8A4}"/>
              </a:ext>
            </a:extLst>
          </p:cNvPr>
          <p:cNvSpPr>
            <a:spLocks noGrp="1"/>
          </p:cNvSpPr>
          <p:nvPr>
            <p:ph type="dt" sz="half" idx="10"/>
          </p:nvPr>
        </p:nvSpPr>
        <p:spPr/>
        <p:txBody>
          <a:bodyPr/>
          <a:lstStyle/>
          <a:p>
            <a:fld id="{9AFA3B5E-AB6E-FD47-B4ED-57DD61E4AAB7}" type="datetime1">
              <a:rPr lang="de-DE" smtClean="0"/>
              <a:t>02.05.2024</a:t>
            </a:fld>
            <a:endParaRPr lang="de-DE" dirty="0"/>
          </a:p>
        </p:txBody>
      </p:sp>
      <p:sp>
        <p:nvSpPr>
          <p:cNvPr id="5" name="Textfeld 4">
            <a:extLst>
              <a:ext uri="{FF2B5EF4-FFF2-40B4-BE49-F238E27FC236}">
                <a16:creationId xmlns:a16="http://schemas.microsoft.com/office/drawing/2014/main" id="{88BC49CA-43D3-88E0-0957-C55DF02AB617}"/>
              </a:ext>
            </a:extLst>
          </p:cNvPr>
          <p:cNvSpPr txBox="1">
            <a:spLocks/>
          </p:cNvSpPr>
          <p:nvPr/>
        </p:nvSpPr>
        <p:spPr>
          <a:xfrm>
            <a:off x="6657540" y="2922657"/>
            <a:ext cx="4772460" cy="1015663"/>
          </a:xfrm>
          <a:prstGeom prst="rect">
            <a:avLst/>
          </a:prstGeom>
          <a:noFill/>
          <a:ln>
            <a:noFill/>
          </a:ln>
        </p:spPr>
        <p:txBody>
          <a:bodyPr wrap="none" rtlCol="0">
            <a:spAutoFit/>
          </a:bodyPr>
          <a:lstStyle/>
          <a:p>
            <a:pPr algn="r"/>
            <a:r>
              <a:rPr lang="de-DE" sz="6000" b="1" dirty="0">
                <a:solidFill>
                  <a:schemeClr val="bg1"/>
                </a:solidFill>
                <a:latin typeface="Source Sans 3" panose="020B0503030403020204" pitchFamily="34" charset="0"/>
                <a:cs typeface="Calibri" panose="020F0502020204030204" pitchFamily="34" charset="0"/>
              </a:rPr>
              <a:t>Nachspielzeit</a:t>
            </a:r>
          </a:p>
        </p:txBody>
      </p:sp>
      <p:sp>
        <p:nvSpPr>
          <p:cNvPr id="7" name="Foliennummernplatzhalter 6">
            <a:extLst>
              <a:ext uri="{FF2B5EF4-FFF2-40B4-BE49-F238E27FC236}">
                <a16:creationId xmlns:a16="http://schemas.microsoft.com/office/drawing/2014/main" id="{2A1F6847-5904-5B92-6846-B445BF21BD42}"/>
              </a:ext>
            </a:extLst>
          </p:cNvPr>
          <p:cNvSpPr>
            <a:spLocks noGrp="1"/>
          </p:cNvSpPr>
          <p:nvPr>
            <p:ph type="sldNum" sz="quarter" idx="12"/>
          </p:nvPr>
        </p:nvSpPr>
        <p:spPr/>
        <p:txBody>
          <a:bodyPr/>
          <a:lstStyle/>
          <a:p>
            <a:fld id="{95A3FDB4-5897-5B41-9BAD-39C3DB677514}" type="slidenum">
              <a:rPr lang="de-DE" smtClean="0"/>
              <a:pPr/>
              <a:t>11</a:t>
            </a:fld>
            <a:endParaRPr lang="de-DE" dirty="0"/>
          </a:p>
        </p:txBody>
      </p:sp>
    </p:spTree>
    <p:extLst>
      <p:ext uri="{BB962C8B-B14F-4D97-AF65-F5344CB8AC3E}">
        <p14:creationId xmlns:p14="http://schemas.microsoft.com/office/powerpoint/2010/main" val="2615725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06E944E-5324-AF90-49A1-FA1225896F6C}"/>
              </a:ext>
            </a:extLst>
          </p:cNvPr>
          <p:cNvSpPr>
            <a:spLocks noGrp="1"/>
          </p:cNvSpPr>
          <p:nvPr>
            <p:ph type="dt" sz="half" idx="10"/>
          </p:nvPr>
        </p:nvSpPr>
        <p:spPr/>
        <p:txBody>
          <a:bodyPr/>
          <a:lstStyle/>
          <a:p>
            <a:fld id="{0056A636-3742-F448-9E44-E24CC9530525}" type="datetime1">
              <a:rPr lang="de-DE" smtClean="0"/>
              <a:t>02.05.2024</a:t>
            </a:fld>
            <a:endParaRPr lang="de-DE" dirty="0"/>
          </a:p>
        </p:txBody>
      </p:sp>
      <p:pic>
        <p:nvPicPr>
          <p:cNvPr id="8" name="Grafik 7">
            <a:extLst>
              <a:ext uri="{FF2B5EF4-FFF2-40B4-BE49-F238E27FC236}">
                <a16:creationId xmlns:a16="http://schemas.microsoft.com/office/drawing/2014/main" id="{9030EA76-6D2B-BD78-3397-54132A8333E0}"/>
              </a:ext>
            </a:extLst>
          </p:cNvPr>
          <p:cNvPicPr preferRelativeResize="0">
            <a:picLocks noChangeAspect="1"/>
          </p:cNvPicPr>
          <p:nvPr/>
        </p:nvPicPr>
        <p:blipFill>
          <a:blip r:embed="rId3"/>
          <a:srcRect/>
          <a:stretch/>
        </p:blipFill>
        <p:spPr>
          <a:xfrm rot="542535">
            <a:off x="2357130" y="1103957"/>
            <a:ext cx="4348794" cy="4963775"/>
          </a:xfrm>
          <a:prstGeom prst="rect">
            <a:avLst/>
          </a:prstGeom>
          <a:effectLst>
            <a:outerShdw blurRad="208778" dist="201591" dir="1500000" algn="ctr" rotWithShape="0">
              <a:srgbClr val="000000">
                <a:alpha val="56000"/>
              </a:srgbClr>
            </a:outerShdw>
          </a:effectLst>
        </p:spPr>
      </p:pic>
      <p:pic>
        <p:nvPicPr>
          <p:cNvPr id="9" name="Grafik 8">
            <a:extLst>
              <a:ext uri="{FF2B5EF4-FFF2-40B4-BE49-F238E27FC236}">
                <a16:creationId xmlns:a16="http://schemas.microsoft.com/office/drawing/2014/main" id="{5BF3AB53-41D1-09F4-74BA-4C1B8BE4789F}"/>
              </a:ext>
            </a:extLst>
          </p:cNvPr>
          <p:cNvPicPr>
            <a:picLocks/>
          </p:cNvPicPr>
          <p:nvPr/>
        </p:nvPicPr>
        <p:blipFill rotWithShape="1">
          <a:blip r:embed="rId4"/>
          <a:srcRect r="4439"/>
          <a:stretch/>
        </p:blipFill>
        <p:spPr>
          <a:xfrm>
            <a:off x="6122446" y="4313129"/>
            <a:ext cx="6069554" cy="1592371"/>
          </a:xfrm>
          <a:prstGeom prst="rect">
            <a:avLst/>
          </a:prstGeom>
        </p:spPr>
      </p:pic>
      <p:sp>
        <p:nvSpPr>
          <p:cNvPr id="10" name="Textfeld 9">
            <a:extLst>
              <a:ext uri="{FF2B5EF4-FFF2-40B4-BE49-F238E27FC236}">
                <a16:creationId xmlns:a16="http://schemas.microsoft.com/office/drawing/2014/main" id="{A8ABFF57-3E41-8D4C-1F42-7F7D3A04B538}"/>
              </a:ext>
            </a:extLst>
          </p:cNvPr>
          <p:cNvSpPr txBox="1"/>
          <p:nvPr/>
        </p:nvSpPr>
        <p:spPr>
          <a:xfrm>
            <a:off x="6323297" y="4493761"/>
            <a:ext cx="5414274" cy="1231106"/>
          </a:xfrm>
          <a:prstGeom prst="rect">
            <a:avLst/>
          </a:prstGeom>
          <a:noFill/>
          <a:ln>
            <a:noFill/>
          </a:ln>
        </p:spPr>
        <p:txBody>
          <a:bodyPr wrap="square" rtlCol="0">
            <a:spAutoFit/>
          </a:bodyPr>
          <a:lstStyle/>
          <a:p>
            <a:r>
              <a:rPr lang="de-DE" sz="2800" dirty="0">
                <a:solidFill>
                  <a:schemeClr val="bg1"/>
                </a:solidFill>
                <a:latin typeface="Source Sans 3" panose="020B0503030403020204" pitchFamily="34" charset="0"/>
                <a:cs typeface="Calibri" panose="020F0502020204030204" pitchFamily="34" charset="0"/>
              </a:rPr>
              <a:t>„Ich bin nicht hingefallen – ich überprüfe den Zustand der Piste!“</a:t>
            </a:r>
          </a:p>
          <a:p>
            <a:r>
              <a:rPr lang="de-DE" i="1" dirty="0">
                <a:solidFill>
                  <a:schemeClr val="bg1"/>
                </a:solidFill>
                <a:latin typeface="Source Sans 3" panose="020B0503030403020204" pitchFamily="34" charset="0"/>
                <a:cs typeface="Calibri" panose="020F0502020204030204" pitchFamily="34" charset="0"/>
              </a:rPr>
              <a:t>Unbekannt</a:t>
            </a:r>
          </a:p>
        </p:txBody>
      </p:sp>
      <p:sp>
        <p:nvSpPr>
          <p:cNvPr id="6" name="Foliennummernplatzhalter 5">
            <a:extLst>
              <a:ext uri="{FF2B5EF4-FFF2-40B4-BE49-F238E27FC236}">
                <a16:creationId xmlns:a16="http://schemas.microsoft.com/office/drawing/2014/main" id="{3BB2F6AF-0B22-F6CD-C305-B6B6CB9603D1}"/>
              </a:ext>
            </a:extLst>
          </p:cNvPr>
          <p:cNvSpPr>
            <a:spLocks noGrp="1"/>
          </p:cNvSpPr>
          <p:nvPr>
            <p:ph type="sldNum" sz="quarter" idx="12"/>
          </p:nvPr>
        </p:nvSpPr>
        <p:spPr/>
        <p:txBody>
          <a:bodyPr/>
          <a:lstStyle/>
          <a:p>
            <a:fld id="{95A3FDB4-5897-5B41-9BAD-39C3DB677514}" type="slidenum">
              <a:rPr lang="de-DE" smtClean="0"/>
              <a:pPr/>
              <a:t>12</a:t>
            </a:fld>
            <a:endParaRPr lang="de-DE" dirty="0"/>
          </a:p>
        </p:txBody>
      </p:sp>
    </p:spTree>
    <p:extLst>
      <p:ext uri="{BB962C8B-B14F-4D97-AF65-F5344CB8AC3E}">
        <p14:creationId xmlns:p14="http://schemas.microsoft.com/office/powerpoint/2010/main" val="2946752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69287FA-8609-F77C-FC17-5998C631F18B}"/>
              </a:ext>
            </a:extLst>
          </p:cNvPr>
          <p:cNvSpPr>
            <a:spLocks noGrp="1"/>
          </p:cNvSpPr>
          <p:nvPr>
            <p:ph type="dt" sz="half" idx="10"/>
          </p:nvPr>
        </p:nvSpPr>
        <p:spPr/>
        <p:txBody>
          <a:bodyPr/>
          <a:lstStyle/>
          <a:p>
            <a:fld id="{63089807-B955-A54C-967C-F1E9949E311F}" type="datetime1">
              <a:rPr lang="de-DE" smtClean="0"/>
              <a:t>02.05.2024</a:t>
            </a:fld>
            <a:endParaRPr lang="de-DE" dirty="0"/>
          </a:p>
        </p:txBody>
      </p:sp>
      <p:sp>
        <p:nvSpPr>
          <p:cNvPr id="5" name="Textfeld 4">
            <a:extLst>
              <a:ext uri="{FF2B5EF4-FFF2-40B4-BE49-F238E27FC236}">
                <a16:creationId xmlns:a16="http://schemas.microsoft.com/office/drawing/2014/main" id="{3E314537-E670-CEA8-C5E5-BFE7EC95EC7A}"/>
              </a:ext>
            </a:extLst>
          </p:cNvPr>
          <p:cNvSpPr txBox="1"/>
          <p:nvPr/>
        </p:nvSpPr>
        <p:spPr>
          <a:xfrm>
            <a:off x="1257300" y="1368564"/>
            <a:ext cx="1947969"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Quellen</a:t>
            </a:r>
          </a:p>
        </p:txBody>
      </p:sp>
      <p:sp>
        <p:nvSpPr>
          <p:cNvPr id="6" name="Textfeld 5">
            <a:extLst>
              <a:ext uri="{FF2B5EF4-FFF2-40B4-BE49-F238E27FC236}">
                <a16:creationId xmlns:a16="http://schemas.microsoft.com/office/drawing/2014/main" id="{AD9E1D58-856A-3A09-A47D-A602D203E24B}"/>
              </a:ext>
            </a:extLst>
          </p:cNvPr>
          <p:cNvSpPr txBox="1"/>
          <p:nvPr/>
        </p:nvSpPr>
        <p:spPr>
          <a:xfrm>
            <a:off x="1171821" y="2178824"/>
            <a:ext cx="8429379" cy="3862596"/>
          </a:xfrm>
          <a:prstGeom prst="rect">
            <a:avLst/>
          </a:prstGeom>
          <a:noFill/>
        </p:spPr>
        <p:txBody>
          <a:bodyPr wrap="square" rtlCol="0">
            <a:spAutoFit/>
          </a:bodyPr>
          <a:lstStyle/>
          <a:p>
            <a:pPr>
              <a:spcAft>
                <a:spcPts val="600"/>
              </a:spcAft>
            </a:pPr>
            <a:r>
              <a:rPr lang="de-DE" sz="2000" kern="1200" dirty="0">
                <a:effectLst/>
                <a:latin typeface="Source Sans 3" panose="020B0503030403020204" pitchFamily="34" charset="0"/>
                <a:cs typeface="Calibri" panose="020F0502020204030204" pitchFamily="34" charset="0"/>
              </a:rPr>
              <a:t>Die vorliegende Präsentation basiert auf dem Merkblatt A 039-1 </a:t>
            </a:r>
            <a:br>
              <a:rPr lang="de-DE" sz="2000" kern="1200" dirty="0">
                <a:effectLst/>
                <a:latin typeface="Source Sans 3" panose="020B0503030403020204" pitchFamily="34" charset="0"/>
                <a:cs typeface="Calibri" panose="020F0502020204030204" pitchFamily="34" charset="0"/>
              </a:rPr>
            </a:br>
            <a:r>
              <a:rPr lang="de-DE" sz="2000" kern="1200" dirty="0">
                <a:effectLst/>
                <a:latin typeface="Source Sans 3" panose="020B0503030403020204" pitchFamily="34" charset="0"/>
                <a:cs typeface="Calibri" panose="020F0502020204030204" pitchFamily="34" charset="0"/>
              </a:rPr>
              <a:t>„Big Points im Arbeitsschutz | 10 Punkte, auf die Sie als Führungskraft unbedingt achten müssen“ der BG RCI (Big Point Nr. 2, Betriebsanweisungen). </a:t>
            </a:r>
          </a:p>
          <a:p>
            <a:pPr marL="285750" indent="-28575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A 010 „Betriebsanweisungen für Tätigkeiten mit Gefahrstoffen“</a:t>
            </a:r>
          </a:p>
          <a:p>
            <a:pPr marL="285750" indent="-28575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DGUV Informationen 211-010 „Sicherheit durch Betriebsanweisungen“</a:t>
            </a:r>
          </a:p>
          <a:p>
            <a:pPr marL="285750" indent="-28575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Musterbetriebsanweisungen und Blankobetriebsanweisungen im Downloadcenter der BG RCI</a:t>
            </a:r>
          </a:p>
          <a:p>
            <a:pPr marL="0" algn="l" rtl="0" eaLnBrk="1" latinLnBrk="0" hangingPunct="1">
              <a:spcBef>
                <a:spcPts val="0"/>
              </a:spcBef>
              <a:spcAft>
                <a:spcPts val="600"/>
              </a:spcAft>
            </a:pPr>
            <a:r>
              <a:rPr lang="de-DE" sz="2000" kern="1200" dirty="0">
                <a:effectLst/>
                <a:latin typeface="Source Sans 3" panose="020B0503030403020204" pitchFamily="34" charset="0"/>
                <a:cs typeface="Calibri" panose="020F0502020204030204" pitchFamily="34" charset="0"/>
              </a:rPr>
              <a:t>Weitere Informationen im Auswahlassistenten der BG RCI unter </a:t>
            </a:r>
            <a:br>
              <a:rPr lang="de-DE" sz="2000" kern="1200" dirty="0">
                <a:effectLst/>
                <a:latin typeface="Source Sans 3" panose="020B0503030403020204" pitchFamily="34" charset="0"/>
                <a:cs typeface="Calibri" panose="020F0502020204030204" pitchFamily="34" charset="0"/>
              </a:rPr>
            </a:br>
            <a:r>
              <a:rPr lang="de-DE" sz="2000" kern="1200" dirty="0">
                <a:effectLst/>
                <a:latin typeface="Source Sans 3" panose="020B0503030403020204" pitchFamily="34" charset="0"/>
                <a:cs typeface="Calibri" panose="020F0502020204030204" pitchFamily="34" charset="0"/>
              </a:rPr>
              <a:t>awa.bgrci.de und der Medienart „Betriebsanweisung“</a:t>
            </a:r>
          </a:p>
          <a:p>
            <a:pPr marL="0" algn="l" rtl="0" eaLnBrk="1" latinLnBrk="0" hangingPunct="1">
              <a:spcBef>
                <a:spcPts val="0"/>
              </a:spcBef>
              <a:spcAft>
                <a:spcPts val="600"/>
              </a:spcAft>
            </a:pPr>
            <a:r>
              <a:rPr lang="de-DE" sz="2000" u="sng" kern="1200" dirty="0">
                <a:effectLst/>
                <a:latin typeface="Source Sans 3" panose="020B0503030403020204" pitchFamily="34" charset="0"/>
                <a:cs typeface="Calibri" panose="020F0502020204030204" pitchFamily="34" charset="0"/>
              </a:rPr>
              <a:t>Bezugsquelle des Merkblatts: </a:t>
            </a:r>
            <a:br>
              <a:rPr lang="de-DE" sz="2000" u="sng" kern="1200" dirty="0">
                <a:effectLst/>
                <a:latin typeface="Source Sans 3" panose="020B0503030403020204" pitchFamily="34" charset="0"/>
                <a:cs typeface="Calibri" panose="020F0502020204030204" pitchFamily="34" charset="0"/>
              </a:rPr>
            </a:br>
            <a:r>
              <a:rPr lang="de-DE" sz="2000" kern="1200" dirty="0">
                <a:effectLst/>
                <a:latin typeface="Source Sans 3" panose="020B0503030403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medienshop.bgrci.de</a:t>
            </a:r>
            <a:r>
              <a:rPr lang="de-DE" sz="2000" kern="1200" dirty="0">
                <a:effectLst/>
                <a:latin typeface="Source Sans 3" panose="020B0503030403020204" pitchFamily="34" charset="0"/>
                <a:cs typeface="Calibri" panose="020F0502020204030204" pitchFamily="34" charset="0"/>
              </a:rPr>
              <a:t>. 68 Seiten im Format A5. </a:t>
            </a:r>
            <a:endParaRPr lang="de-DE" sz="2000" dirty="0">
              <a:effectLst/>
              <a:latin typeface="Source Sans 3" panose="020B0503030403020204" pitchFamily="34" charset="0"/>
              <a:cs typeface="Calibri" panose="020F0502020204030204" pitchFamily="34" charset="0"/>
            </a:endParaRPr>
          </a:p>
        </p:txBody>
      </p:sp>
      <p:pic>
        <p:nvPicPr>
          <p:cNvPr id="7" name="Grafik 6">
            <a:extLst>
              <a:ext uri="{FF2B5EF4-FFF2-40B4-BE49-F238E27FC236}">
                <a16:creationId xmlns:a16="http://schemas.microsoft.com/office/drawing/2014/main" id="{85948BA3-090C-255B-D220-B101DB45F51C}"/>
              </a:ext>
            </a:extLst>
          </p:cNvPr>
          <p:cNvPicPr>
            <a:picLocks noChangeAspect="1"/>
          </p:cNvPicPr>
          <p:nvPr/>
        </p:nvPicPr>
        <p:blipFill>
          <a:blip r:embed="rId4"/>
          <a:stretch>
            <a:fillRect/>
          </a:stretch>
        </p:blipFill>
        <p:spPr>
          <a:xfrm>
            <a:off x="9601200" y="2299309"/>
            <a:ext cx="1828800" cy="2594043"/>
          </a:xfrm>
          <a:prstGeom prst="rect">
            <a:avLst/>
          </a:prstGeom>
        </p:spPr>
      </p:pic>
      <p:sp>
        <p:nvSpPr>
          <p:cNvPr id="9" name="Foliennummernplatzhalter 8">
            <a:extLst>
              <a:ext uri="{FF2B5EF4-FFF2-40B4-BE49-F238E27FC236}">
                <a16:creationId xmlns:a16="http://schemas.microsoft.com/office/drawing/2014/main" id="{365D58F9-55A3-F127-E435-81FE51D24359}"/>
              </a:ext>
            </a:extLst>
          </p:cNvPr>
          <p:cNvSpPr>
            <a:spLocks noGrp="1"/>
          </p:cNvSpPr>
          <p:nvPr>
            <p:ph type="sldNum" sz="quarter" idx="12"/>
          </p:nvPr>
        </p:nvSpPr>
        <p:spPr/>
        <p:txBody>
          <a:bodyPr/>
          <a:lstStyle/>
          <a:p>
            <a:fld id="{95A3FDB4-5897-5B41-9BAD-39C3DB677514}" type="slidenum">
              <a:rPr lang="de-DE" smtClean="0"/>
              <a:pPr/>
              <a:t>13</a:t>
            </a:fld>
            <a:endParaRPr lang="de-DE" dirty="0"/>
          </a:p>
        </p:txBody>
      </p:sp>
    </p:spTree>
    <p:extLst>
      <p:ext uri="{BB962C8B-B14F-4D97-AF65-F5344CB8AC3E}">
        <p14:creationId xmlns:p14="http://schemas.microsoft.com/office/powerpoint/2010/main" val="1568809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F1694A06-89FA-F9BE-07ED-05FEE6C0D5A1}"/>
              </a:ext>
            </a:extLst>
          </p:cNvPr>
          <p:cNvSpPr>
            <a:spLocks noGrp="1"/>
          </p:cNvSpPr>
          <p:nvPr/>
        </p:nvSpPr>
        <p:spPr>
          <a:xfrm>
            <a:off x="874711" y="1385134"/>
            <a:ext cx="10442576" cy="520702"/>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rgbClr val="555555"/>
                </a:solidFill>
                <a:latin typeface="Source Sans 3" panose="020B0503030403020204" pitchFamily="34" charset="0"/>
                <a:ea typeface="+mj-ea"/>
                <a:cs typeface="+mj-cs"/>
              </a:defRPr>
            </a:lvl1pPr>
          </a:lstStyle>
          <a:p>
            <a:r>
              <a:rPr lang="de-DE" dirty="0">
                <a:solidFill>
                  <a:srgbClr val="555555"/>
                </a:solidFill>
                <a:latin typeface="Source Sans 3" panose="020B0503030403020204" pitchFamily="34" charset="0"/>
              </a:rPr>
              <a:t>Nutzungshinweise</a:t>
            </a:r>
          </a:p>
        </p:txBody>
      </p:sp>
      <p:sp>
        <p:nvSpPr>
          <p:cNvPr id="8" name="Inhaltsplatzhalter 2">
            <a:extLst>
              <a:ext uri="{FF2B5EF4-FFF2-40B4-BE49-F238E27FC236}">
                <a16:creationId xmlns:a16="http://schemas.microsoft.com/office/drawing/2014/main" id="{697ACA67-C618-E6D1-870A-B3974DB094FC}"/>
              </a:ext>
            </a:extLst>
          </p:cNvPr>
          <p:cNvSpPr>
            <a:spLocks noGrp="1"/>
          </p:cNvSpPr>
          <p:nvPr/>
        </p:nvSpPr>
        <p:spPr>
          <a:xfrm>
            <a:off x="874713" y="2267784"/>
            <a:ext cx="10442576" cy="4068762"/>
          </a:xfrm>
          <a:prstGeom prst="rect">
            <a:avLst/>
          </a:prstGeom>
        </p:spPr>
        <p:txBody>
          <a:bodyPr vert="horz" lIns="0" tIns="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000" b="0" i="0" kern="1200" baseline="0">
                <a:solidFill>
                  <a:schemeClr val="tx1"/>
                </a:solidFill>
                <a:latin typeface="Source Sans 3" panose="020B0503030403020204" pitchFamily="34" charset="0"/>
                <a:ea typeface="+mn-ea"/>
                <a:cs typeface="+mn-cs"/>
              </a:defRPr>
            </a:lvl1pPr>
            <a:lvl2pPr marL="231775" indent="-220663" algn="l" defTabSz="914400" rtl="0" eaLnBrk="1" latinLnBrk="0" hangingPunct="1">
              <a:lnSpc>
                <a:spcPct val="90000"/>
              </a:lnSpc>
              <a:spcBef>
                <a:spcPts val="1000"/>
              </a:spcBef>
              <a:buFont typeface="Arial" panose="020B0604020202020204" pitchFamily="34" charset="0"/>
              <a:buChar char="•"/>
              <a:tabLst/>
              <a:defRPr sz="2000" b="0" i="0" kern="1200" baseline="0">
                <a:solidFill>
                  <a:schemeClr val="tx1"/>
                </a:solidFill>
                <a:latin typeface="Source Sans 3" panose="020B0503030403020204" pitchFamily="34" charset="0"/>
                <a:ea typeface="+mn-ea"/>
                <a:cs typeface="+mn-cs"/>
              </a:defRPr>
            </a:lvl2pPr>
            <a:lvl3pPr marL="460800" indent="-220663" algn="l" defTabSz="914400" rtl="0" eaLnBrk="1" latinLnBrk="0" hangingPunct="1">
              <a:lnSpc>
                <a:spcPct val="90000"/>
              </a:lnSpc>
              <a:spcBef>
                <a:spcPts val="1000"/>
              </a:spcBef>
              <a:buFont typeface="Arial" panose="020B0604020202020204" pitchFamily="34" charset="0"/>
              <a:buChar char="•"/>
              <a:tabLst/>
              <a:defRPr sz="2000" b="0" i="0" kern="1200">
                <a:solidFill>
                  <a:schemeClr val="tx1"/>
                </a:solidFill>
                <a:latin typeface="Source Sans 3" panose="020B0503030403020204" pitchFamily="34" charset="0"/>
                <a:ea typeface="+mn-ea"/>
                <a:cs typeface="+mn-cs"/>
              </a:defRPr>
            </a:lvl3pPr>
            <a:lvl4pPr marL="691200" marR="0" indent="-219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0" i="0" kern="1200" baseline="0">
                <a:solidFill>
                  <a:schemeClr val="tx1"/>
                </a:solidFill>
                <a:latin typeface="Source Sans 3" panose="020B0503030403020204" pitchFamily="34" charset="0"/>
                <a:ea typeface="+mn-ea"/>
                <a:cs typeface="+mn-cs"/>
              </a:defRPr>
            </a:lvl4pPr>
            <a:lvl5pPr marL="921600" marR="0" indent="-219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kern="1200">
                <a:solidFill>
                  <a:schemeClr val="tx1"/>
                </a:solidFill>
                <a:latin typeface="Source Sans 3" panose="020B0503030403020204" pitchFamily="34" charset="0"/>
                <a:ea typeface="+mn-ea"/>
                <a:cs typeface="+mn-cs"/>
              </a:defRPr>
            </a:lvl5pPr>
            <a:lvl6pPr marL="1152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pPr>
            <a:r>
              <a:rPr lang="de-DE" sz="2000" dirty="0">
                <a:latin typeface="Source Sans 3" panose="020B0503030403020204" pitchFamily="34" charset="0"/>
                <a:cs typeface="Calibri" panose="020F0502020204030204" pitchFamily="34" charset="0"/>
              </a:rPr>
              <a:t>Achtung: Diese Folien können betriebsspezifisch angepasst werden und dürfen </a:t>
            </a:r>
            <a:r>
              <a:rPr lang="de-DE" sz="2000" b="1" dirty="0">
                <a:latin typeface="Source Sans 3" panose="020B0503030403020204" pitchFamily="34" charset="0"/>
                <a:cs typeface="Calibri" panose="020F0502020204030204" pitchFamily="34" charset="0"/>
              </a:rPr>
              <a:t>innerbetrieblich</a:t>
            </a:r>
            <a:r>
              <a:rPr lang="de-DE" sz="2000" dirty="0">
                <a:latin typeface="Source Sans 3" panose="020B0503030403020204" pitchFamily="34" charset="0"/>
                <a:cs typeface="Calibri" panose="020F0502020204030204" pitchFamily="34" charset="0"/>
              </a:rPr>
              <a:t> präsentiert werden. Jede anderweitige Nutzung, insbesondere die Integration in andere Produkte (z. B. E-Learnings), die Nutzung für eigene Veröffentlichungen oder Medien, die kostenfreie oder kostenpflichtige Weitergabe an Dritte oder die Entnahme von Bildmaterial ist </a:t>
            </a:r>
            <a:r>
              <a:rPr lang="de-DE" sz="2000" u="sng" dirty="0">
                <a:latin typeface="Source Sans 3" panose="020B0503030403020204" pitchFamily="34" charset="0"/>
                <a:cs typeface="Calibri" panose="020F0502020204030204" pitchFamily="34" charset="0"/>
              </a:rPr>
              <a:t>nicht</a:t>
            </a:r>
            <a:r>
              <a:rPr lang="de-DE" sz="2000" dirty="0">
                <a:latin typeface="Source Sans 3" panose="020B0503030403020204" pitchFamily="34" charset="0"/>
                <a:cs typeface="Calibri" panose="020F0502020204030204" pitchFamily="34" charset="0"/>
              </a:rPr>
              <a:t> zulässig. </a:t>
            </a:r>
          </a:p>
          <a:p>
            <a:pPr>
              <a:spcAft>
                <a:spcPts val="1000"/>
              </a:spcAft>
            </a:pPr>
            <a:r>
              <a:rPr lang="de-DE" sz="2000" dirty="0">
                <a:latin typeface="Source Sans 3" panose="020B0503030403020204" pitchFamily="34" charset="0"/>
                <a:cs typeface="Calibri" panose="020F0502020204030204" pitchFamily="34" charset="0"/>
              </a:rPr>
              <a:t>Alle Anpassungen am Folienlayout (Unternehmenslogo, Datum, Referent, Titel) sollten über die erste Masterfolie vorgenommen werden. Sie werden dann </a:t>
            </a:r>
            <a:r>
              <a:rPr lang="de-DE" sz="2000" dirty="0">
                <a:latin typeface="Source Sans 3" panose="020B0503030403020204" pitchFamily="34" charset="0"/>
                <a:cs typeface="Calibri" panose="020F0502020204030204" pitchFamily="34" charset="0"/>
                <a:sym typeface="Wingdings" panose="05000000000000000000" pitchFamily="2" charset="2"/>
              </a:rPr>
              <a:t>auf allen Folien übernommen.</a:t>
            </a:r>
            <a:endParaRPr lang="de-DE" sz="2000" dirty="0">
              <a:latin typeface="Source Sans 3" panose="020B0503030403020204" pitchFamily="34" charset="0"/>
              <a:cs typeface="Calibri" panose="020F0502020204030204" pitchFamily="34" charset="0"/>
            </a:endParaRPr>
          </a:p>
          <a:p>
            <a:pPr>
              <a:lnSpc>
                <a:spcPct val="97000"/>
              </a:lnSpc>
              <a:spcAft>
                <a:spcPts val="600"/>
              </a:spcAft>
            </a:pPr>
            <a:r>
              <a:rPr lang="de-DE" sz="2000" dirty="0">
                <a:latin typeface="Source Sans 3" panose="020B0503030403020204" pitchFamily="34" charset="0"/>
                <a:cs typeface="Calibri" panose="020F0502020204030204" pitchFamily="34" charset="0"/>
              </a:rPr>
              <a:t>© BG RCI/Jedermann-Verlag GmbH, Heidelberg</a:t>
            </a:r>
          </a:p>
        </p:txBody>
      </p:sp>
    </p:spTree>
    <p:extLst>
      <p:ext uri="{BB962C8B-B14F-4D97-AF65-F5344CB8AC3E}">
        <p14:creationId xmlns:p14="http://schemas.microsoft.com/office/powerpoint/2010/main" val="2813870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12FB090-092F-6CBC-D161-791502B3DC16}"/>
              </a:ext>
            </a:extLst>
          </p:cNvPr>
          <p:cNvSpPr>
            <a:spLocks noGrp="1"/>
          </p:cNvSpPr>
          <p:nvPr>
            <p:ph type="dt" sz="half" idx="10"/>
          </p:nvPr>
        </p:nvSpPr>
        <p:spPr/>
        <p:txBody>
          <a:bodyPr/>
          <a:lstStyle/>
          <a:p>
            <a:fld id="{58EB0B36-847C-C64C-B4D2-B93B703984AD}" type="datetime1">
              <a:rPr lang="de-DE" smtClean="0"/>
              <a:t>02.05.2024</a:t>
            </a:fld>
            <a:endParaRPr lang="de-DE" dirty="0"/>
          </a:p>
        </p:txBody>
      </p:sp>
      <p:sp>
        <p:nvSpPr>
          <p:cNvPr id="7" name="Titel 1">
            <a:extLst>
              <a:ext uri="{FF2B5EF4-FFF2-40B4-BE49-F238E27FC236}">
                <a16:creationId xmlns:a16="http://schemas.microsoft.com/office/drawing/2014/main" id="{E036D114-D5A1-F08C-F269-1D119CCD118A}"/>
              </a:ext>
            </a:extLst>
          </p:cNvPr>
          <p:cNvSpPr>
            <a:spLocks noGrp="1"/>
          </p:cNvSpPr>
          <p:nvPr/>
        </p:nvSpPr>
        <p:spPr>
          <a:xfrm>
            <a:off x="936791" y="1231506"/>
            <a:ext cx="10318418" cy="439498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10000" kern="1200" cap="all" spc="800" baseline="0">
                <a:solidFill>
                  <a:schemeClr val="tx2"/>
                </a:solidFill>
                <a:latin typeface="+mj-lt"/>
                <a:ea typeface="+mj-ea"/>
                <a:cs typeface="+mj-cs"/>
              </a:defRPr>
            </a:lvl1pPr>
          </a:lstStyle>
          <a:p>
            <a:r>
              <a:rPr lang="de-DE" dirty="0"/>
              <a:t>BIG POINT 2</a:t>
            </a:r>
          </a:p>
        </p:txBody>
      </p:sp>
      <p:sp>
        <p:nvSpPr>
          <p:cNvPr id="8" name="Untertitel 2">
            <a:extLst>
              <a:ext uri="{FF2B5EF4-FFF2-40B4-BE49-F238E27FC236}">
                <a16:creationId xmlns:a16="http://schemas.microsoft.com/office/drawing/2014/main" id="{FCA10891-6DD0-525C-161B-ED07CE14A5A9}"/>
              </a:ext>
            </a:extLst>
          </p:cNvPr>
          <p:cNvSpPr>
            <a:spLocks noGrp="1"/>
          </p:cNvSpPr>
          <p:nvPr/>
        </p:nvSpPr>
        <p:spPr>
          <a:xfrm>
            <a:off x="2073313" y="4028872"/>
            <a:ext cx="8045373" cy="383504"/>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0" i="0" kern="1200" cap="all" spc="400" baseline="0">
                <a:solidFill>
                  <a:schemeClr val="tx2"/>
                </a:solidFill>
                <a:latin typeface="Source Sans 3" panose="020B0503030403020204" pitchFamily="34" charset="0"/>
                <a:ea typeface="+mn-ea"/>
                <a:cs typeface="Calibri" panose="020F0502020204030204" pitchFamily="34" charset="0"/>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r>
              <a:rPr lang="de-DE" dirty="0"/>
              <a:t>BETRIEBSANWEISUNGEN</a:t>
            </a:r>
          </a:p>
        </p:txBody>
      </p:sp>
      <p:sp>
        <p:nvSpPr>
          <p:cNvPr id="6" name="Foliennummernplatzhalter 5">
            <a:extLst>
              <a:ext uri="{FF2B5EF4-FFF2-40B4-BE49-F238E27FC236}">
                <a16:creationId xmlns:a16="http://schemas.microsoft.com/office/drawing/2014/main" id="{844A69D5-37E7-D0EC-A6A2-C53DC84091D8}"/>
              </a:ext>
            </a:extLst>
          </p:cNvPr>
          <p:cNvSpPr>
            <a:spLocks noGrp="1"/>
          </p:cNvSpPr>
          <p:nvPr>
            <p:ph type="sldNum" sz="quarter" idx="12"/>
          </p:nvPr>
        </p:nvSpPr>
        <p:spPr/>
        <p:txBody>
          <a:bodyPr/>
          <a:lstStyle/>
          <a:p>
            <a:fld id="{95A3FDB4-5897-5B41-9BAD-39C3DB677514}" type="slidenum">
              <a:rPr lang="de-DE" smtClean="0"/>
              <a:pPr/>
              <a:t>2</a:t>
            </a:fld>
            <a:endParaRPr lang="de-DE" dirty="0"/>
          </a:p>
        </p:txBody>
      </p:sp>
    </p:spTree>
    <p:extLst>
      <p:ext uri="{BB962C8B-B14F-4D97-AF65-F5344CB8AC3E}">
        <p14:creationId xmlns:p14="http://schemas.microsoft.com/office/powerpoint/2010/main" val="3997295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2D7124D-0841-EEED-29FF-6A894C9A9DA4}"/>
              </a:ext>
            </a:extLst>
          </p:cNvPr>
          <p:cNvSpPr>
            <a:spLocks noGrp="1"/>
          </p:cNvSpPr>
          <p:nvPr>
            <p:ph type="dt" sz="half" idx="10"/>
          </p:nvPr>
        </p:nvSpPr>
        <p:spPr/>
        <p:txBody>
          <a:bodyPr/>
          <a:lstStyle/>
          <a:p>
            <a:fld id="{176C8735-149F-804B-92F1-A28FC56B1B11}" type="datetime1">
              <a:rPr lang="de-DE" smtClean="0"/>
              <a:t>02.05.2024</a:t>
            </a:fld>
            <a:endParaRPr lang="de-DE" dirty="0"/>
          </a:p>
        </p:txBody>
      </p:sp>
      <p:sp>
        <p:nvSpPr>
          <p:cNvPr id="5" name="Textfeld 7">
            <a:extLst>
              <a:ext uri="{FF2B5EF4-FFF2-40B4-BE49-F238E27FC236}">
                <a16:creationId xmlns:a16="http://schemas.microsoft.com/office/drawing/2014/main" id="{FBA1909E-BA99-4FE3-DB02-A2A75D1778E0}"/>
              </a:ext>
            </a:extLst>
          </p:cNvPr>
          <p:cNvSpPr txBox="1">
            <a:spLocks/>
          </p:cNvSpPr>
          <p:nvPr/>
        </p:nvSpPr>
        <p:spPr>
          <a:xfrm>
            <a:off x="6151571" y="2921169"/>
            <a:ext cx="5279009" cy="1015663"/>
          </a:xfrm>
          <a:prstGeom prst="rect">
            <a:avLst/>
          </a:prstGeom>
          <a:noFill/>
          <a:ln>
            <a:no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6000" b="1" dirty="0">
                <a:solidFill>
                  <a:schemeClr val="bg1"/>
                </a:solidFill>
                <a:latin typeface="Source Sans 3" panose="020B0503030403020204" pitchFamily="34" charset="0"/>
                <a:cs typeface="Calibri" panose="020F0502020204030204" pitchFamily="34" charset="0"/>
              </a:rPr>
              <a:t>Was sehen Sie?</a:t>
            </a:r>
          </a:p>
        </p:txBody>
      </p:sp>
      <p:sp>
        <p:nvSpPr>
          <p:cNvPr id="7" name="Foliennummernplatzhalter 6">
            <a:extLst>
              <a:ext uri="{FF2B5EF4-FFF2-40B4-BE49-F238E27FC236}">
                <a16:creationId xmlns:a16="http://schemas.microsoft.com/office/drawing/2014/main" id="{54B5E020-C5B0-878C-7067-346AEA6EA135}"/>
              </a:ext>
            </a:extLst>
          </p:cNvPr>
          <p:cNvSpPr>
            <a:spLocks noGrp="1"/>
          </p:cNvSpPr>
          <p:nvPr>
            <p:ph type="sldNum" sz="quarter" idx="12"/>
          </p:nvPr>
        </p:nvSpPr>
        <p:spPr/>
        <p:txBody>
          <a:bodyPr/>
          <a:lstStyle/>
          <a:p>
            <a:fld id="{95A3FDB4-5897-5B41-9BAD-39C3DB677514}" type="slidenum">
              <a:rPr lang="de-DE" smtClean="0"/>
              <a:pPr/>
              <a:t>3</a:t>
            </a:fld>
            <a:endParaRPr lang="de-DE" dirty="0"/>
          </a:p>
        </p:txBody>
      </p:sp>
    </p:spTree>
    <p:extLst>
      <p:ext uri="{BB962C8B-B14F-4D97-AF65-F5344CB8AC3E}">
        <p14:creationId xmlns:p14="http://schemas.microsoft.com/office/powerpoint/2010/main" val="2806436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37DD85B2-9FDD-5A77-1E8D-8CA793405F18}"/>
              </a:ext>
            </a:extLst>
          </p:cNvPr>
          <p:cNvPicPr preferRelativeResize="0">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597B1CB1-488F-CED1-14E5-7678FBD1E957}"/>
              </a:ext>
            </a:extLst>
          </p:cNvPr>
          <p:cNvSpPr>
            <a:spLocks noGrp="1"/>
          </p:cNvSpPr>
          <p:nvPr>
            <p:ph type="dt" sz="half" idx="10"/>
          </p:nvPr>
        </p:nvSpPr>
        <p:spPr/>
        <p:txBody>
          <a:bodyPr/>
          <a:lstStyle/>
          <a:p>
            <a:fld id="{372B1B52-23B3-C247-8CAC-3047B573A8FF}" type="datetime1">
              <a:rPr lang="de-DE" smtClean="0"/>
              <a:t>02.05.2024</a:t>
            </a:fld>
            <a:endParaRPr lang="de-DE" dirty="0"/>
          </a:p>
        </p:txBody>
      </p:sp>
      <p:sp>
        <p:nvSpPr>
          <p:cNvPr id="15" name="Textfeld 14">
            <a:extLst>
              <a:ext uri="{FF2B5EF4-FFF2-40B4-BE49-F238E27FC236}">
                <a16:creationId xmlns:a16="http://schemas.microsoft.com/office/drawing/2014/main" id="{831C3A5F-C218-FD1C-CB76-FA9652C31B9C}"/>
              </a:ext>
            </a:extLst>
          </p:cNvPr>
          <p:cNvSpPr txBox="1"/>
          <p:nvPr/>
        </p:nvSpPr>
        <p:spPr>
          <a:xfrm>
            <a:off x="1935289" y="1527298"/>
            <a:ext cx="3066865"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Hochgebirge</a:t>
            </a:r>
          </a:p>
        </p:txBody>
      </p:sp>
      <p:sp>
        <p:nvSpPr>
          <p:cNvPr id="16" name="Textfeld 15">
            <a:extLst>
              <a:ext uri="{FF2B5EF4-FFF2-40B4-BE49-F238E27FC236}">
                <a16:creationId xmlns:a16="http://schemas.microsoft.com/office/drawing/2014/main" id="{73544767-534E-628D-6E85-82AEC7A9AA08}"/>
              </a:ext>
            </a:extLst>
          </p:cNvPr>
          <p:cNvSpPr txBox="1"/>
          <p:nvPr/>
        </p:nvSpPr>
        <p:spPr>
          <a:xfrm>
            <a:off x="7265187" y="1241162"/>
            <a:ext cx="4636206"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Gefährliche Abfahrt</a:t>
            </a:r>
          </a:p>
        </p:txBody>
      </p:sp>
      <p:sp>
        <p:nvSpPr>
          <p:cNvPr id="17" name="Textfeld 16">
            <a:extLst>
              <a:ext uri="{FF2B5EF4-FFF2-40B4-BE49-F238E27FC236}">
                <a16:creationId xmlns:a16="http://schemas.microsoft.com/office/drawing/2014/main" id="{C4A5702A-C4C2-70A3-69AC-CFFDF6707C3A}"/>
              </a:ext>
            </a:extLst>
          </p:cNvPr>
          <p:cNvSpPr txBox="1"/>
          <p:nvPr/>
        </p:nvSpPr>
        <p:spPr>
          <a:xfrm>
            <a:off x="9065558" y="5587256"/>
            <a:ext cx="1322798"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Piste</a:t>
            </a:r>
          </a:p>
        </p:txBody>
      </p:sp>
      <p:sp>
        <p:nvSpPr>
          <p:cNvPr id="18" name="Textfeld 17">
            <a:extLst>
              <a:ext uri="{FF2B5EF4-FFF2-40B4-BE49-F238E27FC236}">
                <a16:creationId xmlns:a16="http://schemas.microsoft.com/office/drawing/2014/main" id="{DE8D87D7-ADD8-33B3-463C-884E7328916D}"/>
              </a:ext>
            </a:extLst>
          </p:cNvPr>
          <p:cNvSpPr txBox="1"/>
          <p:nvPr/>
        </p:nvSpPr>
        <p:spPr>
          <a:xfrm>
            <a:off x="9197847" y="4486266"/>
            <a:ext cx="1827744"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Schnee</a:t>
            </a:r>
          </a:p>
        </p:txBody>
      </p:sp>
      <p:sp>
        <p:nvSpPr>
          <p:cNvPr id="19" name="Textfeld 18">
            <a:extLst>
              <a:ext uri="{FF2B5EF4-FFF2-40B4-BE49-F238E27FC236}">
                <a16:creationId xmlns:a16="http://schemas.microsoft.com/office/drawing/2014/main" id="{65AB2B67-23DD-502A-92C5-A746C94F10B9}"/>
              </a:ext>
            </a:extLst>
          </p:cNvPr>
          <p:cNvSpPr txBox="1"/>
          <p:nvPr/>
        </p:nvSpPr>
        <p:spPr>
          <a:xfrm>
            <a:off x="7735908" y="3049309"/>
            <a:ext cx="3339376"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Hinweisschild</a:t>
            </a:r>
          </a:p>
        </p:txBody>
      </p:sp>
      <p:sp>
        <p:nvSpPr>
          <p:cNvPr id="20" name="Textfeld 19">
            <a:extLst>
              <a:ext uri="{FF2B5EF4-FFF2-40B4-BE49-F238E27FC236}">
                <a16:creationId xmlns:a16="http://schemas.microsoft.com/office/drawing/2014/main" id="{7B68687B-1C1B-5079-5457-EC1C82250EFE}"/>
              </a:ext>
            </a:extLst>
          </p:cNvPr>
          <p:cNvSpPr txBox="1"/>
          <p:nvPr/>
        </p:nvSpPr>
        <p:spPr>
          <a:xfrm>
            <a:off x="1635615" y="4896269"/>
            <a:ext cx="7213834"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Skifahrer mit guter Ausrüstung</a:t>
            </a:r>
          </a:p>
        </p:txBody>
      </p:sp>
      <p:sp>
        <p:nvSpPr>
          <p:cNvPr id="21" name="Textfeld 20">
            <a:extLst>
              <a:ext uri="{FF2B5EF4-FFF2-40B4-BE49-F238E27FC236}">
                <a16:creationId xmlns:a16="http://schemas.microsoft.com/office/drawing/2014/main" id="{255C245E-7EE5-558E-13C5-0E5EC6CA83AC}"/>
              </a:ext>
            </a:extLst>
          </p:cNvPr>
          <p:cNvSpPr txBox="1"/>
          <p:nvPr/>
        </p:nvSpPr>
        <p:spPr>
          <a:xfrm>
            <a:off x="740113" y="3298279"/>
            <a:ext cx="4681090"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Unentschlossenheit</a:t>
            </a:r>
          </a:p>
        </p:txBody>
      </p:sp>
      <p:sp>
        <p:nvSpPr>
          <p:cNvPr id="6" name="Foliennummernplatzhalter 5">
            <a:extLst>
              <a:ext uri="{FF2B5EF4-FFF2-40B4-BE49-F238E27FC236}">
                <a16:creationId xmlns:a16="http://schemas.microsoft.com/office/drawing/2014/main" id="{CE42B72E-312F-8C5F-4404-67BC40AB1811}"/>
              </a:ext>
            </a:extLst>
          </p:cNvPr>
          <p:cNvSpPr>
            <a:spLocks noGrp="1"/>
          </p:cNvSpPr>
          <p:nvPr>
            <p:ph type="sldNum" sz="quarter" idx="12"/>
          </p:nvPr>
        </p:nvSpPr>
        <p:spPr/>
        <p:txBody>
          <a:bodyPr/>
          <a:lstStyle/>
          <a:p>
            <a:fld id="{95A3FDB4-5897-5B41-9BAD-39C3DB677514}" type="slidenum">
              <a:rPr lang="de-DE" smtClean="0"/>
              <a:pPr/>
              <a:t>4</a:t>
            </a:fld>
            <a:endParaRPr lang="de-DE" dirty="0"/>
          </a:p>
        </p:txBody>
      </p:sp>
    </p:spTree>
    <p:extLst>
      <p:ext uri="{BB962C8B-B14F-4D97-AF65-F5344CB8AC3E}">
        <p14:creationId xmlns:p14="http://schemas.microsoft.com/office/powerpoint/2010/main" val="10661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BE9E6D39-7548-86CB-E5E8-C18199C78271}"/>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9327DB46-5C39-CEB8-B893-0A676AA7D2E2}"/>
              </a:ext>
            </a:extLst>
          </p:cNvPr>
          <p:cNvSpPr>
            <a:spLocks noGrp="1"/>
          </p:cNvSpPr>
          <p:nvPr>
            <p:ph type="dt" sz="half" idx="10"/>
          </p:nvPr>
        </p:nvSpPr>
        <p:spPr/>
        <p:txBody>
          <a:bodyPr/>
          <a:lstStyle/>
          <a:p>
            <a:fld id="{75E62A9B-9695-A948-BD6C-305009D45812}" type="datetime1">
              <a:rPr lang="de-DE" smtClean="0"/>
              <a:t>02.05.2024</a:t>
            </a:fld>
            <a:endParaRPr lang="de-DE" dirty="0"/>
          </a:p>
        </p:txBody>
      </p:sp>
      <p:sp>
        <p:nvSpPr>
          <p:cNvPr id="9" name="Textfeld 8">
            <a:extLst>
              <a:ext uri="{FF2B5EF4-FFF2-40B4-BE49-F238E27FC236}">
                <a16:creationId xmlns:a16="http://schemas.microsoft.com/office/drawing/2014/main" id="{6D4801FB-AB43-6C08-4FAC-EA793A9B633E}"/>
              </a:ext>
            </a:extLst>
          </p:cNvPr>
          <p:cNvSpPr txBox="1"/>
          <p:nvPr/>
        </p:nvSpPr>
        <p:spPr>
          <a:xfrm>
            <a:off x="1792541" y="2981863"/>
            <a:ext cx="5732660" cy="707886"/>
          </a:xfrm>
          <a:prstGeom prst="rect">
            <a:avLst/>
          </a:prstGeom>
          <a:no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Was will es ausdrücken? </a:t>
            </a:r>
          </a:p>
        </p:txBody>
      </p:sp>
      <p:sp>
        <p:nvSpPr>
          <p:cNvPr id="10" name="Textfeld 9">
            <a:extLst>
              <a:ext uri="{FF2B5EF4-FFF2-40B4-BE49-F238E27FC236}">
                <a16:creationId xmlns:a16="http://schemas.microsoft.com/office/drawing/2014/main" id="{1A743936-B412-EDC6-FFDF-7CFC44B37F84}"/>
              </a:ext>
            </a:extLst>
          </p:cNvPr>
          <p:cNvSpPr txBox="1"/>
          <p:nvPr/>
        </p:nvSpPr>
        <p:spPr>
          <a:xfrm>
            <a:off x="523034" y="1770939"/>
            <a:ext cx="6391493" cy="707886"/>
          </a:xfrm>
          <a:prstGeom prst="rect">
            <a:avLst/>
          </a:prstGeom>
          <a:no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Warum steht das Schild da?</a:t>
            </a:r>
          </a:p>
        </p:txBody>
      </p:sp>
      <p:sp>
        <p:nvSpPr>
          <p:cNvPr id="11" name="Textfeld 10">
            <a:extLst>
              <a:ext uri="{FF2B5EF4-FFF2-40B4-BE49-F238E27FC236}">
                <a16:creationId xmlns:a16="http://schemas.microsoft.com/office/drawing/2014/main" id="{AF664EE0-539B-5FD9-7575-0B57793194B6}"/>
              </a:ext>
            </a:extLst>
          </p:cNvPr>
          <p:cNvSpPr txBox="1"/>
          <p:nvPr/>
        </p:nvSpPr>
        <p:spPr>
          <a:xfrm>
            <a:off x="913651" y="4192787"/>
            <a:ext cx="4642618" cy="707886"/>
          </a:xfrm>
          <a:prstGeom prst="rect">
            <a:avLst/>
          </a:prstGeom>
          <a:no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Ist es verständlich? </a:t>
            </a:r>
          </a:p>
        </p:txBody>
      </p:sp>
      <p:sp>
        <p:nvSpPr>
          <p:cNvPr id="12" name="Textfeld 11">
            <a:extLst>
              <a:ext uri="{FF2B5EF4-FFF2-40B4-BE49-F238E27FC236}">
                <a16:creationId xmlns:a16="http://schemas.microsoft.com/office/drawing/2014/main" id="{39FA5E97-49F1-8FD3-803B-7776C37F21FD}"/>
              </a:ext>
            </a:extLst>
          </p:cNvPr>
          <p:cNvSpPr txBox="1"/>
          <p:nvPr/>
        </p:nvSpPr>
        <p:spPr>
          <a:xfrm>
            <a:off x="1792541" y="5403712"/>
            <a:ext cx="5357557" cy="707886"/>
          </a:xfrm>
          <a:prstGeom prst="rect">
            <a:avLst/>
          </a:prstGeom>
          <a:no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Fehlen Informationen?</a:t>
            </a:r>
          </a:p>
        </p:txBody>
      </p:sp>
      <p:sp>
        <p:nvSpPr>
          <p:cNvPr id="6" name="Foliennummernplatzhalter 5">
            <a:extLst>
              <a:ext uri="{FF2B5EF4-FFF2-40B4-BE49-F238E27FC236}">
                <a16:creationId xmlns:a16="http://schemas.microsoft.com/office/drawing/2014/main" id="{8FC5ECD6-62D3-0940-54F7-1B05810DCEEE}"/>
              </a:ext>
            </a:extLst>
          </p:cNvPr>
          <p:cNvSpPr>
            <a:spLocks noGrp="1"/>
          </p:cNvSpPr>
          <p:nvPr>
            <p:ph type="sldNum" sz="quarter" idx="12"/>
          </p:nvPr>
        </p:nvSpPr>
        <p:spPr/>
        <p:txBody>
          <a:bodyPr/>
          <a:lstStyle/>
          <a:p>
            <a:fld id="{95A3FDB4-5897-5B41-9BAD-39C3DB677514}" type="slidenum">
              <a:rPr lang="de-DE" smtClean="0"/>
              <a:pPr/>
              <a:t>5</a:t>
            </a:fld>
            <a:endParaRPr lang="de-DE" dirty="0"/>
          </a:p>
        </p:txBody>
      </p:sp>
    </p:spTree>
    <p:extLst>
      <p:ext uri="{BB962C8B-B14F-4D97-AF65-F5344CB8AC3E}">
        <p14:creationId xmlns:p14="http://schemas.microsoft.com/office/powerpoint/2010/main" val="933252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95F11B19-B12E-7EFC-AFEC-1FAB38EE804B}"/>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8F649AFA-3EEE-D4F3-B06B-FAF242BB7D3E}"/>
              </a:ext>
            </a:extLst>
          </p:cNvPr>
          <p:cNvSpPr>
            <a:spLocks noGrp="1"/>
          </p:cNvSpPr>
          <p:nvPr>
            <p:ph type="dt" sz="half" idx="10"/>
          </p:nvPr>
        </p:nvSpPr>
        <p:spPr/>
        <p:txBody>
          <a:bodyPr/>
          <a:lstStyle/>
          <a:p>
            <a:fld id="{8668C10B-D8AD-D843-AF23-987976C7F339}" type="datetime1">
              <a:rPr lang="de-DE" smtClean="0"/>
              <a:t>02.05.2024</a:t>
            </a:fld>
            <a:endParaRPr lang="de-DE" dirty="0"/>
          </a:p>
        </p:txBody>
      </p:sp>
      <p:pic>
        <p:nvPicPr>
          <p:cNvPr id="12" name="Grafik 11">
            <a:extLst>
              <a:ext uri="{FF2B5EF4-FFF2-40B4-BE49-F238E27FC236}">
                <a16:creationId xmlns:a16="http://schemas.microsoft.com/office/drawing/2014/main" id="{026CC1A0-5C57-8E85-5894-48B82867F959}"/>
              </a:ext>
            </a:extLst>
          </p:cNvPr>
          <p:cNvPicPr>
            <a:picLocks/>
          </p:cNvPicPr>
          <p:nvPr/>
        </p:nvPicPr>
        <p:blipFill rotWithShape="1">
          <a:blip r:embed="rId4"/>
          <a:srcRect t="7940" r="50005" b="7940"/>
          <a:stretch/>
        </p:blipFill>
        <p:spPr>
          <a:xfrm>
            <a:off x="0" y="1058400"/>
            <a:ext cx="6096000" cy="5410800"/>
          </a:xfrm>
          <a:prstGeom prst="rect">
            <a:avLst/>
          </a:prstGeom>
        </p:spPr>
      </p:pic>
      <p:sp>
        <p:nvSpPr>
          <p:cNvPr id="6" name="Textfeld 5">
            <a:extLst>
              <a:ext uri="{FF2B5EF4-FFF2-40B4-BE49-F238E27FC236}">
                <a16:creationId xmlns:a16="http://schemas.microsoft.com/office/drawing/2014/main" id="{8AFF3C4B-6642-C513-15A5-4B36028B923E}"/>
              </a:ext>
            </a:extLst>
          </p:cNvPr>
          <p:cNvSpPr txBox="1"/>
          <p:nvPr/>
        </p:nvSpPr>
        <p:spPr>
          <a:xfrm>
            <a:off x="4817150" y="2471616"/>
            <a:ext cx="2737747" cy="1938992"/>
          </a:xfrm>
          <a:prstGeom prst="rect">
            <a:avLst/>
          </a:prstGeom>
          <a:noFill/>
          <a:ln>
            <a:noFill/>
          </a:ln>
        </p:spPr>
        <p:txBody>
          <a:bodyPr wrap="square" rtlCol="0">
            <a:spAutoFit/>
          </a:bodyPr>
          <a:lstStyle/>
          <a:p>
            <a:pPr algn="ctr"/>
            <a:r>
              <a:rPr lang="de-DE" sz="4000" b="1" dirty="0">
                <a:solidFill>
                  <a:schemeClr val="bg1"/>
                </a:solidFill>
                <a:latin typeface="Source Sans 3" panose="020B0503030403020204" pitchFamily="34" charset="0"/>
                <a:cs typeface="Calibri" panose="020F0502020204030204" pitchFamily="34" charset="0"/>
              </a:rPr>
              <a:t>Was hat das mit uns zu tun? </a:t>
            </a:r>
          </a:p>
        </p:txBody>
      </p:sp>
      <p:sp>
        <p:nvSpPr>
          <p:cNvPr id="7" name="Foliennummernplatzhalter 6">
            <a:extLst>
              <a:ext uri="{FF2B5EF4-FFF2-40B4-BE49-F238E27FC236}">
                <a16:creationId xmlns:a16="http://schemas.microsoft.com/office/drawing/2014/main" id="{0668CDCD-8F92-B008-2792-3F9E87AD8279}"/>
              </a:ext>
            </a:extLst>
          </p:cNvPr>
          <p:cNvSpPr>
            <a:spLocks noGrp="1"/>
          </p:cNvSpPr>
          <p:nvPr>
            <p:ph type="sldNum" sz="quarter" idx="12"/>
          </p:nvPr>
        </p:nvSpPr>
        <p:spPr/>
        <p:txBody>
          <a:bodyPr/>
          <a:lstStyle/>
          <a:p>
            <a:fld id="{95A3FDB4-5897-5B41-9BAD-39C3DB677514}" type="slidenum">
              <a:rPr lang="de-DE" smtClean="0"/>
              <a:pPr/>
              <a:t>6</a:t>
            </a:fld>
            <a:endParaRPr lang="de-DE" dirty="0"/>
          </a:p>
        </p:txBody>
      </p:sp>
    </p:spTree>
    <p:extLst>
      <p:ext uri="{BB962C8B-B14F-4D97-AF65-F5344CB8AC3E}">
        <p14:creationId xmlns:p14="http://schemas.microsoft.com/office/powerpoint/2010/main" val="50019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2278624-F57B-55F0-485A-C57E637FC59B}"/>
              </a:ext>
            </a:extLst>
          </p:cNvPr>
          <p:cNvSpPr>
            <a:spLocks noGrp="1"/>
          </p:cNvSpPr>
          <p:nvPr>
            <p:ph type="dt" sz="half" idx="10"/>
          </p:nvPr>
        </p:nvSpPr>
        <p:spPr/>
        <p:txBody>
          <a:bodyPr/>
          <a:lstStyle/>
          <a:p>
            <a:fld id="{89AE82AB-F009-2244-92B6-64B2B341CA0C}" type="datetime1">
              <a:rPr lang="de-DE" smtClean="0"/>
              <a:t>02.05.2024</a:t>
            </a:fld>
            <a:endParaRPr lang="de-DE" dirty="0"/>
          </a:p>
        </p:txBody>
      </p:sp>
      <p:sp>
        <p:nvSpPr>
          <p:cNvPr id="5" name="Textfeld 7">
            <a:extLst>
              <a:ext uri="{FF2B5EF4-FFF2-40B4-BE49-F238E27FC236}">
                <a16:creationId xmlns:a16="http://schemas.microsoft.com/office/drawing/2014/main" id="{FBA1909E-BA99-4FE3-DB02-A2A75D1778E0}"/>
              </a:ext>
            </a:extLst>
          </p:cNvPr>
          <p:cNvSpPr txBox="1">
            <a:spLocks/>
          </p:cNvSpPr>
          <p:nvPr/>
        </p:nvSpPr>
        <p:spPr>
          <a:xfrm>
            <a:off x="6272655" y="2921169"/>
            <a:ext cx="5160387" cy="1015663"/>
          </a:xfrm>
          <a:prstGeom prst="rect">
            <a:avLst/>
          </a:prstGeom>
          <a:noFill/>
          <a:ln>
            <a:no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6000" b="1" dirty="0">
                <a:solidFill>
                  <a:schemeClr val="bg1"/>
                </a:solidFill>
                <a:latin typeface="Source Sans 3" panose="020B0503030403020204" pitchFamily="34" charset="0"/>
                <a:cs typeface="Calibri" panose="020F0502020204030204" pitchFamily="34" charset="0"/>
              </a:rPr>
              <a:t>Was ist zu tun?</a:t>
            </a:r>
          </a:p>
        </p:txBody>
      </p:sp>
      <p:sp>
        <p:nvSpPr>
          <p:cNvPr id="7" name="Foliennummernplatzhalter 6">
            <a:extLst>
              <a:ext uri="{FF2B5EF4-FFF2-40B4-BE49-F238E27FC236}">
                <a16:creationId xmlns:a16="http://schemas.microsoft.com/office/drawing/2014/main" id="{773DB1F2-C21C-B839-FAA1-967F9F14F425}"/>
              </a:ext>
            </a:extLst>
          </p:cNvPr>
          <p:cNvSpPr>
            <a:spLocks noGrp="1"/>
          </p:cNvSpPr>
          <p:nvPr>
            <p:ph type="sldNum" sz="quarter" idx="12"/>
          </p:nvPr>
        </p:nvSpPr>
        <p:spPr/>
        <p:txBody>
          <a:bodyPr/>
          <a:lstStyle/>
          <a:p>
            <a:fld id="{95A3FDB4-5897-5B41-9BAD-39C3DB677514}" type="slidenum">
              <a:rPr lang="de-DE" smtClean="0"/>
              <a:pPr/>
              <a:t>7</a:t>
            </a:fld>
            <a:endParaRPr lang="de-DE" dirty="0"/>
          </a:p>
        </p:txBody>
      </p:sp>
    </p:spTree>
    <p:extLst>
      <p:ext uri="{BB962C8B-B14F-4D97-AF65-F5344CB8AC3E}">
        <p14:creationId xmlns:p14="http://schemas.microsoft.com/office/powerpoint/2010/main" val="118104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E3677AC1-6FBE-716D-726F-AF6CC0A9D93A}"/>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5468A6AD-2D52-14AE-ACB4-F85117E491FF}"/>
              </a:ext>
            </a:extLst>
          </p:cNvPr>
          <p:cNvSpPr>
            <a:spLocks noGrp="1"/>
          </p:cNvSpPr>
          <p:nvPr>
            <p:ph type="dt" sz="half" idx="10"/>
          </p:nvPr>
        </p:nvSpPr>
        <p:spPr/>
        <p:txBody>
          <a:bodyPr/>
          <a:lstStyle/>
          <a:p>
            <a:fld id="{2DAB186F-1800-DF4B-8580-189C781B3E1E}" type="datetime1">
              <a:rPr lang="de-DE" smtClean="0"/>
              <a:t>02.05.2024</a:t>
            </a:fld>
            <a:endParaRPr lang="de-DE" dirty="0"/>
          </a:p>
        </p:txBody>
      </p:sp>
      <p:sp>
        <p:nvSpPr>
          <p:cNvPr id="6" name="Textfeld 5">
            <a:extLst>
              <a:ext uri="{FF2B5EF4-FFF2-40B4-BE49-F238E27FC236}">
                <a16:creationId xmlns:a16="http://schemas.microsoft.com/office/drawing/2014/main" id="{30E2214F-B868-5FDB-1780-14ACCB47AE84}"/>
              </a:ext>
            </a:extLst>
          </p:cNvPr>
          <p:cNvSpPr txBox="1"/>
          <p:nvPr/>
        </p:nvSpPr>
        <p:spPr>
          <a:xfrm>
            <a:off x="1257300" y="1932057"/>
            <a:ext cx="3504486"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Was ist zu tun?</a:t>
            </a:r>
          </a:p>
        </p:txBody>
      </p:sp>
      <p:sp>
        <p:nvSpPr>
          <p:cNvPr id="7" name="Textfeld 6">
            <a:extLst>
              <a:ext uri="{FF2B5EF4-FFF2-40B4-BE49-F238E27FC236}">
                <a16:creationId xmlns:a16="http://schemas.microsoft.com/office/drawing/2014/main" id="{24957BC8-6C70-21C0-08A9-5F469D337C89}"/>
              </a:ext>
            </a:extLst>
          </p:cNvPr>
          <p:cNvSpPr txBox="1"/>
          <p:nvPr/>
        </p:nvSpPr>
        <p:spPr>
          <a:xfrm>
            <a:off x="2562319" y="2844829"/>
            <a:ext cx="6466272" cy="3061416"/>
          </a:xfrm>
          <a:prstGeom prst="rect">
            <a:avLst/>
          </a:prstGeom>
          <a:solidFill>
            <a:schemeClr val="bg1">
              <a:alpha val="86759"/>
            </a:schemeClr>
          </a:solidFill>
        </p:spPr>
        <p:txBody>
          <a:bodyPr wrap="square" rtlCol="0">
            <a:spAutoFit/>
          </a:bodyPr>
          <a:lstStyle/>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Prüfen Sie, ob für Tätigkeiten mit Maschinen, Anlagen und Gefahrstoffen eine aktuelle Betriebsanweisung vorliegt.</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Überprüfen Sie, ob die Betriebsanweisungen in verständliche Form und Sprache die notwendigen Informationen vermitteln.</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Nehmen Sie als Basis für die Betriebsanweisung die Gefährdungsbeurteilung.</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Machen Sie Betriebsanweisungen zugänglich und sprechen Sie sie mit den Beschäftigten durch.</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Halten Sie sich an den vorgegebenen Aufbau. </a:t>
            </a:r>
          </a:p>
        </p:txBody>
      </p:sp>
      <p:sp>
        <p:nvSpPr>
          <p:cNvPr id="9" name="Foliennummernplatzhalter 8">
            <a:extLst>
              <a:ext uri="{FF2B5EF4-FFF2-40B4-BE49-F238E27FC236}">
                <a16:creationId xmlns:a16="http://schemas.microsoft.com/office/drawing/2014/main" id="{144F6F12-407C-E432-0E71-E428C4B98F65}"/>
              </a:ext>
            </a:extLst>
          </p:cNvPr>
          <p:cNvSpPr>
            <a:spLocks noGrp="1"/>
          </p:cNvSpPr>
          <p:nvPr>
            <p:ph type="sldNum" sz="quarter" idx="12"/>
          </p:nvPr>
        </p:nvSpPr>
        <p:spPr/>
        <p:txBody>
          <a:bodyPr/>
          <a:lstStyle/>
          <a:p>
            <a:fld id="{95A3FDB4-5897-5B41-9BAD-39C3DB677514}" type="slidenum">
              <a:rPr lang="de-DE" smtClean="0"/>
              <a:pPr/>
              <a:t>8</a:t>
            </a:fld>
            <a:endParaRPr lang="de-DE" dirty="0"/>
          </a:p>
        </p:txBody>
      </p:sp>
    </p:spTree>
    <p:extLst>
      <p:ext uri="{BB962C8B-B14F-4D97-AF65-F5344CB8AC3E}">
        <p14:creationId xmlns:p14="http://schemas.microsoft.com/office/powerpoint/2010/main" val="2155797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B725D8B-AEFB-1B7E-279C-639B2D710D9D}"/>
              </a:ext>
            </a:extLst>
          </p:cNvPr>
          <p:cNvSpPr>
            <a:spLocks noGrp="1"/>
          </p:cNvSpPr>
          <p:nvPr>
            <p:ph type="dt" sz="half" idx="10"/>
          </p:nvPr>
        </p:nvSpPr>
        <p:spPr/>
        <p:txBody>
          <a:bodyPr/>
          <a:lstStyle/>
          <a:p>
            <a:fld id="{4E7E5380-1AA3-8F4E-AFE5-AADC22754FEA}" type="datetime1">
              <a:rPr lang="de-DE" smtClean="0"/>
              <a:t>02.05.2024</a:t>
            </a:fld>
            <a:endParaRPr lang="de-DE" dirty="0"/>
          </a:p>
        </p:txBody>
      </p:sp>
      <p:sp>
        <p:nvSpPr>
          <p:cNvPr id="5" name="Textfeld 4">
            <a:extLst>
              <a:ext uri="{FF2B5EF4-FFF2-40B4-BE49-F238E27FC236}">
                <a16:creationId xmlns:a16="http://schemas.microsoft.com/office/drawing/2014/main" id="{112FF568-28F8-CBAE-D99F-8D320090ADB1}"/>
              </a:ext>
            </a:extLst>
          </p:cNvPr>
          <p:cNvSpPr txBox="1">
            <a:spLocks/>
          </p:cNvSpPr>
          <p:nvPr/>
        </p:nvSpPr>
        <p:spPr>
          <a:xfrm>
            <a:off x="3675953" y="2941707"/>
            <a:ext cx="7754047" cy="1015663"/>
          </a:xfrm>
          <a:prstGeom prst="rect">
            <a:avLst/>
          </a:prstGeom>
          <a:noFill/>
          <a:ln>
            <a:noFill/>
          </a:ln>
        </p:spPr>
        <p:txBody>
          <a:bodyPr wrap="none" rtlCol="0">
            <a:spAutoFit/>
          </a:bodyPr>
          <a:lstStyle/>
          <a:p>
            <a:pPr algn="r"/>
            <a:r>
              <a:rPr lang="de-DE" sz="6000" b="1" spc="-150" dirty="0">
                <a:solidFill>
                  <a:schemeClr val="bg1"/>
                </a:solidFill>
                <a:latin typeface="Source Sans 3" panose="020B0503030403020204" pitchFamily="34" charset="0"/>
                <a:cs typeface="Calibri" panose="020F0502020204030204" pitchFamily="34" charset="0"/>
              </a:rPr>
              <a:t>Auf den Punkt gebracht</a:t>
            </a:r>
          </a:p>
        </p:txBody>
      </p:sp>
      <p:sp>
        <p:nvSpPr>
          <p:cNvPr id="7" name="Foliennummernplatzhalter 6">
            <a:extLst>
              <a:ext uri="{FF2B5EF4-FFF2-40B4-BE49-F238E27FC236}">
                <a16:creationId xmlns:a16="http://schemas.microsoft.com/office/drawing/2014/main" id="{35367D96-8DBC-BB3A-B783-B0CA002762D3}"/>
              </a:ext>
            </a:extLst>
          </p:cNvPr>
          <p:cNvSpPr>
            <a:spLocks noGrp="1"/>
          </p:cNvSpPr>
          <p:nvPr>
            <p:ph type="sldNum" sz="quarter" idx="12"/>
          </p:nvPr>
        </p:nvSpPr>
        <p:spPr/>
        <p:txBody>
          <a:bodyPr/>
          <a:lstStyle/>
          <a:p>
            <a:fld id="{95A3FDB4-5897-5B41-9BAD-39C3DB677514}" type="slidenum">
              <a:rPr lang="de-DE" smtClean="0"/>
              <a:pPr/>
              <a:t>9</a:t>
            </a:fld>
            <a:endParaRPr lang="de-DE" dirty="0"/>
          </a:p>
        </p:txBody>
      </p:sp>
    </p:spTree>
    <p:extLst>
      <p:ext uri="{BB962C8B-B14F-4D97-AF65-F5344CB8AC3E}">
        <p14:creationId xmlns:p14="http://schemas.microsoft.com/office/powerpoint/2010/main" val="1130561350"/>
      </p:ext>
    </p:extLst>
  </p:cSld>
  <p:clrMapOvr>
    <a:masterClrMapping/>
  </p:clrMapOvr>
</p:sld>
</file>

<file path=ppt/theme/theme1.xml><?xml version="1.0" encoding="utf-8"?>
<a:theme xmlns:a="http://schemas.openxmlformats.org/drawingml/2006/main" name="Hier alles anpassen">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974</Words>
  <PresentationFormat>Breitbild</PresentationFormat>
  <Paragraphs>105</Paragraphs>
  <Slides>14</Slides>
  <Notes>14</Notes>
  <HiddenSlides>2</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Gill Sans MT</vt:lpstr>
      <vt:lpstr>Arial</vt:lpstr>
      <vt:lpstr>Impact</vt:lpstr>
      <vt:lpstr>Source Sans 3</vt:lpstr>
      <vt:lpstr>Calibri</vt:lpstr>
      <vt:lpstr>Hier alles anpassen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Jedermann-Verlag GmbH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Point 02</dc:title>
  <dc:subject/>
  <cp:keywords/>
  <dc:description>Copyright Jedermann-Verlag GmbH</dc:description>
  <dcterms:created xsi:type="dcterms:W3CDTF">2023-08-14T08:08:33Z</dcterms:created>
  <dcterms:modified xsi:type="dcterms:W3CDTF">2024-05-02T07:58:13Z</dcterms:modified>
  <cp:category/>
</cp:coreProperties>
</file>