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77293" autoAdjust="0"/>
  </p:normalViewPr>
  <p:slideViewPr>
    <p:cSldViewPr snapToGrid="0" showGuides="1">
      <p:cViewPr varScale="1">
        <p:scale>
          <a:sx n="89" d="100"/>
          <a:sy n="89" d="100"/>
        </p:scale>
        <p:origin x="163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52" d="100"/>
          <a:sy n="152" d="100"/>
        </p:scale>
        <p:origin x="382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dirty="0">
                <a:effectLst/>
                <a:latin typeface="+mn-lt"/>
              </a:rPr>
              <a:t>Was sieht man?</a:t>
            </a:r>
          </a:p>
          <a:p>
            <a:pPr marL="171450" indent="-171450" algn="just">
              <a:buFont typeface="Arial" panose="020B0604020202020204" pitchFamily="34" charset="0"/>
              <a:buChar char="•"/>
            </a:pPr>
            <a:r>
              <a:rPr lang="de-DE" dirty="0">
                <a:effectLst/>
                <a:latin typeface="+mn-lt"/>
              </a:rPr>
              <a:t>Es ist eine alte Sportlerweisheit: Das nächste Spiel ist immer das schwerste! Die Vorarbeit ist getan, alle haben hart trainiert. Die Form stimmt. Jetzt geht’s um die Taktik. Mit welchem Spielsystem können wir den Gegner besiegen? Der Trainer motiviert dafür sein Team und bespricht noch einmal die eingeübten Abläufe. </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1:</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kern="1200" dirty="0">
                <a:solidFill>
                  <a:schemeClr val="tx1"/>
                </a:solidFill>
                <a:effectLst/>
                <a:latin typeface="+mn-lt"/>
                <a:ea typeface="+mn-ea"/>
                <a:cs typeface="+mn-cs"/>
              </a:rPr>
              <a:t>Taktische Spielzüge, Laufwege der Gegnerinnen, Spielaufbau, … Kennt jede im Team ihre Aufgaben und Rolle?</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2:</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kern="1200" dirty="0">
                <a:solidFill>
                  <a:schemeClr val="tx1"/>
                </a:solidFill>
                <a:effectLst/>
                <a:latin typeface="+mn-lt"/>
                <a:ea typeface="+mn-ea"/>
                <a:cs typeface="+mn-cs"/>
              </a:rPr>
              <a:t>Die Informationen müssen ausreichend konkret sein. Die individuellen Voraussetzungen und der Erfahrungsstand müssen ausreichend berücksichtigt werden, unterschiedliche Methodiken anwenden und für alle verständlich ausdrücken (z. B. mündlich, schriftlich, sprachlich).</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3:</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kern="1200" dirty="0">
                <a:solidFill>
                  <a:schemeClr val="tx1"/>
                </a:solidFill>
                <a:effectLst/>
                <a:latin typeface="+mn-lt"/>
                <a:ea typeface="+mn-ea"/>
                <a:cs typeface="+mn-cs"/>
              </a:rPr>
              <a:t>Zustimmen werden die unterwiesenen Personen insbesondere dann, wenn diese bei den Instruktionen mit einbezogen wurden und schlussendlich „dahinter stehen“. </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ea typeface="Calibri" panose="020F0502020204030204" pitchFamily="34" charset="0"/>
                <a:cs typeface="Times New Roman" panose="02020603050405020304" pitchFamily="18" charset="0"/>
              </a:rPr>
              <a:t>Impulse:</a:t>
            </a:r>
          </a:p>
          <a:p>
            <a:pPr marL="0" marR="0" lvl="0" indent="0" algn="l" defTabSz="914400" rtl="0" eaLnBrk="1" fontAlgn="auto" latinLnBrk="0" hangingPunct="1">
              <a:lnSpc>
                <a:spcPct val="100000"/>
              </a:lnSpc>
              <a:spcBef>
                <a:spcPts val="0"/>
              </a:spcBef>
              <a:buClrTx/>
              <a:buSzTx/>
              <a:buFontTx/>
              <a:buNone/>
              <a:tabLst/>
              <a:defRPr/>
            </a:pPr>
            <a:r>
              <a:rPr lang="de-DE" sz="1200" dirty="0">
                <a:effectLst/>
                <a:ea typeface="Calibri" panose="020F0502020204030204" pitchFamily="34" charset="0"/>
                <a:cs typeface="Calibri" panose="020F0502020204030204" pitchFamily="34" charset="0"/>
              </a:rPr>
              <a:t>Damit die Belegschaft erfolgreich, also gesund und unfallfrei arbeiten kann, braucht sie alle notwendigen Informationen und Vorgaben für ihre Tätigkeiten. Sie als Führungskraft wissen aufgrund der Gefährdungsbeurteilung, welche Gefährdungen bei bestimmten Arbeiten auftreten können und wie man sich durch welche Maßnahmen davor schützen kann.</a:t>
            </a:r>
            <a:endParaRPr lang="de-DE" sz="1200" dirty="0">
              <a:effectLst/>
              <a:cs typeface="Calibri" panose="020F0502020204030204" pitchFamily="34" charset="0"/>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41419F9C-FF9B-AF4A-B2F8-A554159FB5DA}"/>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73903DEF-0FE1-5CE7-2CA2-63A51ACDA0F5}"/>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C4C1509E-CACB-FCE1-3E76-9B850EA311B6}"/>
              </a:ext>
            </a:extLst>
          </p:cNvPr>
          <p:cNvPicPr>
            <a:picLocks noChangeAspect="1"/>
          </p:cNvPicPr>
          <p:nvPr userDrawn="1"/>
        </p:nvPicPr>
        <p:blipFill>
          <a:blip r:embed="rId5"/>
          <a:srcRect/>
          <a:stretch/>
        </p:blipFill>
        <p:spPr>
          <a:xfrm>
            <a:off x="9377839" y="1608878"/>
            <a:ext cx="1989571" cy="1989571"/>
          </a:xfrm>
          <a:prstGeom prst="rect">
            <a:avLst/>
          </a:prstGeom>
        </p:spPr>
      </p:pic>
      <p:pic>
        <p:nvPicPr>
          <p:cNvPr id="5" name="Grafik 4">
            <a:extLst>
              <a:ext uri="{FF2B5EF4-FFF2-40B4-BE49-F238E27FC236}">
                <a16:creationId xmlns:a16="http://schemas.microsoft.com/office/drawing/2014/main" id="{2DD7AF4A-1491-61CB-87FF-46993ADCDE38}"/>
              </a:ext>
            </a:extLst>
          </p:cNvPr>
          <p:cNvPicPr>
            <a:picLocks noChangeAspect="1"/>
          </p:cNvPicPr>
          <p:nvPr userDrawn="1"/>
        </p:nvPicPr>
        <p:blipFill rotWithShape="1">
          <a:blip r:embed="rId6"/>
          <a:srcRect l="-4285" t="-6025" r="-3198" b="46326"/>
          <a:stretch/>
        </p:blipFill>
        <p:spPr>
          <a:xfrm>
            <a:off x="9377839" y="5700155"/>
            <a:ext cx="2084578" cy="1157845"/>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0" y="-1"/>
            <a:ext cx="895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800"/>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0"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187107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UNTERWEISUNG</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3</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24A978F8-DEF8-BD00-9793-34C53679F60B}"/>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3 zum Einstieg in das Thema „Unterweisung“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0F99FCA-3229-E09D-9067-64D8D59E8932}"/>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2301526"/>
            <a:ext cx="3377848"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Unterweisung</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3214298"/>
            <a:ext cx="4092481" cy="2018438"/>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Bringt Geschriebenes in die Köpfe Ihres Teams</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Verbindet Wissensvermittlung und Anweisungen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Optimal vorbereitet ins nächste Spiel – motiviert und informiert!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5" name="Grafik 4">
            <a:extLst>
              <a:ext uri="{FF2B5EF4-FFF2-40B4-BE49-F238E27FC236}">
                <a16:creationId xmlns:a16="http://schemas.microsoft.com/office/drawing/2014/main" id="{0808F699-5454-23ED-A4F1-3C191F0D914D}"/>
              </a:ext>
            </a:extLst>
          </p:cNvPr>
          <p:cNvPicPr preferRelativeResize="0">
            <a:picLocks noChangeAspect="1"/>
          </p:cNvPicPr>
          <p:nvPr/>
        </p:nvPicPr>
        <p:blipFill>
          <a:blip r:embed="rId3"/>
          <a:srcRect/>
          <a:stretch/>
        </p:blipFill>
        <p:spPr>
          <a:xfrm rot="542535">
            <a:off x="873669" y="1813918"/>
            <a:ext cx="7207815" cy="4007281"/>
          </a:xfrm>
          <a:prstGeom prst="rect">
            <a:avLst/>
          </a:prstGeom>
          <a:effectLst>
            <a:outerShdw blurRad="208778" dist="201591" dir="1500000" algn="ctr" rotWithShape="0">
              <a:srgbClr val="000000">
                <a:alpha val="56000"/>
              </a:srgbClr>
            </a:outerShdw>
          </a:effectLst>
        </p:spPr>
      </p:pic>
      <p:pic>
        <p:nvPicPr>
          <p:cNvPr id="6" name="Grafik 5">
            <a:extLst>
              <a:ext uri="{FF2B5EF4-FFF2-40B4-BE49-F238E27FC236}">
                <a16:creationId xmlns:a16="http://schemas.microsoft.com/office/drawing/2014/main" id="{1F2FF98F-4B5B-ED89-9D69-8E62DB5CB0EE}"/>
              </a:ext>
            </a:extLst>
          </p:cNvPr>
          <p:cNvPicPr>
            <a:picLocks/>
          </p:cNvPicPr>
          <p:nvPr/>
        </p:nvPicPr>
        <p:blipFill rotWithShape="1">
          <a:blip r:embed="rId4"/>
          <a:srcRect r="4439"/>
          <a:stretch/>
        </p:blipFill>
        <p:spPr>
          <a:xfrm>
            <a:off x="7611588" y="4313129"/>
            <a:ext cx="4580412" cy="1592371"/>
          </a:xfrm>
          <a:prstGeom prst="rect">
            <a:avLst/>
          </a:prstGeom>
        </p:spPr>
      </p:pic>
      <p:sp>
        <p:nvSpPr>
          <p:cNvPr id="7" name="Textfeld 6">
            <a:extLst>
              <a:ext uri="{FF2B5EF4-FFF2-40B4-BE49-F238E27FC236}">
                <a16:creationId xmlns:a16="http://schemas.microsoft.com/office/drawing/2014/main" id="{FD38CD60-6A2C-A35B-35A6-F294C2C81435}"/>
              </a:ext>
            </a:extLst>
          </p:cNvPr>
          <p:cNvSpPr txBox="1"/>
          <p:nvPr/>
        </p:nvSpPr>
        <p:spPr>
          <a:xfrm>
            <a:off x="7856517" y="4493761"/>
            <a:ext cx="3853543" cy="1231106"/>
          </a:xfrm>
          <a:prstGeom prst="rect">
            <a:avLst/>
          </a:prstGeom>
          <a:noFill/>
          <a:ln>
            <a:noFill/>
          </a:ln>
        </p:spPr>
        <p:txBody>
          <a:bodyPr wrap="square" rtlCol="0">
            <a:spAutoFit/>
          </a:bodyPr>
          <a:lstStyle/>
          <a:p>
            <a:r>
              <a:rPr lang="de-DE" sz="2800" dirty="0">
                <a:solidFill>
                  <a:schemeClr val="bg1"/>
                </a:solidFill>
                <a:latin typeface="Source Sans 3" panose="020B0503030403020204" pitchFamily="34" charset="0"/>
                <a:cs typeface="Calibri" panose="020F0502020204030204" pitchFamily="34" charset="0"/>
              </a:rPr>
              <a:t>„Mailand oder Madrid –</a:t>
            </a:r>
            <a:br>
              <a:rPr lang="de-DE" sz="2800" dirty="0">
                <a:solidFill>
                  <a:schemeClr val="bg1"/>
                </a:solidFill>
                <a:latin typeface="Source Sans 3" panose="020B0503030403020204" pitchFamily="34" charset="0"/>
                <a:cs typeface="Calibri" panose="020F0502020204030204" pitchFamily="34" charset="0"/>
              </a:rPr>
            </a:br>
            <a:r>
              <a:rPr lang="de-DE" sz="2800" dirty="0">
                <a:solidFill>
                  <a:schemeClr val="bg1"/>
                </a:solidFill>
                <a:latin typeface="Source Sans 3" panose="020B0503030403020204" pitchFamily="34" charset="0"/>
                <a:cs typeface="Calibri" panose="020F0502020204030204" pitchFamily="34" charset="0"/>
              </a:rPr>
              <a:t>Hauptsache Italien!“</a:t>
            </a:r>
          </a:p>
          <a:p>
            <a:r>
              <a:rPr lang="de-DE" i="1" dirty="0">
                <a:solidFill>
                  <a:schemeClr val="bg1"/>
                </a:solidFill>
                <a:latin typeface="Source Sans 3" panose="020B0503030403020204" pitchFamily="34" charset="0"/>
                <a:cs typeface="Calibri" panose="020F0502020204030204" pitchFamily="34" charset="0"/>
              </a:rPr>
              <a:t>Eine deutsche Fußball-Legende</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62700" y="2178824"/>
            <a:ext cx="8345193" cy="4170372"/>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3, Unterweisung).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026 „Gefährdungsorientiertes Unterweisen – Medien- und Gestaltungsvorschläge nach Gefährdungsfaktoren“</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Reihe Sicherheitskurzgespräche (SKG)</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DGUV Information 211-005 „Unterweisung – Bestandteil des betrieblichen Arbeitsschutzes“</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awa.bgrci.de und der Medienart „Betriebsanweisung“</a:t>
            </a:r>
          </a:p>
          <a:p>
            <a:pPr marL="0" algn="l" rtl="0" eaLnBrk="1" latinLnBrk="0" hangingPunct="1">
              <a:spcBef>
                <a:spcPts val="0"/>
              </a:spcBef>
              <a:spcAft>
                <a:spcPts val="600"/>
              </a:spcAft>
            </a:pPr>
            <a:r>
              <a:rPr lang="de-DE" sz="2000" u="sng" kern="1200" dirty="0">
                <a:effectLst/>
                <a:latin typeface="Source Sans 3" panose="020B0503030403020204" pitchFamily="34" charset="0"/>
                <a:cs typeface="Calibri" panose="020F0502020204030204" pitchFamily="34" charset="0"/>
              </a:rPr>
              <a:t>Bezugsquelle des Merkblatts: </a:t>
            </a:r>
            <a:br>
              <a:rPr lang="de-DE" sz="2000" u="sng"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3</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UNTERWEISUNG</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A75E8C1-588B-5B52-41A6-07BB98783AE2}"/>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5" name="Textfeld 4">
            <a:extLst>
              <a:ext uri="{FF2B5EF4-FFF2-40B4-BE49-F238E27FC236}">
                <a16:creationId xmlns:a16="http://schemas.microsoft.com/office/drawing/2014/main" id="{173258C5-2147-7D48-4166-5616A31331CC}"/>
              </a:ext>
            </a:extLst>
          </p:cNvPr>
          <p:cNvSpPr txBox="1"/>
          <p:nvPr/>
        </p:nvSpPr>
        <p:spPr>
          <a:xfrm>
            <a:off x="9670366" y="1667257"/>
            <a:ext cx="1848583"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Trainer</a:t>
            </a:r>
          </a:p>
        </p:txBody>
      </p:sp>
      <p:sp>
        <p:nvSpPr>
          <p:cNvPr id="6" name="Textfeld 5">
            <a:extLst>
              <a:ext uri="{FF2B5EF4-FFF2-40B4-BE49-F238E27FC236}">
                <a16:creationId xmlns:a16="http://schemas.microsoft.com/office/drawing/2014/main" id="{ACFAD13F-D415-40A2-0A96-3F8AB746EF77}"/>
              </a:ext>
            </a:extLst>
          </p:cNvPr>
          <p:cNvSpPr txBox="1"/>
          <p:nvPr/>
        </p:nvSpPr>
        <p:spPr>
          <a:xfrm>
            <a:off x="3156788" y="1622773"/>
            <a:ext cx="144623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Team</a:t>
            </a:r>
          </a:p>
        </p:txBody>
      </p:sp>
      <p:sp>
        <p:nvSpPr>
          <p:cNvPr id="7" name="Textfeld 6">
            <a:extLst>
              <a:ext uri="{FF2B5EF4-FFF2-40B4-BE49-F238E27FC236}">
                <a16:creationId xmlns:a16="http://schemas.microsoft.com/office/drawing/2014/main" id="{3D23BDC0-9DA3-42A3-32BC-91DA830F39AE}"/>
              </a:ext>
            </a:extLst>
          </p:cNvPr>
          <p:cNvSpPr txBox="1"/>
          <p:nvPr/>
        </p:nvSpPr>
        <p:spPr>
          <a:xfrm>
            <a:off x="8098429" y="5418665"/>
            <a:ext cx="3305713"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Auf dem Platz</a:t>
            </a:r>
          </a:p>
        </p:txBody>
      </p:sp>
      <p:sp>
        <p:nvSpPr>
          <p:cNvPr id="8" name="Textfeld 7">
            <a:extLst>
              <a:ext uri="{FF2B5EF4-FFF2-40B4-BE49-F238E27FC236}">
                <a16:creationId xmlns:a16="http://schemas.microsoft.com/office/drawing/2014/main" id="{9AC8F2AE-96B6-0E51-3456-23B42A15474B}"/>
              </a:ext>
            </a:extLst>
          </p:cNvPr>
          <p:cNvSpPr txBox="1"/>
          <p:nvPr/>
        </p:nvSpPr>
        <p:spPr>
          <a:xfrm>
            <a:off x="1452695" y="3429000"/>
            <a:ext cx="3956532"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Aufmerksamkeit</a:t>
            </a:r>
          </a:p>
        </p:txBody>
      </p:sp>
      <p:sp>
        <p:nvSpPr>
          <p:cNvPr id="9" name="Textfeld 8">
            <a:extLst>
              <a:ext uri="{FF2B5EF4-FFF2-40B4-BE49-F238E27FC236}">
                <a16:creationId xmlns:a16="http://schemas.microsoft.com/office/drawing/2014/main" id="{597AEAFC-B7BA-9226-CE45-2700EEE91C2D}"/>
              </a:ext>
            </a:extLst>
          </p:cNvPr>
          <p:cNvSpPr txBox="1"/>
          <p:nvPr/>
        </p:nvSpPr>
        <p:spPr>
          <a:xfrm>
            <a:off x="3943369" y="4991405"/>
            <a:ext cx="314380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Besprechung</a:t>
            </a:r>
          </a:p>
        </p:txBody>
      </p:sp>
      <p:sp>
        <p:nvSpPr>
          <p:cNvPr id="10" name="Textfeld 9">
            <a:extLst>
              <a:ext uri="{FF2B5EF4-FFF2-40B4-BE49-F238E27FC236}">
                <a16:creationId xmlns:a16="http://schemas.microsoft.com/office/drawing/2014/main" id="{9ADA3BE6-8A78-4080-D1FE-573D070573EB}"/>
              </a:ext>
            </a:extLst>
          </p:cNvPr>
          <p:cNvSpPr txBox="1"/>
          <p:nvPr/>
        </p:nvSpPr>
        <p:spPr>
          <a:xfrm>
            <a:off x="7619100" y="3378778"/>
            <a:ext cx="4190571"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Trainer-Vorgaben</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2231F75-7407-BDBE-1327-003153E5935A}"/>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5" name="Textfeld 4">
            <a:extLst>
              <a:ext uri="{FF2B5EF4-FFF2-40B4-BE49-F238E27FC236}">
                <a16:creationId xmlns:a16="http://schemas.microsoft.com/office/drawing/2014/main" id="{49649734-1FE0-3270-E631-072DBEA2E75D}"/>
              </a:ext>
            </a:extLst>
          </p:cNvPr>
          <p:cNvSpPr txBox="1"/>
          <p:nvPr/>
        </p:nvSpPr>
        <p:spPr>
          <a:xfrm>
            <a:off x="635200" y="3166799"/>
            <a:ext cx="6870792" cy="1323439"/>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kann die Information am </a:t>
            </a:r>
            <a:br>
              <a:rPr lang="de-DE" sz="4000" b="1" dirty="0">
                <a:solidFill>
                  <a:schemeClr val="bg1"/>
                </a:solidFill>
                <a:latin typeface="Source Sans 3" panose="020B0503030403020204" pitchFamily="34" charset="0"/>
                <a:cs typeface="Calibri" panose="020F0502020204030204" pitchFamily="34" charset="0"/>
              </a:rPr>
            </a:br>
            <a:r>
              <a:rPr lang="de-DE" sz="4000" b="1" dirty="0">
                <a:solidFill>
                  <a:schemeClr val="bg1"/>
                </a:solidFill>
                <a:latin typeface="Source Sans 3" panose="020B0503030403020204" pitchFamily="34" charset="0"/>
                <a:cs typeface="Calibri" panose="020F0502020204030204" pitchFamily="34" charset="0"/>
              </a:rPr>
              <a:t>besten transportiert werden?</a:t>
            </a:r>
          </a:p>
        </p:txBody>
      </p:sp>
      <p:sp>
        <p:nvSpPr>
          <p:cNvPr id="6" name="Textfeld 5">
            <a:extLst>
              <a:ext uri="{FF2B5EF4-FFF2-40B4-BE49-F238E27FC236}">
                <a16:creationId xmlns:a16="http://schemas.microsoft.com/office/drawing/2014/main" id="{C0B392D9-1472-C822-B1E0-699A21AB1B69}"/>
              </a:ext>
            </a:extLst>
          </p:cNvPr>
          <p:cNvSpPr txBox="1"/>
          <p:nvPr/>
        </p:nvSpPr>
        <p:spPr>
          <a:xfrm>
            <a:off x="635200" y="1523480"/>
            <a:ext cx="7146508" cy="1323439"/>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Welche Informationen sind für </a:t>
            </a:r>
            <a:br>
              <a:rPr lang="de-DE" sz="4000" b="1" dirty="0">
                <a:solidFill>
                  <a:schemeClr val="bg1"/>
                </a:solidFill>
                <a:latin typeface="Source Sans 3" panose="020B0503030403020204" pitchFamily="34" charset="0"/>
                <a:cs typeface="Calibri" panose="020F0502020204030204" pitchFamily="34" charset="0"/>
              </a:rPr>
            </a:br>
            <a:r>
              <a:rPr lang="de-DE" sz="4000" b="1" dirty="0">
                <a:solidFill>
                  <a:schemeClr val="bg1"/>
                </a:solidFill>
                <a:latin typeface="Source Sans 3" panose="020B0503030403020204" pitchFamily="34" charset="0"/>
                <a:cs typeface="Calibri" panose="020F0502020204030204" pitchFamily="34" charset="0"/>
              </a:rPr>
              <a:t>das Team wichtig?</a:t>
            </a:r>
          </a:p>
        </p:txBody>
      </p:sp>
      <p:sp>
        <p:nvSpPr>
          <p:cNvPr id="7" name="Textfeld 6">
            <a:extLst>
              <a:ext uri="{FF2B5EF4-FFF2-40B4-BE49-F238E27FC236}">
                <a16:creationId xmlns:a16="http://schemas.microsoft.com/office/drawing/2014/main" id="{238B9F95-A6FE-5AF8-0BAF-0DA6851BBF69}"/>
              </a:ext>
            </a:extLst>
          </p:cNvPr>
          <p:cNvSpPr txBox="1"/>
          <p:nvPr/>
        </p:nvSpPr>
        <p:spPr>
          <a:xfrm>
            <a:off x="635200" y="4810118"/>
            <a:ext cx="6139822" cy="1323439"/>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kann Anweisung in </a:t>
            </a:r>
            <a:br>
              <a:rPr lang="de-DE" sz="4000" b="1" dirty="0">
                <a:solidFill>
                  <a:schemeClr val="bg1"/>
                </a:solidFill>
                <a:latin typeface="Source Sans 3" panose="020B0503030403020204" pitchFamily="34" charset="0"/>
                <a:cs typeface="Calibri" panose="020F0502020204030204" pitchFamily="34" charset="0"/>
              </a:rPr>
            </a:br>
            <a:r>
              <a:rPr lang="de-DE" sz="4000" b="1" dirty="0">
                <a:solidFill>
                  <a:schemeClr val="bg1"/>
                </a:solidFill>
                <a:latin typeface="Source Sans 3" panose="020B0503030403020204" pitchFamily="34" charset="0"/>
                <a:cs typeface="Calibri" panose="020F0502020204030204" pitchFamily="34" charset="0"/>
              </a:rPr>
              <a:t>Zustimmung umschlagen?</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C22A501-DC41-B35C-6CA9-3998254CC2D8}"/>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8" name="Grafik 7">
            <a:extLst>
              <a:ext uri="{FF2B5EF4-FFF2-40B4-BE49-F238E27FC236}">
                <a16:creationId xmlns:a16="http://schemas.microsoft.com/office/drawing/2014/main" id="{C9D49F1A-F06B-D9D5-209B-0A6DE1EBC025}"/>
              </a:ext>
            </a:extLst>
          </p:cNvPr>
          <p:cNvPicPr>
            <a:picLocks/>
          </p:cNvPicPr>
          <p:nvPr/>
        </p:nvPicPr>
        <p:blipFill>
          <a:blip r:embed="rId4"/>
          <a:srcRect t="7940" b="7940"/>
          <a:stretch/>
        </p:blipFill>
        <p:spPr>
          <a:xfrm>
            <a:off x="0" y="1058400"/>
            <a:ext cx="121932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028060-EE08-1503-ED8C-B05BCF07DA2B}"/>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1739017"/>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2651789"/>
            <a:ext cx="7536722" cy="3577198"/>
          </a:xfrm>
          <a:prstGeom prst="rect">
            <a:avLst/>
          </a:prstGeom>
          <a:solidFill>
            <a:schemeClr val="bg1">
              <a:alpha val="86759"/>
            </a:schemeClr>
          </a:solidFill>
        </p:spPr>
        <p:txBody>
          <a:bodyPr wrap="square" rtlCol="0">
            <a:spAutoFit/>
          </a:bodyPr>
          <a:lstStyle/>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Verschaffen Sie sich einen Überblick, welche Anlässe und Themen es zur Unterweisung in Ihrem Zuständigkeitsbereich gibt.</a:t>
            </a:r>
          </a:p>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Beschaffen Sie sich die Grundlagen für Ihre Unterweisung (bspw. Ergebnisse der Gefährdungsbeurteilungen, Betriebsanweisungen, …) </a:t>
            </a:r>
          </a:p>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Sie können sich von Ihrer Fachkraft für Arbeitssicherheit und/oder Ihrem Betriebsarzt beziehungsweise der Betriebsärztin unterstützen lassen.</a:t>
            </a:r>
          </a:p>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Planen Sie je nach Anzahl der Gefährdungen mehrere Termine ein.</a:t>
            </a:r>
          </a:p>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Unterweisen Sie alle Beschäftigten in verständlicher Form und Sprache.</a:t>
            </a:r>
          </a:p>
          <a:p>
            <a:pPr marL="27305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Treffen Sie Vereinbarungen zu sicheren Vorgehensweisen.</a:t>
            </a:r>
          </a:p>
          <a:p>
            <a:pPr marL="273050" lvl="0" indent="-273050">
              <a:lnSpc>
                <a:spcPct val="107000"/>
              </a:lnSpc>
              <a:spcAft>
                <a:spcPts val="3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Organisieren und dokumentieren Sie die Unterweisung: Themen, Personen, Datum.</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983</Words>
  <PresentationFormat>Breitbild</PresentationFormat>
  <Paragraphs>101</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03</dc:title>
  <dc:subject/>
  <cp:keywords/>
  <dc:description>Copyright Jedermann-Verlag GmbH</dc:description>
  <dcterms:created xsi:type="dcterms:W3CDTF">2023-08-14T08:08:33Z</dcterms:created>
  <dcterms:modified xsi:type="dcterms:W3CDTF">2024-05-02T07:58:41Z</dcterms:modified>
  <cp:category/>
</cp:coreProperties>
</file>