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4" r:id="rId1"/>
  </p:sldMasterIdLst>
  <p:notesMasterIdLst>
    <p:notesMasterId r:id="rId16"/>
  </p:notesMasterIdLst>
  <p:handoutMasterIdLst>
    <p:handoutMasterId r:id="rId17"/>
  </p:handout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embeddedFontLst>
    <p:embeddedFont>
      <p:font typeface="Gill Sans MT" panose="020B0502020104020203" pitchFamily="34" charset="0"/>
      <p:regular r:id="rId18"/>
      <p:bold r:id="rId19"/>
      <p:italic r:id="rId20"/>
      <p:boldItalic r:id="rId21"/>
    </p:embeddedFont>
    <p:embeddedFont>
      <p:font typeface="Impact" panose="020B0806030902050204" pitchFamily="34" charset="0"/>
      <p:regular r:id="rId22"/>
    </p:embeddedFont>
    <p:embeddedFont>
      <p:font typeface="Source Sans 3" panose="020B0503030403020204" pitchFamily="34"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6"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C6C6C6"/>
    <a:srgbClr val="CC1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77293" autoAdjust="0"/>
  </p:normalViewPr>
  <p:slideViewPr>
    <p:cSldViewPr snapToGrid="0" showGuides="1">
      <p:cViewPr varScale="1">
        <p:scale>
          <a:sx n="89" d="100"/>
          <a:sy n="89" d="100"/>
        </p:scale>
        <p:origin x="1638"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60" d="100"/>
          <a:sy n="160" d="100"/>
        </p:scale>
        <p:origin x="3992" y="168"/>
      </p:cViewPr>
      <p:guideLst>
        <p:guide orient="horz" pos="2886"/>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A34147A-3FD4-20E2-F6D9-41C076AECE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6C17442-FE4B-F31A-FC09-4C52746889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08C7F-5F30-4825-BF54-8E936D91B17E}" type="datetimeFigureOut">
              <a:rPr lang="de-DE" smtClean="0"/>
              <a:t>02.05.2024</a:t>
            </a:fld>
            <a:endParaRPr lang="de-DE"/>
          </a:p>
        </p:txBody>
      </p:sp>
      <p:sp>
        <p:nvSpPr>
          <p:cNvPr id="4" name="Fußzeilenplatzhalter 3">
            <a:extLst>
              <a:ext uri="{FF2B5EF4-FFF2-40B4-BE49-F238E27FC236}">
                <a16:creationId xmlns:a16="http://schemas.microsoft.com/office/drawing/2014/main" id="{5B52BAD5-BF95-F445-72CB-A37D6EB2AC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CE155D6-ECF1-CC5F-A7F5-763D5B81C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C59D70-4C89-4E53-857E-961E0AB229AF}" type="slidenum">
              <a:rPr lang="de-DE" smtClean="0"/>
              <a:t>‹Nr.›</a:t>
            </a:fld>
            <a:endParaRPr lang="de-DE"/>
          </a:p>
        </p:txBody>
      </p:sp>
    </p:spTree>
    <p:extLst>
      <p:ext uri="{BB962C8B-B14F-4D97-AF65-F5344CB8AC3E}">
        <p14:creationId xmlns:p14="http://schemas.microsoft.com/office/powerpoint/2010/main" val="30850416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5736771" cy="33904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889171" y="0"/>
            <a:ext cx="967242" cy="339042"/>
          </a:xfrm>
          <a:prstGeom prst="rect">
            <a:avLst/>
          </a:prstGeom>
        </p:spPr>
        <p:txBody>
          <a:bodyPr vert="horz" lIns="91440" tIns="45720" rIns="91440" bIns="45720" rtlCol="0"/>
          <a:lstStyle>
            <a:lvl1pPr algn="r">
              <a:defRPr sz="1200"/>
            </a:lvl1pPr>
          </a:lstStyle>
          <a:p>
            <a:fld id="{CBE089D7-55CD-4F4E-841D-4FF1047BD697}" type="datetimeFigureOut">
              <a:rPr lang="de-DE" smtClean="0"/>
              <a:t>02.05.2024</a:t>
            </a:fld>
            <a:endParaRPr lang="de-DE"/>
          </a:p>
        </p:txBody>
      </p:sp>
      <p:sp>
        <p:nvSpPr>
          <p:cNvPr id="4" name="Folienbildplatzhalter 3"/>
          <p:cNvSpPr>
            <a:spLocks noGrp="1" noRot="1" noChangeAspect="1"/>
          </p:cNvSpPr>
          <p:nvPr>
            <p:ph type="sldImg" idx="2"/>
          </p:nvPr>
        </p:nvSpPr>
        <p:spPr>
          <a:xfrm>
            <a:off x="500739" y="478972"/>
            <a:ext cx="4500000" cy="2520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00740" y="3159810"/>
            <a:ext cx="5903684" cy="5505218"/>
          </a:xfrm>
          <a:prstGeom prst="rect">
            <a:avLst/>
          </a:prstGeom>
        </p:spPr>
        <p:txBody>
          <a:bodyPr vert="horz" lIns="0" tIns="0" rIns="0" bIns="0" rtlCol="0"/>
          <a:lstStyle/>
          <a:p>
            <a:endParaRPr lang="de-DE" dirty="0">
              <a:effectLst/>
              <a:latin typeface="+mn-lt"/>
            </a:endParaRPr>
          </a:p>
        </p:txBody>
      </p:sp>
      <p:sp>
        <p:nvSpPr>
          <p:cNvPr id="6" name="Fußzeilenplatzhalter 5"/>
          <p:cNvSpPr>
            <a:spLocks noGrp="1"/>
          </p:cNvSpPr>
          <p:nvPr>
            <p:ph type="ftr" sz="quarter" idx="4"/>
          </p:nvPr>
        </p:nvSpPr>
        <p:spPr>
          <a:xfrm>
            <a:off x="0" y="8804957"/>
            <a:ext cx="2971800" cy="339043"/>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804958"/>
            <a:ext cx="2971800" cy="339042"/>
          </a:xfrm>
          <a:prstGeom prst="rect">
            <a:avLst/>
          </a:prstGeom>
        </p:spPr>
        <p:txBody>
          <a:bodyPr vert="horz" lIns="91440" tIns="45720" rIns="91440" bIns="45720" rtlCol="0" anchor="b"/>
          <a:lstStyle>
            <a:lvl1pPr algn="r">
              <a:defRPr sz="1200"/>
            </a:lvl1pPr>
          </a:lstStyle>
          <a:p>
            <a:fld id="{F5ED8FD7-9BF1-C84C-B6AC-B89F91F10970}" type="slidenum">
              <a:rPr lang="de-DE" smtClean="0"/>
              <a:t>‹Nr.›</a:t>
            </a:fld>
            <a:endParaRPr lang="de-DE"/>
          </a:p>
        </p:txBody>
      </p:sp>
    </p:spTree>
    <p:extLst>
      <p:ext uri="{BB962C8B-B14F-4D97-AF65-F5344CB8AC3E}">
        <p14:creationId xmlns:p14="http://schemas.microsoft.com/office/powerpoint/2010/main" val="1274311115"/>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903684" cy="5614076"/>
          </a:xfrm>
        </p:spPr>
        <p:txBody>
          <a:bodyPr/>
          <a:lstStyle/>
          <a:p>
            <a:pPr marL="0" marR="0" lvl="0" indent="0" algn="l" defTabSz="914400" rtl="0" eaLnBrk="1" fontAlgn="auto" latinLnBrk="0" hangingPunct="1">
              <a:spcAft>
                <a:spcPts val="1200"/>
              </a:spcAft>
              <a:buClrTx/>
              <a:buSzTx/>
              <a:buFontTx/>
              <a:buNone/>
              <a:tabLst/>
              <a:defRPr/>
            </a:pPr>
            <a:r>
              <a:rPr lang="de-DE" sz="1200" b="1" i="0" dirty="0">
                <a:effectLst/>
                <a:latin typeface="+mn-lt"/>
              </a:rPr>
              <a:t>Zielgerichtetes Training führt zum Erfolg. Auch im Arbeitsschutz!</a:t>
            </a:r>
          </a:p>
          <a:p>
            <a:pPr>
              <a:spcAft>
                <a:spcPts val="1200"/>
              </a:spcAft>
            </a:pPr>
            <a:r>
              <a:rPr lang="de-DE" sz="1200" b="0" i="0" dirty="0">
                <a:effectLst/>
                <a:latin typeface="+mn-lt"/>
              </a:rPr>
              <a:t>Egal ob Fallschirmspringen, Bergsteigen oder Rallye fahren: Viele Sportarten bergen Risiken in sich. Deshalb bereiten sich Sportlerinnen und Sportler gut vor. Denn nur wer die Risiken kennt, kann Gefährdungen minimieren. Im Sport ist das cool und selbstverständlich. Warum nicht auch im betrieblichen Alltag? </a:t>
            </a:r>
          </a:p>
          <a:p>
            <a:pPr marL="0" marR="0" lvl="0" indent="0" algn="l" defTabSz="914400" rtl="0" eaLnBrk="1" fontAlgn="auto" latinLnBrk="0" hangingPunct="1">
              <a:spcAft>
                <a:spcPts val="1200"/>
              </a:spcAft>
              <a:buClrTx/>
              <a:buSzTx/>
              <a:buFontTx/>
              <a:buNone/>
              <a:tabLst/>
              <a:defRPr/>
            </a:pPr>
            <a:r>
              <a:rPr lang="de-DE" sz="1200" b="0" i="0" dirty="0">
                <a:effectLst/>
                <a:latin typeface="+mn-lt"/>
              </a:rPr>
              <a:t>Der </a:t>
            </a:r>
            <a:r>
              <a:rPr lang="de-DE" sz="1200" b="1" i="0" dirty="0">
                <a:effectLst/>
                <a:latin typeface="+mn-lt"/>
              </a:rPr>
              <a:t>Foliensatz </a:t>
            </a:r>
            <a:r>
              <a:rPr lang="de-DE" sz="1200" b="0" i="0" dirty="0">
                <a:effectLst/>
                <a:latin typeface="+mn-lt"/>
              </a:rPr>
              <a:t>basiert auf dem </a:t>
            </a:r>
            <a:r>
              <a:rPr lang="de-DE" sz="1200" b="1" i="0" dirty="0">
                <a:effectLst/>
                <a:latin typeface="+mn-lt"/>
              </a:rPr>
              <a:t>Merkblatt „Big Points im Arbeitsschutz – 10 Punkte, auf die Sie als Führungskraft unbedingt achten müssen“ (A 039-1) der Berufsgenossenschaft Rohstoffe und Industrie (BG RCI). </a:t>
            </a:r>
            <a:r>
              <a:rPr lang="de-DE" sz="1200" b="0" i="0" dirty="0">
                <a:effectLst/>
                <a:latin typeface="+mn-lt"/>
              </a:rPr>
              <a:t>Er möchte auf unkonventionelle Weise Lust auf Arbeitsschutz machen. </a:t>
            </a:r>
            <a:r>
              <a:rPr lang="de-DE" sz="1200" dirty="0">
                <a:effectLst/>
                <a:latin typeface="+mn-lt"/>
                <a:ea typeface="Calibri" panose="020F0502020204030204" pitchFamily="34" charset="0"/>
              </a:rPr>
              <a:t>Das Merkblatt geht wieder einen ungewöhnlichen Weg, indem es jeweils über einen Sportvergleich motiviert und dann auf die betriebliche Praxis eingeht. </a:t>
            </a:r>
            <a:r>
              <a:rPr lang="de-DE" sz="1200" b="1" i="0" dirty="0">
                <a:effectLst/>
                <a:latin typeface="+mn-lt"/>
              </a:rPr>
              <a:t>Denn für den Erfolg im Betrieb gelten ähnliche Regeln wie beim Sport. </a:t>
            </a:r>
            <a:endParaRPr lang="de-DE" sz="1200" dirty="0">
              <a:effectLst/>
              <a:latin typeface="+mn-lt"/>
              <a:ea typeface="Calibri" panose="020F0502020204030204" pitchFamily="34" charset="0"/>
            </a:endParaRPr>
          </a:p>
          <a:p>
            <a:pPr marL="0" marR="0" lvl="0" indent="0" algn="l" defTabSz="914400" rtl="0" eaLnBrk="1" fontAlgn="auto" latinLnBrk="0" hangingPunct="1">
              <a:spcAft>
                <a:spcPts val="1200"/>
              </a:spcAft>
              <a:buClrTx/>
              <a:buSzTx/>
              <a:buFontTx/>
              <a:buNone/>
              <a:tabLst/>
              <a:defRPr/>
            </a:pPr>
            <a:r>
              <a:rPr lang="de-DE" sz="1200" b="0" i="0" u="none" dirty="0">
                <a:effectLst/>
                <a:latin typeface="+mn-lt"/>
              </a:rPr>
              <a:t>Adressat sind </a:t>
            </a:r>
            <a:r>
              <a:rPr lang="de-DE" sz="1200" b="0" i="0" dirty="0">
                <a:effectLst/>
                <a:latin typeface="+mn-lt"/>
              </a:rPr>
              <a:t>Führungskräfte sowie Unternehmerinnen und Unternehmer aller Unternehmensgrößen, um die entscheidenden Themen des Arbeitsschutzes zu vermitteln. </a:t>
            </a:r>
            <a:r>
              <a:rPr lang="de-DE" sz="1200" b="1" dirty="0">
                <a:effectLst/>
                <a:latin typeface="+mn-lt"/>
                <a:ea typeface="Calibri" panose="020F0502020204030204" pitchFamily="34" charset="0"/>
              </a:rPr>
              <a:t>Der Gedanke der Big Points ist dabei NICHT Vollständigkeit und Tiefe. </a:t>
            </a:r>
            <a:r>
              <a:rPr lang="de-DE" sz="1200" dirty="0">
                <a:effectLst/>
                <a:latin typeface="+mn-lt"/>
                <a:ea typeface="Calibri" panose="020F0502020204030204" pitchFamily="34" charset="0"/>
              </a:rPr>
              <a:t>Das entspräche nicht der Idee und dem didaktischen Ansatz. </a:t>
            </a:r>
            <a:r>
              <a:rPr lang="de-DE" sz="1200" b="1" dirty="0">
                <a:effectLst/>
                <a:latin typeface="+mn-lt"/>
                <a:ea typeface="Calibri" panose="020F0502020204030204" pitchFamily="34" charset="0"/>
              </a:rPr>
              <a:t>Vielmehr geht es darum, </a:t>
            </a:r>
            <a:r>
              <a:rPr lang="de-DE" sz="1200" b="1" dirty="0">
                <a:latin typeface="+mn-lt"/>
                <a:cs typeface="Calibri" panose="020F0502020204030204" pitchFamily="34" charset="0"/>
              </a:rPr>
              <a:t>mit Spaß Impulse</a:t>
            </a:r>
            <a:r>
              <a:rPr lang="de-DE" sz="1200" b="1" dirty="0">
                <a:effectLst/>
                <a:latin typeface="+mn-lt"/>
                <a:ea typeface="Calibri" panose="020F0502020204030204" pitchFamily="34" charset="0"/>
              </a:rPr>
              <a:t> zu setzen und durch die Sportvergleiche einen</a:t>
            </a:r>
            <a:r>
              <a:rPr lang="de-DE" sz="1200" b="1" dirty="0">
                <a:latin typeface="+mn-lt"/>
                <a:cs typeface="Calibri" panose="020F0502020204030204" pitchFamily="34" charset="0"/>
              </a:rPr>
              <a:t> hohen Behaltens- und Wiedererkennungseffekt zu erzielen. </a:t>
            </a:r>
          </a:p>
          <a:p>
            <a:pPr>
              <a:spcAft>
                <a:spcPts val="1200"/>
              </a:spcAft>
            </a:pPr>
            <a:r>
              <a:rPr lang="de-DE" sz="1200" dirty="0">
                <a:latin typeface="+mn-lt"/>
                <a:cs typeface="Calibri" panose="020F0502020204030204" pitchFamily="34" charset="0"/>
              </a:rPr>
              <a:t>Diese Präsentation eignet sich insbesondere für den Einstieg in Unterweisungen und „Trainings“ mit dem Ziel, die Gruppe zu aktivieren und „ins Gespräch zu kommen“. Der Vortrag startet mit einer Sportszene und stellt erst danach den betrieblichen Bezug her. </a:t>
            </a:r>
          </a:p>
          <a:p>
            <a:pPr>
              <a:spcAft>
                <a:spcPts val="1200"/>
              </a:spcAft>
            </a:pPr>
            <a:r>
              <a:rPr lang="de-DE" sz="1200" dirty="0">
                <a:latin typeface="+mn-lt"/>
                <a:cs typeface="Calibri" panose="020F0502020204030204" pitchFamily="34" charset="0"/>
              </a:rPr>
              <a:t>In den Kommentarfeldern der Folien finden Sie jeweils Tipps für die Moderation. Zur effizienten Vorbereitung kann insbesondere das Merkblatt A 039-1 und die darin empfohlene Literatur genutzt werden.</a:t>
            </a:r>
          </a:p>
          <a:p>
            <a:pPr>
              <a:spcAft>
                <a:spcPts val="1200"/>
              </a:spcAft>
            </a:pPr>
            <a:r>
              <a:rPr lang="de-DE" sz="1200" b="1" u="none" dirty="0">
                <a:latin typeface="+mn-lt"/>
              </a:rPr>
              <a:t>Das Merkblatt A 039-1 und die Foliensätze der anderen neun Big Points </a:t>
            </a:r>
            <a:r>
              <a:rPr lang="de-DE" sz="1200" b="0" u="none" dirty="0">
                <a:latin typeface="+mn-lt"/>
              </a:rPr>
              <a:t>finden Sie am einfachsten unter awa.bgrci.de unter Eingabe des Suchworts „A 039-1“. Der Auswahlassistent ist auf Bestell- oder Downloadmöglichkeiten verlinkt.</a:t>
            </a:r>
            <a:r>
              <a:rPr lang="de-DE" sz="1200" dirty="0">
                <a:latin typeface="+mn-lt"/>
                <a:cs typeface="Calibri" panose="020F0502020204030204" pitchFamily="34" charset="0"/>
              </a:rPr>
              <a:t> </a:t>
            </a:r>
          </a:p>
          <a:p>
            <a:pPr>
              <a:spcAft>
                <a:spcPts val="1200"/>
              </a:spcAft>
            </a:pPr>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a:t>
            </a:fld>
            <a:endParaRPr lang="de-DE"/>
          </a:p>
        </p:txBody>
      </p:sp>
    </p:spTree>
    <p:extLst>
      <p:ext uri="{BB962C8B-B14F-4D97-AF65-F5344CB8AC3E}">
        <p14:creationId xmlns:p14="http://schemas.microsoft.com/office/powerpoint/2010/main" val="186842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10</a:t>
            </a:fld>
            <a:endParaRPr lang="de-DE"/>
          </a:p>
        </p:txBody>
      </p:sp>
    </p:spTree>
    <p:extLst>
      <p:ext uri="{BB962C8B-B14F-4D97-AF65-F5344CB8AC3E}">
        <p14:creationId xmlns:p14="http://schemas.microsoft.com/office/powerpoint/2010/main" val="107597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11</a:t>
            </a:fld>
            <a:endParaRPr lang="de-DE"/>
          </a:p>
        </p:txBody>
      </p:sp>
    </p:spTree>
    <p:extLst>
      <p:ext uri="{BB962C8B-B14F-4D97-AF65-F5344CB8AC3E}">
        <p14:creationId xmlns:p14="http://schemas.microsoft.com/office/powerpoint/2010/main" val="121700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12</a:t>
            </a:fld>
            <a:endParaRPr lang="de-DE"/>
          </a:p>
        </p:txBody>
      </p:sp>
    </p:spTree>
    <p:extLst>
      <p:ext uri="{BB962C8B-B14F-4D97-AF65-F5344CB8AC3E}">
        <p14:creationId xmlns:p14="http://schemas.microsoft.com/office/powerpoint/2010/main" val="387853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13</a:t>
            </a:fld>
            <a:endParaRPr lang="de-DE"/>
          </a:p>
        </p:txBody>
      </p:sp>
    </p:spTree>
    <p:extLst>
      <p:ext uri="{BB962C8B-B14F-4D97-AF65-F5344CB8AC3E}">
        <p14:creationId xmlns:p14="http://schemas.microsoft.com/office/powerpoint/2010/main" val="290692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14</a:t>
            </a:fld>
            <a:endParaRPr lang="de-DE"/>
          </a:p>
        </p:txBody>
      </p:sp>
    </p:spTree>
    <p:extLst>
      <p:ext uri="{BB962C8B-B14F-4D97-AF65-F5344CB8AC3E}">
        <p14:creationId xmlns:p14="http://schemas.microsoft.com/office/powerpoint/2010/main" val="18692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2</a:t>
            </a:fld>
            <a:endParaRPr lang="de-DE"/>
          </a:p>
        </p:txBody>
      </p:sp>
    </p:spTree>
    <p:extLst>
      <p:ext uri="{BB962C8B-B14F-4D97-AF65-F5344CB8AC3E}">
        <p14:creationId xmlns:p14="http://schemas.microsoft.com/office/powerpoint/2010/main" val="230666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3</a:t>
            </a:fld>
            <a:endParaRPr lang="de-DE"/>
          </a:p>
        </p:txBody>
      </p:sp>
    </p:spTree>
    <p:extLst>
      <p:ext uri="{BB962C8B-B14F-4D97-AF65-F5344CB8AC3E}">
        <p14:creationId xmlns:p14="http://schemas.microsoft.com/office/powerpoint/2010/main" val="315173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r>
              <a:rPr lang="de-DE" b="1" dirty="0">
                <a:effectLst/>
                <a:latin typeface="+mn-lt"/>
              </a:rPr>
              <a:t>Impulse:</a:t>
            </a:r>
          </a:p>
          <a:p>
            <a:pPr marL="171450" indent="-171450">
              <a:buFont typeface="Arial" panose="020B0604020202020204" pitchFamily="34" charset="0"/>
              <a:buChar char="•"/>
            </a:pPr>
            <a:r>
              <a:rPr lang="de-DE" dirty="0">
                <a:effectLst/>
                <a:latin typeface="+mn-lt"/>
              </a:rPr>
              <a:t>Was sieht man?</a:t>
            </a:r>
          </a:p>
          <a:p>
            <a:pPr marL="171450" indent="-171450">
              <a:buFont typeface="Arial" panose="020B0604020202020204" pitchFamily="34" charset="0"/>
              <a:buChar char="•"/>
            </a:pPr>
            <a:r>
              <a:rPr lang="de-DE" dirty="0">
                <a:solidFill>
                  <a:srgbClr val="211D1E"/>
                </a:solidFill>
                <a:effectLst/>
                <a:latin typeface="+mn-lt"/>
              </a:rPr>
              <a:t>Der kraftvolle Absprung ist geschafft. Es folgt der Moment des schwerelosen Dahingleitens. Trotzdem ist jeder Muskel im Körper angespannt. Dann die perfekte Landung im Sand. Geschafft! Durchatmen. War der Versuch gültig? Hat sich das harte Training ausgezahlt? Weitere unendliche Sekunden vergehen, bis die Kampfrichterinnen und Kampfrichter ihre Entscheidung bekannt geben. </a:t>
            </a:r>
          </a:p>
        </p:txBody>
      </p:sp>
      <p:sp>
        <p:nvSpPr>
          <p:cNvPr id="4" name="Foliennummernplatzhalter 3"/>
          <p:cNvSpPr>
            <a:spLocks noGrp="1"/>
          </p:cNvSpPr>
          <p:nvPr>
            <p:ph type="sldNum" sz="quarter" idx="5"/>
          </p:nvPr>
        </p:nvSpPr>
        <p:spPr/>
        <p:txBody>
          <a:bodyPr/>
          <a:lstStyle/>
          <a:p>
            <a:fld id="{F5ED8FD7-9BF1-C84C-B6AC-B89F91F10970}" type="slidenum">
              <a:rPr lang="de-DE" smtClean="0"/>
              <a:t>4</a:t>
            </a:fld>
            <a:endParaRPr lang="de-DE"/>
          </a:p>
        </p:txBody>
      </p:sp>
    </p:spTree>
    <p:extLst>
      <p:ext uri="{BB962C8B-B14F-4D97-AF65-F5344CB8AC3E}">
        <p14:creationId xmlns:p14="http://schemas.microsoft.com/office/powerpoint/2010/main" val="215750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711134" cy="5505218"/>
          </a:xfrm>
        </p:spPr>
        <p:txBody>
          <a:bodyPr/>
          <a:lstStyle/>
          <a:p>
            <a:pPr marL="0" marR="0" lvl="0" indent="0" algn="l" defTabSz="914400" rtl="0" eaLnBrk="1" fontAlgn="auto" latinLnBrk="0" hangingPunct="1">
              <a:lnSpc>
                <a:spcPct val="100000"/>
              </a:lnSpc>
              <a:spcBef>
                <a:spcPts val="0"/>
              </a:spcBef>
              <a:buClrTx/>
              <a:buSzTx/>
              <a:buFontTx/>
              <a:buNone/>
              <a:tabLst/>
              <a:defRPr/>
            </a:pPr>
            <a:r>
              <a:rPr lang="de-DE" sz="1200" b="1" kern="1200" dirty="0">
                <a:solidFill>
                  <a:schemeClr val="tx1"/>
                </a:solidFill>
                <a:effectLst/>
                <a:latin typeface="+mn-lt"/>
                <a:ea typeface="+mn-ea"/>
                <a:cs typeface="+mn-cs"/>
              </a:rPr>
              <a:t>Impulse zur Frage 1:</a:t>
            </a:r>
          </a:p>
          <a:p>
            <a:pPr marL="0" marR="0" lvl="0" indent="0" algn="l" defTabSz="914400" rtl="0" eaLnBrk="1" fontAlgn="auto" latinLnBrk="0" hangingPunct="1">
              <a:lnSpc>
                <a:spcPct val="100000"/>
              </a:lnSpc>
              <a:spcBef>
                <a:spcPts val="0"/>
              </a:spcBef>
              <a:buClrTx/>
              <a:buSzTx/>
              <a:buFontTx/>
              <a:buNone/>
              <a:tabLst/>
              <a:defRPr/>
            </a:pPr>
            <a:r>
              <a:rPr lang="de-DE" sz="1200" kern="1200" dirty="0">
                <a:solidFill>
                  <a:schemeClr val="tx1"/>
                </a:solidFill>
                <a:effectLst/>
                <a:latin typeface="+mn-lt"/>
                <a:ea typeface="+mn-ea"/>
                <a:cs typeface="+mn-cs"/>
              </a:rPr>
              <a:t>Härter trainieren, Ernährung umstellen, mentales Training, Technik verbessern, Ausrüstung (z. B. Schuhe) austauschen, … </a:t>
            </a:r>
          </a:p>
          <a:p>
            <a:pPr marL="0" marR="0" lvl="0" indent="0" algn="l" defTabSz="914400" rtl="0" eaLnBrk="1" fontAlgn="auto" latinLnBrk="0" hangingPunct="1">
              <a:lnSpc>
                <a:spcPct val="100000"/>
              </a:lnSpc>
              <a:spcBef>
                <a:spcPts val="0"/>
              </a:spcBef>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lang="de-DE" sz="1200" b="1" kern="1200" dirty="0">
                <a:solidFill>
                  <a:schemeClr val="tx1"/>
                </a:solidFill>
                <a:effectLst/>
                <a:latin typeface="+mn-lt"/>
                <a:ea typeface="+mn-ea"/>
                <a:cs typeface="+mn-cs"/>
              </a:rPr>
              <a:t>Impulse zur Frage 2:</a:t>
            </a:r>
          </a:p>
          <a:p>
            <a:pPr marL="171450" marR="0" lvl="0" indent="-171450" algn="l" defTabSz="914400" rtl="0" eaLnBrk="1" fontAlgn="auto" latinLnBrk="0" hangingPunct="1">
              <a:lnSpc>
                <a:spcPct val="100000"/>
              </a:lnSpc>
              <a:spcBef>
                <a:spcPts val="0"/>
              </a:spcBef>
              <a:buClrTx/>
              <a:buSzTx/>
              <a:buFont typeface="Arial" panose="020B0604020202020204" pitchFamily="34" charset="0"/>
              <a:buChar char="•"/>
              <a:tabLst/>
              <a:defRPr/>
            </a:pPr>
            <a:r>
              <a:rPr lang="de-DE" sz="1200" kern="1200" dirty="0">
                <a:solidFill>
                  <a:schemeClr val="tx1"/>
                </a:solidFill>
                <a:effectLst/>
                <a:latin typeface="+mn-lt"/>
                <a:ea typeface="+mn-ea"/>
                <a:cs typeface="+mn-cs"/>
              </a:rPr>
              <a:t>Bewertungskriterien finden und anwenden: Videoanalyse für die Sprungtechnik, Kraftmessung für den Aufbau der Muskelkraft, …</a:t>
            </a:r>
          </a:p>
          <a:p>
            <a:pPr marL="171450" marR="0" lvl="0" indent="-171450" algn="l" defTabSz="914400" rtl="0" eaLnBrk="1" fontAlgn="auto" latinLnBrk="0" hangingPunct="1">
              <a:lnSpc>
                <a:spcPct val="100000"/>
              </a:lnSpc>
              <a:spcBef>
                <a:spcPts val="0"/>
              </a:spcBef>
              <a:buClrTx/>
              <a:buSzTx/>
              <a:buFont typeface="Arial" panose="020B0604020202020204" pitchFamily="34" charset="0"/>
              <a:buChar char="•"/>
              <a:tabLst/>
              <a:defRPr/>
            </a:pPr>
            <a:r>
              <a:rPr lang="de-DE" sz="1200" kern="1200" dirty="0">
                <a:solidFill>
                  <a:schemeClr val="tx1"/>
                </a:solidFill>
                <a:effectLst/>
                <a:latin typeface="+mn-lt"/>
                <a:ea typeface="+mn-ea"/>
                <a:cs typeface="+mn-cs"/>
              </a:rPr>
              <a:t>Neue Zielsetzung definieren: z. B. Sprungtechnik beibehalten, aber Muskelkraft aufbauen.</a:t>
            </a:r>
          </a:p>
          <a:p>
            <a:pPr marL="171450" marR="0" lvl="0" indent="-171450" algn="l" defTabSz="914400" rtl="0" eaLnBrk="1" fontAlgn="auto" latinLnBrk="0" hangingPunct="1">
              <a:lnSpc>
                <a:spcPct val="100000"/>
              </a:lnSpc>
              <a:spcBef>
                <a:spcPts val="0"/>
              </a:spcBef>
              <a:buClrTx/>
              <a:buSzTx/>
              <a:buFont typeface="Arial" panose="020B0604020202020204" pitchFamily="34" charset="0"/>
              <a:buChar char="•"/>
              <a:tabLst/>
              <a:defRPr/>
            </a:pPr>
            <a:r>
              <a:rPr lang="de-DE" sz="1200" kern="1200" dirty="0">
                <a:solidFill>
                  <a:schemeClr val="tx1"/>
                </a:solidFill>
                <a:effectLst/>
                <a:latin typeface="+mn-lt"/>
                <a:ea typeface="+mn-ea"/>
                <a:cs typeface="+mn-cs"/>
              </a:rPr>
              <a:t>Trainingsplan gemäß der neuen Zielsetzung anpassen.</a:t>
            </a:r>
          </a:p>
          <a:p>
            <a:pPr marL="171450" marR="0" lvl="0" indent="-171450" algn="l" defTabSz="914400" rtl="0" eaLnBrk="1" fontAlgn="auto" latinLnBrk="0" hangingPunct="1">
              <a:lnSpc>
                <a:spcPct val="100000"/>
              </a:lnSpc>
              <a:spcBef>
                <a:spcPts val="0"/>
              </a:spcBef>
              <a:buClrTx/>
              <a:buSzTx/>
              <a:buFont typeface="Arial" panose="020B0604020202020204" pitchFamily="34" charset="0"/>
              <a:buChar char="•"/>
              <a:tabLst/>
              <a:defRPr/>
            </a:pPr>
            <a:r>
              <a:rPr lang="de-DE" sz="1200" kern="1200" dirty="0">
                <a:solidFill>
                  <a:schemeClr val="tx1"/>
                </a:solidFill>
                <a:effectLst/>
                <a:latin typeface="+mn-lt"/>
                <a:ea typeface="+mn-ea"/>
                <a:cs typeface="+mn-cs"/>
              </a:rPr>
              <a:t>Dies ist ein kontinuierlicher (Kreis-)Prozess, siehe Abbildung „Maßband“ </a:t>
            </a:r>
          </a:p>
        </p:txBody>
      </p:sp>
      <p:sp>
        <p:nvSpPr>
          <p:cNvPr id="4" name="Foliennummernplatzhalter 3"/>
          <p:cNvSpPr>
            <a:spLocks noGrp="1"/>
          </p:cNvSpPr>
          <p:nvPr>
            <p:ph type="sldNum" sz="quarter" idx="5"/>
          </p:nvPr>
        </p:nvSpPr>
        <p:spPr/>
        <p:txBody>
          <a:bodyPr/>
          <a:lstStyle/>
          <a:p>
            <a:fld id="{F5ED8FD7-9BF1-C84C-B6AC-B89F91F10970}" type="slidenum">
              <a:rPr lang="de-DE" smtClean="0"/>
              <a:t>5</a:t>
            </a:fld>
            <a:endParaRPr lang="de-DE"/>
          </a:p>
        </p:txBody>
      </p:sp>
    </p:spTree>
    <p:extLst>
      <p:ext uri="{BB962C8B-B14F-4D97-AF65-F5344CB8AC3E}">
        <p14:creationId xmlns:p14="http://schemas.microsoft.com/office/powerpoint/2010/main" val="158727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Tx/>
              <a:buNone/>
              <a:tabLst/>
              <a:defRPr/>
            </a:pPr>
            <a:r>
              <a:rPr lang="de-DE" b="1" dirty="0">
                <a:effectLst/>
                <a:ea typeface="Calibri" panose="020F0502020204030204" pitchFamily="34" charset="0"/>
                <a:cs typeface="Times New Roman" panose="02020603050405020304" pitchFamily="18" charset="0"/>
              </a:rPr>
              <a:t>Impulse:</a:t>
            </a:r>
          </a:p>
          <a:p>
            <a:pPr marL="0" marR="0" lvl="0" indent="0" algn="l" defTabSz="914400" rtl="0" eaLnBrk="1" fontAlgn="auto" latinLnBrk="0" hangingPunct="1">
              <a:lnSpc>
                <a:spcPct val="100000"/>
              </a:lnSpc>
              <a:spcBef>
                <a:spcPts val="0"/>
              </a:spcBef>
              <a:buClrTx/>
              <a:buSzTx/>
              <a:buFontTx/>
              <a:buNone/>
              <a:tabLst/>
              <a:defRPr/>
            </a:pPr>
            <a:r>
              <a:rPr lang="de-DE" sz="1200" dirty="0">
                <a:effectLst/>
                <a:latin typeface="+mn-lt"/>
                <a:ea typeface="Calibri" panose="020F0502020204030204" pitchFamily="34" charset="0"/>
                <a:cs typeface="Times New Roman" panose="02020603050405020304" pitchFamily="18" charset="0"/>
              </a:rPr>
              <a:t>Prüfen Sie Abläufe und Ausrüstung in Ihrem Betrieb ganz genau, zum Beispiel durch Gefahrstoff- oder Lärmmessungen. Ist die Gefährdung wirklich beseitigt oder wenigstens reduziert worden?</a:t>
            </a:r>
            <a:endParaRPr lang="de-DE" sz="10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5ED8FD7-9BF1-C84C-B6AC-B89F91F10970}" type="slidenum">
              <a:rPr lang="de-DE" smtClean="0"/>
              <a:t>6</a:t>
            </a:fld>
            <a:endParaRPr lang="de-DE"/>
          </a:p>
        </p:txBody>
      </p:sp>
    </p:spTree>
    <p:extLst>
      <p:ext uri="{BB962C8B-B14F-4D97-AF65-F5344CB8AC3E}">
        <p14:creationId xmlns:p14="http://schemas.microsoft.com/office/powerpoint/2010/main" val="244150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7</a:t>
            </a:fld>
            <a:endParaRPr lang="de-DE"/>
          </a:p>
        </p:txBody>
      </p:sp>
    </p:spTree>
    <p:extLst>
      <p:ext uri="{BB962C8B-B14F-4D97-AF65-F5344CB8AC3E}">
        <p14:creationId xmlns:p14="http://schemas.microsoft.com/office/powerpoint/2010/main" val="212108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8</a:t>
            </a:fld>
            <a:endParaRPr lang="de-DE"/>
          </a:p>
        </p:txBody>
      </p:sp>
    </p:spTree>
    <p:extLst>
      <p:ext uri="{BB962C8B-B14F-4D97-AF65-F5344CB8AC3E}">
        <p14:creationId xmlns:p14="http://schemas.microsoft.com/office/powerpoint/2010/main" val="48032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9</a:t>
            </a:fld>
            <a:endParaRPr lang="de-DE"/>
          </a:p>
        </p:txBody>
      </p:sp>
    </p:spTree>
    <p:extLst>
      <p:ext uri="{BB962C8B-B14F-4D97-AF65-F5344CB8AC3E}">
        <p14:creationId xmlns:p14="http://schemas.microsoft.com/office/powerpoint/2010/main" val="2428271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0" y="-1"/>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2" name="Grafik 1">
            <a:extLst>
              <a:ext uri="{FF2B5EF4-FFF2-40B4-BE49-F238E27FC236}">
                <a16:creationId xmlns:a16="http://schemas.microsoft.com/office/drawing/2014/main" id="{B75FCCF9-9541-D605-6949-E065FC1DD0BC}"/>
              </a:ext>
            </a:extLst>
          </p:cNvPr>
          <p:cNvPicPr>
            <a:picLocks noChangeAspect="1"/>
          </p:cNvPicPr>
          <p:nvPr userDrawn="1"/>
        </p:nvPicPr>
        <p:blipFill>
          <a:blip r:embed="rId3"/>
          <a:stretch>
            <a:fillRect/>
          </a:stretch>
        </p:blipFill>
        <p:spPr>
          <a:xfrm>
            <a:off x="9389618" y="3734200"/>
            <a:ext cx="1998810" cy="1953792"/>
          </a:xfrm>
          <a:prstGeom prst="rect">
            <a:avLst/>
          </a:prstGeom>
        </p:spPr>
      </p:pic>
      <p:pic>
        <p:nvPicPr>
          <p:cNvPr id="3" name="Grafik 2">
            <a:extLst>
              <a:ext uri="{FF2B5EF4-FFF2-40B4-BE49-F238E27FC236}">
                <a16:creationId xmlns:a16="http://schemas.microsoft.com/office/drawing/2014/main" id="{9FCEFE70-9739-DA58-C889-A99E335088C0}"/>
              </a:ext>
            </a:extLst>
          </p:cNvPr>
          <p:cNvPicPr>
            <a:picLocks noChangeAspect="1"/>
          </p:cNvPicPr>
          <p:nvPr userDrawn="1"/>
        </p:nvPicPr>
        <p:blipFill rotWithShape="1">
          <a:blip r:embed="rId4"/>
          <a:srcRect l="305" t="31029" r="643" b="52584"/>
          <a:stretch/>
        </p:blipFill>
        <p:spPr>
          <a:xfrm>
            <a:off x="8899856" y="4267201"/>
            <a:ext cx="2943498" cy="687977"/>
          </a:xfrm>
          <a:prstGeom prst="rect">
            <a:avLst/>
          </a:prstGeom>
        </p:spPr>
      </p:pic>
      <p:pic>
        <p:nvPicPr>
          <p:cNvPr id="4" name="Grafik 3">
            <a:extLst>
              <a:ext uri="{FF2B5EF4-FFF2-40B4-BE49-F238E27FC236}">
                <a16:creationId xmlns:a16="http://schemas.microsoft.com/office/drawing/2014/main" id="{3866A9C5-EC37-31EB-2B5F-9F462FA387E5}"/>
              </a:ext>
            </a:extLst>
          </p:cNvPr>
          <p:cNvPicPr>
            <a:picLocks noChangeAspect="1"/>
          </p:cNvPicPr>
          <p:nvPr userDrawn="1"/>
        </p:nvPicPr>
        <p:blipFill>
          <a:blip r:embed="rId5"/>
          <a:srcRect/>
          <a:stretch/>
        </p:blipFill>
        <p:spPr>
          <a:xfrm>
            <a:off x="9377839" y="1608878"/>
            <a:ext cx="1989571" cy="1989571"/>
          </a:xfrm>
          <a:prstGeom prst="rect">
            <a:avLst/>
          </a:prstGeom>
        </p:spPr>
      </p:pic>
      <p:pic>
        <p:nvPicPr>
          <p:cNvPr id="5" name="Grafik 4">
            <a:extLst>
              <a:ext uri="{FF2B5EF4-FFF2-40B4-BE49-F238E27FC236}">
                <a16:creationId xmlns:a16="http://schemas.microsoft.com/office/drawing/2014/main" id="{CCE08E76-295A-1745-A51C-D56B79005F0F}"/>
              </a:ext>
            </a:extLst>
          </p:cNvPr>
          <p:cNvPicPr>
            <a:picLocks noChangeAspect="1"/>
          </p:cNvPicPr>
          <p:nvPr userDrawn="1"/>
        </p:nvPicPr>
        <p:blipFill rotWithShape="1">
          <a:blip r:embed="rId6"/>
          <a:srcRect l="-10278" t="-7079" r="-2380" b="27244"/>
          <a:stretch/>
        </p:blipFill>
        <p:spPr>
          <a:xfrm>
            <a:off x="9306562" y="5720079"/>
            <a:ext cx="2084578" cy="1137921"/>
          </a:xfrm>
          <a:prstGeom prst="rect">
            <a:avLst/>
          </a:prstGeom>
        </p:spPr>
      </p:pic>
    </p:spTree>
    <p:extLst>
      <p:ext uri="{BB962C8B-B14F-4D97-AF65-F5344CB8AC3E}">
        <p14:creationId xmlns:p14="http://schemas.microsoft.com/office/powerpoint/2010/main" val="157053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 2: BG, UL,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E806560-BDDF-E5EE-F3CB-98A75478CCF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8F6C66B-460D-4627-2A9B-64353CDD637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
        <p:nvSpPr>
          <p:cNvPr id="10" name="Rechteck 9">
            <a:extLst>
              <a:ext uri="{FF2B5EF4-FFF2-40B4-BE49-F238E27FC236}">
                <a16:creationId xmlns:a16="http://schemas.microsoft.com/office/drawing/2014/main" id="{06648980-FD44-EB5B-4501-4DDCB4658482}"/>
              </a:ext>
            </a:extLst>
          </p:cNvPr>
          <p:cNvSpPr/>
          <p:nvPr userDrawn="1"/>
        </p:nvSpPr>
        <p:spPr>
          <a:xfrm>
            <a:off x="-659" y="-1"/>
            <a:ext cx="895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8" name="Grafik 7">
            <a:extLst>
              <a:ext uri="{FF2B5EF4-FFF2-40B4-BE49-F238E27FC236}">
                <a16:creationId xmlns:a16="http://schemas.microsoft.com/office/drawing/2014/main" id="{8E749462-175E-7361-359D-4FC49C3C0F46}"/>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9" name="Grafik 8">
            <a:extLst>
              <a:ext uri="{FF2B5EF4-FFF2-40B4-BE49-F238E27FC236}">
                <a16:creationId xmlns:a16="http://schemas.microsoft.com/office/drawing/2014/main" id="{217BEF71-CC5B-E7FC-9FF9-9FE0A3A66449}"/>
              </a:ext>
            </a:extLst>
          </p:cNvPr>
          <p:cNvPicPr>
            <a:picLocks noChangeAspect="1"/>
          </p:cNvPicPr>
          <p:nvPr userDrawn="1"/>
        </p:nvPicPr>
        <p:blipFill>
          <a:blip r:embed="rId3"/>
          <a:stretch>
            <a:fillRect/>
          </a:stretch>
        </p:blipFill>
        <p:spPr>
          <a:xfrm>
            <a:off x="3465619" y="629727"/>
            <a:ext cx="5280089" cy="5161168"/>
          </a:xfrm>
          <a:prstGeom prst="rect">
            <a:avLst/>
          </a:prstGeom>
        </p:spPr>
      </p:pic>
    </p:spTree>
    <p:extLst>
      <p:ext uri="{BB962C8B-B14F-4D97-AF65-F5344CB8AC3E}">
        <p14:creationId xmlns:p14="http://schemas.microsoft.com/office/powerpoint/2010/main" val="133901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CF4A38D-66EB-B73C-80C1-651F91217F08}"/>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E0A6C3A-6929-02DB-E768-43FC76A1D9E5}"/>
              </a:ext>
            </a:extLst>
          </p:cNvPr>
          <p:cNvSpPr>
            <a:spLocks noGrp="1"/>
          </p:cNvSpPr>
          <p:nvPr>
            <p:ph type="sldNum" sz="quarter" idx="12"/>
          </p:nvPr>
        </p:nvSpPr>
        <p:spPr/>
        <p:txBody>
          <a:bodyPr/>
          <a:lstStyle/>
          <a:p>
            <a:fld id="{95A3FDB4-5897-5B41-9BAD-39C3DB677514}" type="slidenum">
              <a:rPr lang="de-DE" smtClean="0"/>
              <a:pPr/>
              <a:t>‹Nr.›</a:t>
            </a:fld>
            <a:endParaRPr lang="de-DE" dirty="0"/>
          </a:p>
        </p:txBody>
      </p:sp>
      <p:pic>
        <p:nvPicPr>
          <p:cNvPr id="6" name="Grafik 5">
            <a:extLst>
              <a:ext uri="{FF2B5EF4-FFF2-40B4-BE49-F238E27FC236}">
                <a16:creationId xmlns:a16="http://schemas.microsoft.com/office/drawing/2014/main" id="{BE2597BF-88D8-CF73-64F3-0126375013D9}"/>
              </a:ext>
            </a:extLst>
          </p:cNvPr>
          <p:cNvPicPr>
            <a:picLocks/>
          </p:cNvPicPr>
          <p:nvPr userDrawn="1"/>
        </p:nvPicPr>
        <p:blipFill rotWithShape="1">
          <a:blip r:embed="rId2"/>
          <a:srcRect t="14836" b="1044"/>
          <a:stretch/>
        </p:blipFill>
        <p:spPr>
          <a:xfrm>
            <a:off x="0" y="1058400"/>
            <a:ext cx="12193200" cy="5410512"/>
          </a:xfrm>
          <a:prstGeom prst="rect">
            <a:avLst/>
          </a:prstGeom>
        </p:spPr>
      </p:pic>
    </p:spTree>
    <p:extLst>
      <p:ext uri="{BB962C8B-B14F-4D97-AF65-F5344CB8AC3E}">
        <p14:creationId xmlns:p14="http://schemas.microsoft.com/office/powerpoint/2010/main" val="129918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lie: BP-Titel, UK und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BC43BD3-2428-491E-D394-66175C3FA0A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97B69023-1088-CC66-6782-1F5D3975F74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Tree>
    <p:extLst>
      <p:ext uri="{BB962C8B-B14F-4D97-AF65-F5344CB8AC3E}">
        <p14:creationId xmlns:p14="http://schemas.microsoft.com/office/powerpoint/2010/main" val="89059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20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spTree>
    <p:extLst>
      <p:ext uri="{BB962C8B-B14F-4D97-AF65-F5344CB8AC3E}">
        <p14:creationId xmlns:p14="http://schemas.microsoft.com/office/powerpoint/2010/main" val="96127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6A6A6"/>
        </a:solidFill>
        <a:effectLst/>
      </p:bgPr>
    </p:bg>
    <p:spTree>
      <p:nvGrpSpPr>
        <p:cNvPr id="1" name=""/>
        <p:cNvGrpSpPr/>
        <p:nvPr/>
      </p:nvGrpSpPr>
      <p:grpSpPr>
        <a:xfrm>
          <a:off x="0" y="0"/>
          <a:ext cx="0" cy="0"/>
          <a:chOff x="0" y="0"/>
          <a:chExt cx="0" cy="0"/>
        </a:xfrm>
      </p:grpSpPr>
      <p:sp>
        <p:nvSpPr>
          <p:cNvPr id="10" name="Rectangle 12" title="left edge border">
            <a:extLst>
              <a:ext uri="{FF2B5EF4-FFF2-40B4-BE49-F238E27FC236}">
                <a16:creationId xmlns:a16="http://schemas.microsoft.com/office/drawing/2014/main" id="{34E4E5A1-2B57-FD8B-334E-2C6610BBA931}"/>
              </a:ext>
            </a:extLst>
          </p:cNvPr>
          <p:cNvSpPr/>
          <p:nvPr userDrawn="1"/>
        </p:nvSpPr>
        <p:spPr>
          <a:xfrm>
            <a:off x="0" y="0"/>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b="0" i="0" dirty="0">
              <a:latin typeface="Calibri" panose="020F0502020204030204" pitchFamily="34" charset="0"/>
            </a:endParaRPr>
          </a:p>
        </p:txBody>
      </p:sp>
      <p:sp>
        <p:nvSpPr>
          <p:cNvPr id="9" name="Rectangle 12" title="left edge border">
            <a:extLst>
              <a:ext uri="{FF2B5EF4-FFF2-40B4-BE49-F238E27FC236}">
                <a16:creationId xmlns:a16="http://schemas.microsoft.com/office/drawing/2014/main" id="{5CE936D5-3D4B-26B7-5C5C-D58EC88BD72C}"/>
              </a:ext>
            </a:extLst>
          </p:cNvPr>
          <p:cNvSpPr/>
          <p:nvPr userDrawn="1"/>
        </p:nvSpPr>
        <p:spPr>
          <a:xfrm>
            <a:off x="0" y="6473825"/>
            <a:ext cx="12192000" cy="384175"/>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a16="http://schemas.microsoft.com/office/drawing/2014/main" id="{B47CB092-0AB9-910A-F139-B5973B8D838B}"/>
              </a:ext>
            </a:extLst>
          </p:cNvPr>
          <p:cNvSpPr>
            <a:spLocks noGrp="1"/>
          </p:cNvSpPr>
          <p:nvPr>
            <p:ph type="dt" sz="half" idx="2"/>
          </p:nvPr>
        </p:nvSpPr>
        <p:spPr>
          <a:xfrm>
            <a:off x="1171822" y="6527468"/>
            <a:ext cx="1124129" cy="288000"/>
          </a:xfrm>
          <a:prstGeom prst="rect">
            <a:avLst/>
          </a:prstGeom>
        </p:spPr>
        <p:txBody>
          <a:bodyPr vert="horz" lIns="36000" tIns="36000" rIns="36000" bIns="36000" rtlCol="0" anchor="ctr"/>
          <a:lstStyle>
            <a:lvl1pPr algn="ctr">
              <a:defRPr sz="1200" b="0" i="0">
                <a:solidFill>
                  <a:schemeClr val="bg1"/>
                </a:solidFill>
                <a:latin typeface="Source Sans 3" panose="020B0503030403020204" pitchFamily="34" charset="0"/>
                <a:cs typeface="Calibri" panose="020F0502020204030204" pitchFamily="34" charset="0"/>
              </a:defRPr>
            </a:lvl1pPr>
          </a:lstStyle>
          <a:p>
            <a:fld id="{FB2CE979-4BF7-EC4C-BCC2-A8054AB43A13}" type="datetime1">
              <a:rPr lang="de-DE" smtClean="0"/>
              <a:pPr/>
              <a:t>02.05.2024</a:t>
            </a:fld>
            <a:endParaRPr lang="de-DE" dirty="0"/>
          </a:p>
        </p:txBody>
      </p:sp>
      <p:sp>
        <p:nvSpPr>
          <p:cNvPr id="14" name="Slide Number Placeholder 5">
            <a:extLst>
              <a:ext uri="{FF2B5EF4-FFF2-40B4-BE49-F238E27FC236}">
                <a16:creationId xmlns:a16="http://schemas.microsoft.com/office/drawing/2014/main" id="{6E7A0C73-90F7-5C31-E151-89B7057E5D8B}"/>
              </a:ext>
            </a:extLst>
          </p:cNvPr>
          <p:cNvSpPr>
            <a:spLocks noGrp="1"/>
          </p:cNvSpPr>
          <p:nvPr>
            <p:ph type="sldNum" sz="quarter" idx="4"/>
          </p:nvPr>
        </p:nvSpPr>
        <p:spPr>
          <a:xfrm>
            <a:off x="10621736" y="6527468"/>
            <a:ext cx="808265" cy="288000"/>
          </a:xfrm>
          <a:prstGeom prst="rect">
            <a:avLst/>
          </a:prstGeom>
        </p:spPr>
        <p:txBody>
          <a:bodyPr vert="horz" lIns="36000" tIns="36000" rIns="0" bIns="36000" rtlCol="0" anchor="ctr"/>
          <a:lstStyle>
            <a:lvl1pPr algn="r">
              <a:defRPr sz="1200" b="0" i="0">
                <a:solidFill>
                  <a:schemeClr val="bg1"/>
                </a:solidFill>
                <a:latin typeface="Source Sans 3" panose="020B0503030403020204" pitchFamily="34" charset="0"/>
                <a:cs typeface="Calibri" panose="020F0502020204030204" pitchFamily="34" charset="0"/>
              </a:defRPr>
            </a:lvl1pPr>
          </a:lstStyle>
          <a:p>
            <a:fld id="{95A3FDB4-5897-5B41-9BAD-39C3DB677514}" type="slidenum">
              <a:rPr lang="de-DE" smtClean="0"/>
              <a:pPr/>
              <a:t>‹Nr.›</a:t>
            </a:fld>
            <a:endParaRPr lang="de-DE" dirty="0"/>
          </a:p>
        </p:txBody>
      </p:sp>
      <p:pic>
        <p:nvPicPr>
          <p:cNvPr id="15" name="Grafik 14">
            <a:extLst>
              <a:ext uri="{FF2B5EF4-FFF2-40B4-BE49-F238E27FC236}">
                <a16:creationId xmlns:a16="http://schemas.microsoft.com/office/drawing/2014/main" id="{6DAB938C-078B-4216-A497-AE5CE542570E}"/>
              </a:ext>
            </a:extLst>
          </p:cNvPr>
          <p:cNvPicPr>
            <a:picLocks noChangeAspect="1"/>
          </p:cNvPicPr>
          <p:nvPr userDrawn="1"/>
        </p:nvPicPr>
        <p:blipFill>
          <a:blip r:embed="rId7"/>
          <a:stretch>
            <a:fillRect/>
          </a:stretch>
        </p:blipFill>
        <p:spPr>
          <a:xfrm>
            <a:off x="266304" y="6561044"/>
            <a:ext cx="759804" cy="168378"/>
          </a:xfrm>
          <a:prstGeom prst="rect">
            <a:avLst/>
          </a:prstGeom>
        </p:spPr>
      </p:pic>
      <p:sp>
        <p:nvSpPr>
          <p:cNvPr id="16" name="Footer Placeholder 4">
            <a:extLst>
              <a:ext uri="{FF2B5EF4-FFF2-40B4-BE49-F238E27FC236}">
                <a16:creationId xmlns:a16="http://schemas.microsoft.com/office/drawing/2014/main" id="{F12B7AC5-6DC9-98D5-18C8-2F945B913CCC}"/>
              </a:ext>
            </a:extLst>
          </p:cNvPr>
          <p:cNvSpPr txBox="1">
            <a:spLocks/>
          </p:cNvSpPr>
          <p:nvPr userDrawn="1"/>
        </p:nvSpPr>
        <p:spPr>
          <a:xfrm>
            <a:off x="6098801" y="6525020"/>
            <a:ext cx="4365116"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b="1" dirty="0">
                <a:solidFill>
                  <a:schemeClr val="bg1"/>
                </a:solidFill>
              </a:rPr>
              <a:t>Über Masterfolie eintragen</a:t>
            </a:r>
          </a:p>
        </p:txBody>
      </p:sp>
      <p:sp>
        <p:nvSpPr>
          <p:cNvPr id="18" name="Subtitle 2">
            <a:extLst>
              <a:ext uri="{FF2B5EF4-FFF2-40B4-BE49-F238E27FC236}">
                <a16:creationId xmlns:a16="http://schemas.microsoft.com/office/drawing/2014/main" id="{6B6F1D3F-7D07-18A5-D9B7-A12E29FD4CD3}"/>
              </a:ext>
            </a:extLst>
          </p:cNvPr>
          <p:cNvSpPr txBox="1">
            <a:spLocks/>
          </p:cNvSpPr>
          <p:nvPr userDrawn="1"/>
        </p:nvSpPr>
        <p:spPr>
          <a:xfrm>
            <a:off x="1939869" y="373529"/>
            <a:ext cx="6938253" cy="352331"/>
          </a:xfrm>
          <a:prstGeom prst="rect">
            <a:avLst/>
          </a:prstGeom>
        </p:spPr>
        <p:txBody>
          <a:bodyPr anchor="t">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0" i="0" kern="1200" cap="all" spc="3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 WIRKSAMKEITSKONTROLLE</a:t>
            </a:r>
            <a:endParaRPr lang="en-US" dirty="0"/>
          </a:p>
        </p:txBody>
      </p:sp>
      <p:pic>
        <p:nvPicPr>
          <p:cNvPr id="19" name="Grafik 18">
            <a:extLst>
              <a:ext uri="{FF2B5EF4-FFF2-40B4-BE49-F238E27FC236}">
                <a16:creationId xmlns:a16="http://schemas.microsoft.com/office/drawing/2014/main" id="{6C740AE1-E48E-1C4A-20D9-3C06343DB669}"/>
              </a:ext>
            </a:extLst>
          </p:cNvPr>
          <p:cNvPicPr>
            <a:picLocks noChangeAspect="1"/>
          </p:cNvPicPr>
          <p:nvPr userDrawn="1"/>
        </p:nvPicPr>
        <p:blipFill>
          <a:blip r:embed="rId8"/>
          <a:stretch>
            <a:fillRect/>
          </a:stretch>
        </p:blipFill>
        <p:spPr>
          <a:xfrm>
            <a:off x="560177" y="23147"/>
            <a:ext cx="1043801" cy="1020292"/>
          </a:xfrm>
          <a:prstGeom prst="rect">
            <a:avLst/>
          </a:prstGeom>
        </p:spPr>
      </p:pic>
      <p:sp>
        <p:nvSpPr>
          <p:cNvPr id="20" name="Title 1">
            <a:extLst>
              <a:ext uri="{FF2B5EF4-FFF2-40B4-BE49-F238E27FC236}">
                <a16:creationId xmlns:a16="http://schemas.microsoft.com/office/drawing/2014/main" id="{4282C083-E769-8066-50A7-E4192CA10CE1}"/>
              </a:ext>
            </a:extLst>
          </p:cNvPr>
          <p:cNvSpPr txBox="1">
            <a:spLocks/>
          </p:cNvSpPr>
          <p:nvPr userDrawn="1"/>
        </p:nvSpPr>
        <p:spPr>
          <a:xfrm>
            <a:off x="102133" y="398304"/>
            <a:ext cx="1908313" cy="352331"/>
          </a:xfrm>
          <a:prstGeom prst="rect">
            <a:avLst/>
          </a:prstGeom>
        </p:spPr>
        <p:txBody>
          <a:bodyPr anchor="ctr">
            <a:noAutofit/>
          </a:bodyPr>
          <a:lstStyle>
            <a:lvl1pPr algn="ctr" defTabSz="914400" rtl="0" eaLnBrk="1" latinLnBrk="0" hangingPunct="1">
              <a:lnSpc>
                <a:spcPct val="90000"/>
              </a:lnSpc>
              <a:spcBef>
                <a:spcPct val="0"/>
              </a:spcBef>
              <a:buNone/>
              <a:defRPr sz="2000" b="0" kern="1200" cap="all" spc="300" baseline="0">
                <a:solidFill>
                  <a:schemeClr val="tx2"/>
                </a:solidFill>
                <a:latin typeface="+mj-lt"/>
                <a:ea typeface="+mj-ea"/>
                <a:cs typeface="+mj-cs"/>
              </a:defRPr>
            </a:lvl1pPr>
          </a:lstStyle>
          <a:p>
            <a:r>
              <a:rPr lang="de-DE" dirty="0"/>
              <a:t>BIG POINT 4</a:t>
            </a:r>
            <a:endParaRPr lang="en-US" dirty="0"/>
          </a:p>
        </p:txBody>
      </p:sp>
      <p:pic>
        <p:nvPicPr>
          <p:cNvPr id="21" name="Grafik 20">
            <a:extLst>
              <a:ext uri="{FF2B5EF4-FFF2-40B4-BE49-F238E27FC236}">
                <a16:creationId xmlns:a16="http://schemas.microsoft.com/office/drawing/2014/main" id="{941EE628-DD1E-C909-EE23-A40B4CE5ED2F}"/>
              </a:ext>
            </a:extLst>
          </p:cNvPr>
          <p:cNvPicPr>
            <a:picLocks noChangeAspect="1"/>
          </p:cNvPicPr>
          <p:nvPr userDrawn="1"/>
        </p:nvPicPr>
        <p:blipFill>
          <a:blip r:embed="rId9"/>
          <a:stretch>
            <a:fillRect/>
          </a:stretch>
        </p:blipFill>
        <p:spPr>
          <a:xfrm>
            <a:off x="9030875" y="235613"/>
            <a:ext cx="611909" cy="588818"/>
          </a:xfrm>
          <a:prstGeom prst="rect">
            <a:avLst/>
          </a:prstGeom>
        </p:spPr>
      </p:pic>
      <p:sp>
        <p:nvSpPr>
          <p:cNvPr id="22" name="Textfeld 21">
            <a:extLst>
              <a:ext uri="{FF2B5EF4-FFF2-40B4-BE49-F238E27FC236}">
                <a16:creationId xmlns:a16="http://schemas.microsoft.com/office/drawing/2014/main" id="{6D4DF9D4-D9B3-CD6A-3747-7C3AD78AF0AC}"/>
              </a:ext>
            </a:extLst>
          </p:cNvPr>
          <p:cNvSpPr txBox="1"/>
          <p:nvPr userDrawn="1"/>
        </p:nvSpPr>
        <p:spPr>
          <a:xfrm>
            <a:off x="9642784" y="299190"/>
            <a:ext cx="1944763" cy="461665"/>
          </a:xfrm>
          <a:prstGeom prst="rect">
            <a:avLst/>
          </a:prstGeom>
          <a:noFill/>
        </p:spPr>
        <p:txBody>
          <a:bodyPr wrap="none" rtlCol="0">
            <a:spAutoFit/>
          </a:bodyPr>
          <a:lstStyle/>
          <a:p>
            <a:pPr algn="l"/>
            <a:r>
              <a:rPr lang="de-DE" sz="1200" b="1" i="0" dirty="0">
                <a:latin typeface="Calibri" panose="020F0502020204030204" pitchFamily="34" charset="0"/>
                <a:cs typeface="Calibri" panose="020F0502020204030204" pitchFamily="34" charset="0"/>
              </a:rPr>
              <a:t>Unternehmenslogo</a:t>
            </a:r>
          </a:p>
          <a:p>
            <a:pPr algn="l"/>
            <a:r>
              <a:rPr lang="de-DE" sz="1200" dirty="0">
                <a:latin typeface="Calibri" panose="020F0502020204030204" pitchFamily="34" charset="0"/>
                <a:cs typeface="Calibri" panose="020F0502020204030204" pitchFamily="34" charset="0"/>
              </a:rPr>
              <a:t>(änderbar im Folienmaster)</a:t>
            </a:r>
          </a:p>
        </p:txBody>
      </p:sp>
      <p:sp>
        <p:nvSpPr>
          <p:cNvPr id="2" name="Footer Placeholder 4">
            <a:extLst>
              <a:ext uri="{FF2B5EF4-FFF2-40B4-BE49-F238E27FC236}">
                <a16:creationId xmlns:a16="http://schemas.microsoft.com/office/drawing/2014/main" id="{DFFC6D7C-935F-8A0D-41CE-D8A2E52C1D1B}"/>
              </a:ext>
            </a:extLst>
          </p:cNvPr>
          <p:cNvSpPr txBox="1">
            <a:spLocks/>
          </p:cNvSpPr>
          <p:nvPr userDrawn="1"/>
        </p:nvSpPr>
        <p:spPr>
          <a:xfrm>
            <a:off x="4522381" y="6525020"/>
            <a:ext cx="1603452"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b="0" dirty="0">
                <a:solidFill>
                  <a:schemeClr val="bg1"/>
                </a:solidFill>
              </a:rPr>
              <a:t>Referentin/Referent:</a:t>
            </a:r>
          </a:p>
        </p:txBody>
      </p:sp>
    </p:spTree>
    <p:extLst>
      <p:ext uri="{BB962C8B-B14F-4D97-AF65-F5344CB8AC3E}">
        <p14:creationId xmlns:p14="http://schemas.microsoft.com/office/powerpoint/2010/main" val="1247618540"/>
      </p:ext>
    </p:extLst>
  </p:cSld>
  <p:clrMap bg1="lt1" tx1="dk1" bg2="lt2" tx2="dk2" accent1="accent1" accent2="accent2" accent3="accent3" accent4="accent4" accent5="accent5" accent6="accent6" hlink="hlink" folHlink="folHlink"/>
  <p:sldLayoutIdLst>
    <p:sldLayoutId id="2147483726" r:id="rId1"/>
    <p:sldLayoutId id="2147483708" r:id="rId2"/>
    <p:sldLayoutId id="2147483725" r:id="rId3"/>
    <p:sldLayoutId id="2147483709" r:id="rId4"/>
    <p:sldLayoutId id="2147483710" r:id="rId5"/>
  </p:sldLayoutIdLst>
  <p:hf hdr="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346" userDrawn="1">
          <p15:clr>
            <a:srgbClr val="F26B43"/>
          </p15:clr>
        </p15:guide>
        <p15:guide id="7" orient="horz" pos="663" userDrawn="1">
          <p15:clr>
            <a:srgbClr val="F26B43"/>
          </p15:clr>
        </p15:guide>
        <p15:guide id="8" orient="horz" pos="2160" userDrawn="1">
          <p15:clr>
            <a:srgbClr val="F26B43"/>
          </p15:clr>
        </p15:guide>
        <p15:guide id="9" orient="horz" pos="40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medienshop.bgrci.de/shop/bgi/areihe?query=/a039.xml&amp;field=path"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72980DC-77C6-B1CC-7FEC-6F5228A81CDA}"/>
              </a:ext>
            </a:extLst>
          </p:cNvPr>
          <p:cNvSpPr>
            <a:spLocks noGrp="1"/>
          </p:cNvSpPr>
          <p:nvPr/>
        </p:nvSpPr>
        <p:spPr>
          <a:xfrm>
            <a:off x="834770" y="1876849"/>
            <a:ext cx="6851905" cy="1223962"/>
          </a:xfrm>
          <a:prstGeom prst="rect">
            <a:avLst/>
          </a:prstGeom>
        </p:spPr>
        <p:txBody>
          <a:bodyPr vert="horz" lIns="0" tIns="0" rIns="90000" bIns="45720" rtlCol="0" anchor="t" anchorCtr="0">
            <a:noAutofit/>
          </a:bodyPr>
          <a:lstStyle>
            <a:lvl1pPr algn="l" defTabSz="914400" rtl="0" eaLnBrk="1" latinLnBrk="0" hangingPunct="1">
              <a:lnSpc>
                <a:spcPct val="90000"/>
              </a:lnSpc>
              <a:spcBef>
                <a:spcPct val="0"/>
              </a:spcBef>
              <a:buNone/>
              <a:defRPr sz="3200" b="1" i="0" kern="1200" baseline="0">
                <a:solidFill>
                  <a:srgbClr val="555555"/>
                </a:solidFill>
                <a:latin typeface="Source Sans 3" panose="020B0503030403020204" pitchFamily="34" charset="0"/>
                <a:ea typeface="+mj-ea"/>
                <a:cs typeface="+mj-cs"/>
              </a:defRPr>
            </a:lvl1pPr>
          </a:lstStyle>
          <a:p>
            <a:r>
              <a:rPr lang="de-DE" dirty="0"/>
              <a:t>Big Points im Arbeitsschutz – </a:t>
            </a:r>
            <a:br>
              <a:rPr lang="de-DE" dirty="0"/>
            </a:br>
            <a:r>
              <a:rPr lang="de-DE" dirty="0"/>
              <a:t>mit sportlichen Beispielen zum Erfolg</a:t>
            </a:r>
            <a:br>
              <a:rPr lang="de-DE" dirty="0"/>
            </a:br>
            <a:endParaRPr lang="de-DE" dirty="0"/>
          </a:p>
        </p:txBody>
      </p:sp>
      <p:sp>
        <p:nvSpPr>
          <p:cNvPr id="9" name="Untertitel 13">
            <a:extLst>
              <a:ext uri="{FF2B5EF4-FFF2-40B4-BE49-F238E27FC236}">
                <a16:creationId xmlns:a16="http://schemas.microsoft.com/office/drawing/2014/main" id="{62F657AF-A304-4ECC-D892-50BEC1D2DFA1}"/>
              </a:ext>
            </a:extLst>
          </p:cNvPr>
          <p:cNvSpPr>
            <a:spLocks noGrp="1"/>
          </p:cNvSpPr>
          <p:nvPr/>
        </p:nvSpPr>
        <p:spPr>
          <a:xfrm>
            <a:off x="834770" y="3604049"/>
            <a:ext cx="6107113" cy="490537"/>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555555"/>
                </a:solidFill>
                <a:latin typeface="Source Sans 3" panose="020B0503030403020204" pitchFamily="34" charset="0"/>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2pPr>
            <a:lvl3pPr marL="914400" indent="0" algn="ctr"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Source Sans 3" panose="020B0503030403020204" pitchFamily="34" charset="0"/>
                <a:ea typeface="+mn-ea"/>
                <a:cs typeface="+mn-cs"/>
              </a:defRPr>
            </a:lvl3pPr>
            <a:lvl4pPr marL="13716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baseline="0">
                <a:solidFill>
                  <a:schemeClr val="tx1"/>
                </a:solidFill>
                <a:latin typeface="Source Sans 3" panose="020B0503030403020204" pitchFamily="34" charset="0"/>
                <a:ea typeface="+mn-ea"/>
                <a:cs typeface="+mn-cs"/>
              </a:defRPr>
            </a:lvl4pPr>
            <a:lvl5pPr marL="18288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chemeClr val="tx1"/>
                </a:solidFill>
                <a:latin typeface="Source Sans 3"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Musterfoliensatz BP 4 zum Einstieg in das Thema „Wirksamkeitskontrolle“ </a:t>
            </a:r>
          </a:p>
        </p:txBody>
      </p:sp>
    </p:spTree>
    <p:extLst>
      <p:ext uri="{BB962C8B-B14F-4D97-AF65-F5344CB8AC3E}">
        <p14:creationId xmlns:p14="http://schemas.microsoft.com/office/powerpoint/2010/main" val="406194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32C0333-E1DE-9483-EED7-69983E5E3373}"/>
              </a:ext>
            </a:extLst>
          </p:cNvPr>
          <p:cNvPicPr preferRelativeResize="0">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2C218974-595C-303B-0F01-2BE4C54663A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A9CDA36-258B-4E5E-F01C-8702EB3FD0FF}"/>
              </a:ext>
            </a:extLst>
          </p:cNvPr>
          <p:cNvSpPr>
            <a:spLocks noGrp="1"/>
          </p:cNvSpPr>
          <p:nvPr>
            <p:ph type="sldNum" sz="quarter" idx="12"/>
          </p:nvPr>
        </p:nvSpPr>
        <p:spPr/>
        <p:txBody>
          <a:bodyPr/>
          <a:lstStyle/>
          <a:p>
            <a:fld id="{95A3FDB4-5897-5B41-9BAD-39C3DB677514}" type="slidenum">
              <a:rPr lang="de-DE" smtClean="0"/>
              <a:pPr/>
              <a:t>10</a:t>
            </a:fld>
            <a:endParaRPr lang="de-DE" dirty="0"/>
          </a:p>
        </p:txBody>
      </p:sp>
      <p:sp>
        <p:nvSpPr>
          <p:cNvPr id="6" name="Textfeld 5">
            <a:extLst>
              <a:ext uri="{FF2B5EF4-FFF2-40B4-BE49-F238E27FC236}">
                <a16:creationId xmlns:a16="http://schemas.microsoft.com/office/drawing/2014/main" id="{B2CFA73D-806F-6F9A-1C07-C37ED41256FA}"/>
              </a:ext>
            </a:extLst>
          </p:cNvPr>
          <p:cNvSpPr txBox="1"/>
          <p:nvPr/>
        </p:nvSpPr>
        <p:spPr>
          <a:xfrm>
            <a:off x="1257300" y="2301526"/>
            <a:ext cx="5383205"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Wirksamkeitskontrolle</a:t>
            </a:r>
          </a:p>
        </p:txBody>
      </p:sp>
      <p:sp>
        <p:nvSpPr>
          <p:cNvPr id="7" name="Textfeld 6">
            <a:extLst>
              <a:ext uri="{FF2B5EF4-FFF2-40B4-BE49-F238E27FC236}">
                <a16:creationId xmlns:a16="http://schemas.microsoft.com/office/drawing/2014/main" id="{910B2546-2D5C-93AF-6E6C-B54FC0EC69C7}"/>
              </a:ext>
            </a:extLst>
          </p:cNvPr>
          <p:cNvSpPr txBox="1"/>
          <p:nvPr/>
        </p:nvSpPr>
        <p:spPr>
          <a:xfrm>
            <a:off x="2562319" y="3214298"/>
            <a:ext cx="5073392" cy="2545633"/>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Erhöht die Sicherheit und verhindert Unfälle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Gehört untrennbar zur Gefährdungsbeurteilung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Optimiert die Schutzmaßnahmen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Ist sichtbares Zeichen gelebten Arbeitsschutzes – keine Maßnahme ohne Kontrolle</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BG RCI als Ihre </a:t>
            </a:r>
            <a:r>
              <a:rPr lang="de-DE" kern="100" dirty="0" err="1">
                <a:latin typeface="Source Sans 3" panose="020B0503030403020204" pitchFamily="34" charset="0"/>
                <a:ea typeface="Calibri" panose="020F0502020204030204" pitchFamily="34" charset="0"/>
                <a:cs typeface="Times New Roman" panose="02020603050405020304" pitchFamily="18" charset="0"/>
              </a:rPr>
              <a:t>Teamplayerin</a:t>
            </a:r>
            <a:endParaRPr lang="de-DE" kern="100" dirty="0">
              <a:latin typeface="Source Sans 3" panose="020B0503030403020204" pitchFamily="34" charset="0"/>
              <a:ea typeface="Calibri" panose="020F0502020204030204" pitchFamily="34" charset="0"/>
              <a:cs typeface="Times New Roman" panose="02020603050405020304" pitchFamily="18" charset="0"/>
            </a:endParaRP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Durch Optimierung zum perfekten Sprung </a:t>
            </a:r>
          </a:p>
        </p:txBody>
      </p:sp>
    </p:spTree>
    <p:extLst>
      <p:ext uri="{BB962C8B-B14F-4D97-AF65-F5344CB8AC3E}">
        <p14:creationId xmlns:p14="http://schemas.microsoft.com/office/powerpoint/2010/main" val="171129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B3CB77-65B1-EC59-3568-C4FC9E59E8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B4DF4AB-CD91-3358-A10D-EC5D343825FA}"/>
              </a:ext>
            </a:extLst>
          </p:cNvPr>
          <p:cNvSpPr>
            <a:spLocks noGrp="1"/>
          </p:cNvSpPr>
          <p:nvPr>
            <p:ph type="sldNum" sz="quarter" idx="12"/>
          </p:nvPr>
        </p:nvSpPr>
        <p:spPr/>
        <p:txBody>
          <a:bodyPr/>
          <a:lstStyle/>
          <a:p>
            <a:fld id="{95A3FDB4-5897-5B41-9BAD-39C3DB677514}" type="slidenum">
              <a:rPr lang="de-DE" smtClean="0"/>
              <a:pPr/>
              <a:t>11</a:t>
            </a:fld>
            <a:endParaRPr lang="de-DE" dirty="0"/>
          </a:p>
        </p:txBody>
      </p:sp>
      <p:sp>
        <p:nvSpPr>
          <p:cNvPr id="5" name="Textfeld 4">
            <a:extLst>
              <a:ext uri="{FF2B5EF4-FFF2-40B4-BE49-F238E27FC236}">
                <a16:creationId xmlns:a16="http://schemas.microsoft.com/office/drawing/2014/main" id="{88BC49CA-43D3-88E0-0957-C55DF02AB617}"/>
              </a:ext>
            </a:extLst>
          </p:cNvPr>
          <p:cNvSpPr txBox="1">
            <a:spLocks/>
          </p:cNvSpPr>
          <p:nvPr/>
        </p:nvSpPr>
        <p:spPr>
          <a:xfrm>
            <a:off x="6657540" y="2922657"/>
            <a:ext cx="4772460" cy="1015663"/>
          </a:xfrm>
          <a:prstGeom prst="rect">
            <a:avLst/>
          </a:prstGeom>
          <a:noFill/>
          <a:ln>
            <a:noFill/>
          </a:ln>
        </p:spPr>
        <p:txBody>
          <a:bodyPr wrap="none" rtlCol="0">
            <a:spAutoFit/>
          </a:bodyPr>
          <a:lstStyle/>
          <a:p>
            <a:pPr algn="r"/>
            <a:r>
              <a:rPr lang="de-DE" sz="6000" b="1" dirty="0">
                <a:solidFill>
                  <a:schemeClr val="bg1"/>
                </a:solidFill>
                <a:latin typeface="Source Sans 3" panose="020B0503030403020204" pitchFamily="34" charset="0"/>
                <a:cs typeface="Calibri" panose="020F0502020204030204" pitchFamily="34" charset="0"/>
              </a:rPr>
              <a:t>Nachspielzeit</a:t>
            </a:r>
          </a:p>
        </p:txBody>
      </p:sp>
    </p:spTree>
    <p:extLst>
      <p:ext uri="{BB962C8B-B14F-4D97-AF65-F5344CB8AC3E}">
        <p14:creationId xmlns:p14="http://schemas.microsoft.com/office/powerpoint/2010/main" val="261572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6E944E-5324-AF90-49A1-FA1225896F6C}"/>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331F97F-926F-AB9F-BB16-2EF0512D8E28}"/>
              </a:ext>
            </a:extLst>
          </p:cNvPr>
          <p:cNvSpPr>
            <a:spLocks noGrp="1"/>
          </p:cNvSpPr>
          <p:nvPr>
            <p:ph type="sldNum" sz="quarter" idx="12"/>
          </p:nvPr>
        </p:nvSpPr>
        <p:spPr/>
        <p:txBody>
          <a:bodyPr/>
          <a:lstStyle/>
          <a:p>
            <a:fld id="{95A3FDB4-5897-5B41-9BAD-39C3DB677514}" type="slidenum">
              <a:rPr lang="de-DE" smtClean="0"/>
              <a:pPr/>
              <a:t>12</a:t>
            </a:fld>
            <a:endParaRPr lang="de-DE" dirty="0"/>
          </a:p>
        </p:txBody>
      </p:sp>
      <p:pic>
        <p:nvPicPr>
          <p:cNvPr id="8" name="Grafik 7">
            <a:extLst>
              <a:ext uri="{FF2B5EF4-FFF2-40B4-BE49-F238E27FC236}">
                <a16:creationId xmlns:a16="http://schemas.microsoft.com/office/drawing/2014/main" id="{C177478E-BAE4-BB18-9FE8-6204DB4C1065}"/>
              </a:ext>
            </a:extLst>
          </p:cNvPr>
          <p:cNvPicPr preferRelativeResize="0">
            <a:picLocks noChangeAspect="1"/>
          </p:cNvPicPr>
          <p:nvPr/>
        </p:nvPicPr>
        <p:blipFill>
          <a:blip r:embed="rId3"/>
          <a:srcRect/>
          <a:stretch/>
        </p:blipFill>
        <p:spPr>
          <a:xfrm rot="542535">
            <a:off x="1528015" y="1259592"/>
            <a:ext cx="4017317" cy="4850455"/>
          </a:xfrm>
          <a:prstGeom prst="rect">
            <a:avLst/>
          </a:prstGeom>
          <a:effectLst>
            <a:outerShdw blurRad="208778" dist="201591" dir="1500000" algn="ctr" rotWithShape="0">
              <a:srgbClr val="000000">
                <a:alpha val="56000"/>
              </a:srgbClr>
            </a:outerShdw>
          </a:effectLst>
        </p:spPr>
      </p:pic>
      <p:pic>
        <p:nvPicPr>
          <p:cNvPr id="9" name="Grafik 8">
            <a:extLst>
              <a:ext uri="{FF2B5EF4-FFF2-40B4-BE49-F238E27FC236}">
                <a16:creationId xmlns:a16="http://schemas.microsoft.com/office/drawing/2014/main" id="{F721FFC5-BB0D-ACBC-63BD-DA8A517A6123}"/>
              </a:ext>
            </a:extLst>
          </p:cNvPr>
          <p:cNvPicPr>
            <a:picLocks/>
          </p:cNvPicPr>
          <p:nvPr/>
        </p:nvPicPr>
        <p:blipFill rotWithShape="1">
          <a:blip r:embed="rId4"/>
          <a:srcRect r="4439"/>
          <a:stretch/>
        </p:blipFill>
        <p:spPr>
          <a:xfrm>
            <a:off x="5153888" y="4086309"/>
            <a:ext cx="7038112" cy="1819192"/>
          </a:xfrm>
          <a:prstGeom prst="rect">
            <a:avLst/>
          </a:prstGeom>
        </p:spPr>
      </p:pic>
      <p:sp>
        <p:nvSpPr>
          <p:cNvPr id="10" name="Textfeld 9">
            <a:extLst>
              <a:ext uri="{FF2B5EF4-FFF2-40B4-BE49-F238E27FC236}">
                <a16:creationId xmlns:a16="http://schemas.microsoft.com/office/drawing/2014/main" id="{FD1D3ED6-656F-DDC8-D233-998A88868E61}"/>
              </a:ext>
            </a:extLst>
          </p:cNvPr>
          <p:cNvSpPr txBox="1"/>
          <p:nvPr/>
        </p:nvSpPr>
        <p:spPr>
          <a:xfrm>
            <a:off x="5339271" y="4155447"/>
            <a:ext cx="6598723" cy="1661993"/>
          </a:xfrm>
          <a:prstGeom prst="rect">
            <a:avLst/>
          </a:prstGeom>
          <a:noFill/>
          <a:ln>
            <a:noFill/>
          </a:ln>
        </p:spPr>
        <p:txBody>
          <a:bodyPr wrap="square" rtlCol="0">
            <a:spAutoFit/>
          </a:bodyPr>
          <a:lstStyle/>
          <a:p>
            <a:r>
              <a:rPr lang="de-DE" sz="2800" b="1" dirty="0">
                <a:solidFill>
                  <a:schemeClr val="bg1"/>
                </a:solidFill>
                <a:latin typeface="Source Sans 3" panose="020B0503030403020204" pitchFamily="34" charset="0"/>
                <a:cs typeface="Calibri" panose="020F0502020204030204" pitchFamily="34" charset="0"/>
              </a:rPr>
              <a:t>„</a:t>
            </a:r>
            <a:r>
              <a:rPr lang="de-DE" sz="2800" dirty="0">
                <a:solidFill>
                  <a:srgbClr val="FFFFFF"/>
                </a:solidFill>
                <a:effectLst/>
                <a:latin typeface="Source Sans 3" panose="020B0503030403020204" pitchFamily="34" charset="0"/>
              </a:rPr>
              <a:t>Weitsprung ist wie das Leben: </a:t>
            </a:r>
            <a:br>
              <a:rPr lang="de-DE" sz="2800" dirty="0">
                <a:solidFill>
                  <a:srgbClr val="FFFFFF"/>
                </a:solidFill>
                <a:effectLst/>
                <a:latin typeface="Source Sans 3" panose="020B0503030403020204" pitchFamily="34" charset="0"/>
              </a:rPr>
            </a:br>
            <a:r>
              <a:rPr lang="de-DE" sz="2800" dirty="0">
                <a:solidFill>
                  <a:srgbClr val="FFFFFF"/>
                </a:solidFill>
                <a:effectLst/>
                <a:latin typeface="Source Sans 3" panose="020B0503030403020204" pitchFamily="34" charset="0"/>
              </a:rPr>
              <a:t>Man läuft und läuft bis zum Absprung und dann – schwupp, geht’s in die Grube.“</a:t>
            </a:r>
            <a:endParaRPr lang="de-DE" sz="2800" b="1" dirty="0">
              <a:solidFill>
                <a:schemeClr val="bg1"/>
              </a:solidFill>
              <a:latin typeface="Source Sans 3" panose="020B0503030403020204" pitchFamily="34" charset="0"/>
              <a:cs typeface="Calibri" panose="020F0502020204030204" pitchFamily="34" charset="0"/>
            </a:endParaRPr>
          </a:p>
          <a:p>
            <a:r>
              <a:rPr lang="de-DE" i="1" dirty="0">
                <a:solidFill>
                  <a:srgbClr val="FFFFFF"/>
                </a:solidFill>
                <a:effectLst/>
                <a:latin typeface="Source Sans 3" panose="020B0503030403020204" pitchFamily="34" charset="0"/>
              </a:rPr>
              <a:t>Dieter Nuhr </a:t>
            </a:r>
          </a:p>
        </p:txBody>
      </p:sp>
    </p:spTree>
    <p:extLst>
      <p:ext uri="{BB962C8B-B14F-4D97-AF65-F5344CB8AC3E}">
        <p14:creationId xmlns:p14="http://schemas.microsoft.com/office/powerpoint/2010/main" val="294675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9287FA-8609-F77C-FC17-5998C631F18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7EE0939-B90B-3160-B544-48F4D841D317}"/>
              </a:ext>
            </a:extLst>
          </p:cNvPr>
          <p:cNvSpPr>
            <a:spLocks noGrp="1"/>
          </p:cNvSpPr>
          <p:nvPr>
            <p:ph type="sldNum" sz="quarter" idx="12"/>
          </p:nvPr>
        </p:nvSpPr>
        <p:spPr/>
        <p:txBody>
          <a:bodyPr/>
          <a:lstStyle/>
          <a:p>
            <a:fld id="{95A3FDB4-5897-5B41-9BAD-39C3DB677514}" type="slidenum">
              <a:rPr lang="de-DE" smtClean="0"/>
              <a:pPr/>
              <a:t>13</a:t>
            </a:fld>
            <a:endParaRPr lang="de-DE" dirty="0"/>
          </a:p>
        </p:txBody>
      </p:sp>
      <p:sp>
        <p:nvSpPr>
          <p:cNvPr id="5" name="Textfeld 4">
            <a:extLst>
              <a:ext uri="{FF2B5EF4-FFF2-40B4-BE49-F238E27FC236}">
                <a16:creationId xmlns:a16="http://schemas.microsoft.com/office/drawing/2014/main" id="{3E314537-E670-CEA8-C5E5-BFE7EC95EC7A}"/>
              </a:ext>
            </a:extLst>
          </p:cNvPr>
          <p:cNvSpPr txBox="1"/>
          <p:nvPr/>
        </p:nvSpPr>
        <p:spPr>
          <a:xfrm>
            <a:off x="1257300" y="1368564"/>
            <a:ext cx="194796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Quellen</a:t>
            </a:r>
          </a:p>
        </p:txBody>
      </p:sp>
      <p:sp>
        <p:nvSpPr>
          <p:cNvPr id="6" name="Textfeld 5">
            <a:extLst>
              <a:ext uri="{FF2B5EF4-FFF2-40B4-BE49-F238E27FC236}">
                <a16:creationId xmlns:a16="http://schemas.microsoft.com/office/drawing/2014/main" id="{AD9E1D58-856A-3A09-A47D-A602D203E24B}"/>
              </a:ext>
            </a:extLst>
          </p:cNvPr>
          <p:cNvSpPr txBox="1"/>
          <p:nvPr/>
        </p:nvSpPr>
        <p:spPr>
          <a:xfrm>
            <a:off x="1162395" y="2178824"/>
            <a:ext cx="8226702" cy="3862596"/>
          </a:xfrm>
          <a:prstGeom prst="rect">
            <a:avLst/>
          </a:prstGeom>
          <a:noFill/>
        </p:spPr>
        <p:txBody>
          <a:bodyPr wrap="square" rtlCol="0">
            <a:spAutoFit/>
          </a:bodyPr>
          <a:lstStyle/>
          <a:p>
            <a:pPr>
              <a:spcAft>
                <a:spcPts val="600"/>
              </a:spcAft>
            </a:pPr>
            <a:r>
              <a:rPr lang="de-DE" sz="2000" kern="1200" dirty="0">
                <a:effectLst/>
                <a:latin typeface="Source Sans 3" panose="020B0503030403020204" pitchFamily="34" charset="0"/>
                <a:cs typeface="Calibri" panose="020F0502020204030204" pitchFamily="34" charset="0"/>
              </a:rPr>
              <a:t>Die vorliegende Präsentation basiert auf dem Merkblatt A 039-1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„Big Points im Arbeitsschutz | 10 Punkte, auf die Sie als Führungskraft unbedingt achten müssen“ der BG RCI (Big Point Nr. 4, Wirksamkeitskontrolle).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Infoblatt „Der Weg zum Gütesiegel ,Sicher mit System‘ der BG RCI“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KB 020 „Ein Weg zur Gefährdungsbeurteilung“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Praxishilfe-Ordner „Arbeitsschutz mit System“ </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Weitere Informationen im Auswahlassistenten der BG RCI unter </a:t>
            </a:r>
            <a:br>
              <a:rPr lang="de-DE" sz="2000" kern="1200" dirty="0">
                <a:effectLst/>
                <a:latin typeface="Source Sans 3" panose="020B0503030403020204" pitchFamily="34" charset="0"/>
                <a:cs typeface="Calibri" panose="020F0502020204030204" pitchFamily="34" charset="0"/>
              </a:rPr>
            </a:br>
            <a:r>
              <a:rPr lang="de-DE" sz="2000" kern="1200" dirty="0" err="1">
                <a:effectLst/>
                <a:latin typeface="Source Sans 3" panose="020B0503030403020204" pitchFamily="34" charset="0"/>
                <a:cs typeface="Calibri" panose="020F0502020204030204" pitchFamily="34" charset="0"/>
              </a:rPr>
              <a:t>awa.bgrci.de</a:t>
            </a:r>
            <a:r>
              <a:rPr lang="de-DE" sz="2000" kern="1200" dirty="0">
                <a:effectLst/>
                <a:latin typeface="Source Sans 3" panose="020B0503030403020204" pitchFamily="34" charset="0"/>
                <a:cs typeface="Calibri" panose="020F0502020204030204" pitchFamily="34" charset="0"/>
              </a:rPr>
              <a:t> und der Medienart „Wirksamkeitskontrolle“</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Bezugsquelle des Merkblatts: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medienshop.bgrci.de</a:t>
            </a:r>
            <a:r>
              <a:rPr lang="de-DE" sz="2000" kern="1200" dirty="0">
                <a:effectLst/>
                <a:latin typeface="Source Sans 3" panose="020B0503030403020204" pitchFamily="34" charset="0"/>
                <a:cs typeface="Calibri" panose="020F0502020204030204" pitchFamily="34" charset="0"/>
              </a:rPr>
              <a:t>. 68 Seiten im Format A5. </a:t>
            </a:r>
            <a:endParaRPr lang="de-DE" sz="2000" dirty="0">
              <a:effectLst/>
              <a:latin typeface="Source Sans 3" panose="020B050303040302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85948BA3-090C-255B-D220-B101DB45F51C}"/>
              </a:ext>
            </a:extLst>
          </p:cNvPr>
          <p:cNvPicPr>
            <a:picLocks noChangeAspect="1"/>
          </p:cNvPicPr>
          <p:nvPr/>
        </p:nvPicPr>
        <p:blipFill>
          <a:blip r:embed="rId4"/>
          <a:stretch>
            <a:fillRect/>
          </a:stretch>
        </p:blipFill>
        <p:spPr>
          <a:xfrm>
            <a:off x="9601200" y="2299309"/>
            <a:ext cx="1828800" cy="2594043"/>
          </a:xfrm>
          <a:prstGeom prst="rect">
            <a:avLst/>
          </a:prstGeom>
        </p:spPr>
      </p:pic>
    </p:spTree>
    <p:extLst>
      <p:ext uri="{BB962C8B-B14F-4D97-AF65-F5344CB8AC3E}">
        <p14:creationId xmlns:p14="http://schemas.microsoft.com/office/powerpoint/2010/main" val="156880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1694A06-89FA-F9BE-07ED-05FEE6C0D5A1}"/>
              </a:ext>
            </a:extLst>
          </p:cNvPr>
          <p:cNvSpPr>
            <a:spLocks noGrp="1"/>
          </p:cNvSpPr>
          <p:nvPr/>
        </p:nvSpPr>
        <p:spPr>
          <a:xfrm>
            <a:off x="874711" y="1385134"/>
            <a:ext cx="10442576" cy="520702"/>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rgbClr val="555555"/>
                </a:solidFill>
                <a:latin typeface="Source Sans 3" panose="020B0503030403020204" pitchFamily="34" charset="0"/>
                <a:ea typeface="+mj-ea"/>
                <a:cs typeface="+mj-cs"/>
              </a:defRPr>
            </a:lvl1pPr>
          </a:lstStyle>
          <a:p>
            <a:r>
              <a:rPr lang="de-DE" dirty="0">
                <a:solidFill>
                  <a:srgbClr val="555555"/>
                </a:solidFill>
                <a:latin typeface="Source Sans 3" panose="020B0503030403020204" pitchFamily="34" charset="0"/>
              </a:rPr>
              <a:t>Nutzungshinweise</a:t>
            </a:r>
          </a:p>
        </p:txBody>
      </p:sp>
      <p:sp>
        <p:nvSpPr>
          <p:cNvPr id="8" name="Inhaltsplatzhalter 2">
            <a:extLst>
              <a:ext uri="{FF2B5EF4-FFF2-40B4-BE49-F238E27FC236}">
                <a16:creationId xmlns:a16="http://schemas.microsoft.com/office/drawing/2014/main" id="{697ACA67-C618-E6D1-870A-B3974DB094FC}"/>
              </a:ext>
            </a:extLst>
          </p:cNvPr>
          <p:cNvSpPr>
            <a:spLocks noGrp="1"/>
          </p:cNvSpPr>
          <p:nvPr/>
        </p:nvSpPr>
        <p:spPr>
          <a:xfrm>
            <a:off x="874713" y="2267784"/>
            <a:ext cx="10442576" cy="4068762"/>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1pPr>
            <a:lvl2pPr marL="231775" indent="-220663" algn="l" defTabSz="914400" rtl="0" eaLnBrk="1" latinLnBrk="0" hangingPunct="1">
              <a:lnSpc>
                <a:spcPct val="90000"/>
              </a:lnSpc>
              <a:spcBef>
                <a:spcPts val="1000"/>
              </a:spcBef>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2pPr>
            <a:lvl3pPr marL="460800" indent="-220663" algn="l" defTabSz="914400" rtl="0" eaLnBrk="1" latinLnBrk="0" hangingPunct="1">
              <a:lnSpc>
                <a:spcPct val="90000"/>
              </a:lnSpc>
              <a:spcBef>
                <a:spcPts val="1000"/>
              </a:spcBef>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3pPr>
            <a:lvl4pPr marL="691200" marR="0" indent="-219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4pPr>
            <a:lvl5pPr marL="921600" marR="0" indent="-219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5pPr>
            <a:lvl6pPr marL="1152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de-DE" sz="2000" dirty="0">
                <a:latin typeface="Source Sans 3" panose="020B0503030403020204" pitchFamily="34" charset="0"/>
                <a:cs typeface="Calibri" panose="020F0502020204030204" pitchFamily="34" charset="0"/>
              </a:rPr>
              <a:t>Achtung: Diese Folien können betriebsspezifisch angepasst werden und dürfen </a:t>
            </a:r>
            <a:r>
              <a:rPr lang="de-DE" sz="2000" b="1" dirty="0">
                <a:latin typeface="Source Sans 3" panose="020B0503030403020204" pitchFamily="34" charset="0"/>
                <a:cs typeface="Calibri" panose="020F0502020204030204" pitchFamily="34" charset="0"/>
              </a:rPr>
              <a:t>innerbetrieblich</a:t>
            </a:r>
            <a:r>
              <a:rPr lang="de-DE" sz="2000" dirty="0">
                <a:latin typeface="Source Sans 3" panose="020B0503030403020204" pitchFamily="34" charset="0"/>
                <a:cs typeface="Calibri" panose="020F0502020204030204" pitchFamily="34" charset="0"/>
              </a:rPr>
              <a:t> präsentiert werden. Jede anderweitige Nutzung, insbesondere die Integration in andere Produkte (z. B. E-Learnings), die Nutzung für eigene Veröffentlichungen oder Medien, die kostenfreie oder kostenpflichtige Weitergabe an Dritte oder die Entnahme von Bildmaterial ist </a:t>
            </a:r>
            <a:r>
              <a:rPr lang="de-DE" sz="2000" u="sng" dirty="0">
                <a:latin typeface="Source Sans 3" panose="020B0503030403020204" pitchFamily="34" charset="0"/>
                <a:cs typeface="Calibri" panose="020F0502020204030204" pitchFamily="34" charset="0"/>
              </a:rPr>
              <a:t>nicht</a:t>
            </a:r>
            <a:r>
              <a:rPr lang="de-DE" sz="2000" dirty="0">
                <a:latin typeface="Source Sans 3" panose="020B0503030403020204" pitchFamily="34" charset="0"/>
                <a:cs typeface="Calibri" panose="020F0502020204030204" pitchFamily="34" charset="0"/>
              </a:rPr>
              <a:t> zulässig. </a:t>
            </a:r>
          </a:p>
          <a:p>
            <a:pPr>
              <a:spcAft>
                <a:spcPts val="1000"/>
              </a:spcAft>
            </a:pPr>
            <a:r>
              <a:rPr lang="de-DE" sz="2000" dirty="0">
                <a:latin typeface="Source Sans 3" panose="020B0503030403020204" pitchFamily="34" charset="0"/>
                <a:cs typeface="Calibri" panose="020F0502020204030204" pitchFamily="34" charset="0"/>
              </a:rPr>
              <a:t>Alle Anpassungen am Folienlayout (Unternehmenslogo, Datum, Referent, Titel) sollten über die erste Masterfolie vorgenommen werden. Sie werden dann </a:t>
            </a:r>
            <a:r>
              <a:rPr lang="de-DE" sz="2000" dirty="0">
                <a:latin typeface="Source Sans 3" panose="020B0503030403020204" pitchFamily="34" charset="0"/>
                <a:cs typeface="Calibri" panose="020F0502020204030204" pitchFamily="34" charset="0"/>
                <a:sym typeface="Wingdings" panose="05000000000000000000" pitchFamily="2" charset="2"/>
              </a:rPr>
              <a:t>auf allen Folien übernommen.</a:t>
            </a:r>
            <a:endParaRPr lang="de-DE" sz="2000" dirty="0">
              <a:latin typeface="Source Sans 3" panose="020B0503030403020204" pitchFamily="34" charset="0"/>
              <a:cs typeface="Calibri" panose="020F0502020204030204" pitchFamily="34" charset="0"/>
            </a:endParaRPr>
          </a:p>
          <a:p>
            <a:pPr>
              <a:lnSpc>
                <a:spcPct val="97000"/>
              </a:lnSpc>
              <a:spcAft>
                <a:spcPts val="600"/>
              </a:spcAft>
            </a:pPr>
            <a:r>
              <a:rPr lang="de-DE" sz="2000" dirty="0">
                <a:latin typeface="Source Sans 3" panose="020B0503030403020204" pitchFamily="34" charset="0"/>
                <a:cs typeface="Calibri" panose="020F0502020204030204" pitchFamily="34" charset="0"/>
              </a:rPr>
              <a:t>© BG RCI/Jedermann-Verlag GmbH, Heidelberg</a:t>
            </a:r>
          </a:p>
        </p:txBody>
      </p:sp>
    </p:spTree>
    <p:extLst>
      <p:ext uri="{BB962C8B-B14F-4D97-AF65-F5344CB8AC3E}">
        <p14:creationId xmlns:p14="http://schemas.microsoft.com/office/powerpoint/2010/main" val="281387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12FB090-092F-6CBC-D161-791502B3DC16}"/>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4C50F01-B59B-0BFD-8819-8622A1F06231}"/>
              </a:ext>
            </a:extLst>
          </p:cNvPr>
          <p:cNvSpPr>
            <a:spLocks noGrp="1"/>
          </p:cNvSpPr>
          <p:nvPr>
            <p:ph type="sldNum" sz="quarter" idx="12"/>
          </p:nvPr>
        </p:nvSpPr>
        <p:spPr/>
        <p:txBody>
          <a:bodyPr/>
          <a:lstStyle/>
          <a:p>
            <a:fld id="{95A3FDB4-5897-5B41-9BAD-39C3DB677514}" type="slidenum">
              <a:rPr lang="de-DE" smtClean="0"/>
              <a:pPr/>
              <a:t>2</a:t>
            </a:fld>
            <a:endParaRPr lang="de-DE" dirty="0"/>
          </a:p>
        </p:txBody>
      </p:sp>
      <p:sp>
        <p:nvSpPr>
          <p:cNvPr id="7" name="Titel 1">
            <a:extLst>
              <a:ext uri="{FF2B5EF4-FFF2-40B4-BE49-F238E27FC236}">
                <a16:creationId xmlns:a16="http://schemas.microsoft.com/office/drawing/2014/main" id="{E036D114-D5A1-F08C-F269-1D119CCD118A}"/>
              </a:ext>
            </a:extLst>
          </p:cNvPr>
          <p:cNvSpPr>
            <a:spLocks noGrp="1"/>
          </p:cNvSpPr>
          <p:nvPr/>
        </p:nvSpPr>
        <p:spPr>
          <a:xfrm>
            <a:off x="936791" y="1231506"/>
            <a:ext cx="10318418" cy="43949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de-DE" dirty="0"/>
              <a:t>BIG POINT 4</a:t>
            </a:r>
          </a:p>
        </p:txBody>
      </p:sp>
      <p:sp>
        <p:nvSpPr>
          <p:cNvPr id="8" name="Untertitel 2">
            <a:extLst>
              <a:ext uri="{FF2B5EF4-FFF2-40B4-BE49-F238E27FC236}">
                <a16:creationId xmlns:a16="http://schemas.microsoft.com/office/drawing/2014/main" id="{FCA10891-6DD0-525C-161B-ED07CE14A5A9}"/>
              </a:ext>
            </a:extLst>
          </p:cNvPr>
          <p:cNvSpPr>
            <a:spLocks noGrp="1"/>
          </p:cNvSpPr>
          <p:nvPr/>
        </p:nvSpPr>
        <p:spPr>
          <a:xfrm>
            <a:off x="2073313" y="4028872"/>
            <a:ext cx="8045373" cy="38350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0" i="0" kern="1200" cap="all" spc="4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WIRKSAMKEITSKONTROLLE</a:t>
            </a:r>
          </a:p>
        </p:txBody>
      </p:sp>
    </p:spTree>
    <p:extLst>
      <p:ext uri="{BB962C8B-B14F-4D97-AF65-F5344CB8AC3E}">
        <p14:creationId xmlns:p14="http://schemas.microsoft.com/office/powerpoint/2010/main" val="399729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2D7124D-0841-EEED-29FF-6A894C9A9D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69A648A0-4C5E-2A4D-FAB0-E9C458A0A544}"/>
              </a:ext>
            </a:extLst>
          </p:cNvPr>
          <p:cNvSpPr>
            <a:spLocks noGrp="1"/>
          </p:cNvSpPr>
          <p:nvPr>
            <p:ph type="sldNum" sz="quarter" idx="12"/>
          </p:nvPr>
        </p:nvSpPr>
        <p:spPr/>
        <p:txBody>
          <a:bodyPr/>
          <a:lstStyle/>
          <a:p>
            <a:fld id="{95A3FDB4-5897-5B41-9BAD-39C3DB677514}" type="slidenum">
              <a:rPr lang="de-DE" smtClean="0"/>
              <a:pPr/>
              <a:t>3</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151571" y="2921169"/>
            <a:ext cx="5279009"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sehen Sie?</a:t>
            </a:r>
          </a:p>
        </p:txBody>
      </p:sp>
    </p:spTree>
    <p:extLst>
      <p:ext uri="{BB962C8B-B14F-4D97-AF65-F5344CB8AC3E}">
        <p14:creationId xmlns:p14="http://schemas.microsoft.com/office/powerpoint/2010/main" val="28064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0E41B761-8501-B239-E645-A772DE6599D5}"/>
              </a:ext>
            </a:extLst>
          </p:cNvPr>
          <p:cNvPicPr preferRelativeResize="0">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97B1CB1-488F-CED1-14E5-7678FBD1E95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37A9E34-29ED-C188-82C3-A93C5E47FD8E}"/>
              </a:ext>
            </a:extLst>
          </p:cNvPr>
          <p:cNvSpPr>
            <a:spLocks noGrp="1"/>
          </p:cNvSpPr>
          <p:nvPr>
            <p:ph type="sldNum" sz="quarter" idx="12"/>
          </p:nvPr>
        </p:nvSpPr>
        <p:spPr/>
        <p:txBody>
          <a:bodyPr/>
          <a:lstStyle/>
          <a:p>
            <a:fld id="{95A3FDB4-5897-5B41-9BAD-39C3DB677514}" type="slidenum">
              <a:rPr lang="de-DE" smtClean="0"/>
              <a:pPr/>
              <a:t>4</a:t>
            </a:fld>
            <a:endParaRPr lang="de-DE" dirty="0"/>
          </a:p>
        </p:txBody>
      </p:sp>
      <p:sp>
        <p:nvSpPr>
          <p:cNvPr id="12" name="Textfeld 11">
            <a:extLst>
              <a:ext uri="{FF2B5EF4-FFF2-40B4-BE49-F238E27FC236}">
                <a16:creationId xmlns:a16="http://schemas.microsoft.com/office/drawing/2014/main" id="{CDC89BC2-0703-AC2D-E604-134B7C97E922}"/>
              </a:ext>
            </a:extLst>
          </p:cNvPr>
          <p:cNvSpPr txBox="1"/>
          <p:nvPr/>
        </p:nvSpPr>
        <p:spPr>
          <a:xfrm>
            <a:off x="1935289" y="1527298"/>
            <a:ext cx="278954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Weitsprung</a:t>
            </a:r>
          </a:p>
        </p:txBody>
      </p:sp>
      <p:sp>
        <p:nvSpPr>
          <p:cNvPr id="13" name="Textfeld 12">
            <a:extLst>
              <a:ext uri="{FF2B5EF4-FFF2-40B4-BE49-F238E27FC236}">
                <a16:creationId xmlns:a16="http://schemas.microsoft.com/office/drawing/2014/main" id="{BD1C996F-D53E-8702-5F5B-1DBD4C410A75}"/>
              </a:ext>
            </a:extLst>
          </p:cNvPr>
          <p:cNvSpPr txBox="1"/>
          <p:nvPr/>
        </p:nvSpPr>
        <p:spPr>
          <a:xfrm>
            <a:off x="8610601" y="4433368"/>
            <a:ext cx="2981907"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Wettbewerb</a:t>
            </a:r>
          </a:p>
        </p:txBody>
      </p:sp>
      <p:sp>
        <p:nvSpPr>
          <p:cNvPr id="14" name="Textfeld 13">
            <a:extLst>
              <a:ext uri="{FF2B5EF4-FFF2-40B4-BE49-F238E27FC236}">
                <a16:creationId xmlns:a16="http://schemas.microsoft.com/office/drawing/2014/main" id="{303F5873-34FF-CDBE-46E1-BC98F03AB35C}"/>
              </a:ext>
            </a:extLst>
          </p:cNvPr>
          <p:cNvSpPr txBox="1"/>
          <p:nvPr/>
        </p:nvSpPr>
        <p:spPr>
          <a:xfrm>
            <a:off x="2193619" y="4796177"/>
            <a:ext cx="353654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Sprungtechnik</a:t>
            </a:r>
          </a:p>
        </p:txBody>
      </p:sp>
      <p:sp>
        <p:nvSpPr>
          <p:cNvPr id="15" name="Textfeld 14">
            <a:extLst>
              <a:ext uri="{FF2B5EF4-FFF2-40B4-BE49-F238E27FC236}">
                <a16:creationId xmlns:a16="http://schemas.microsoft.com/office/drawing/2014/main" id="{7DC13727-7DA5-8437-8EDF-AB96AE2918AC}"/>
              </a:ext>
            </a:extLst>
          </p:cNvPr>
          <p:cNvSpPr txBox="1"/>
          <p:nvPr/>
        </p:nvSpPr>
        <p:spPr>
          <a:xfrm>
            <a:off x="2557916" y="3161738"/>
            <a:ext cx="2877711"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Zielvorgabe</a:t>
            </a:r>
          </a:p>
        </p:txBody>
      </p:sp>
      <p:sp>
        <p:nvSpPr>
          <p:cNvPr id="16" name="Textfeld 15">
            <a:extLst>
              <a:ext uri="{FF2B5EF4-FFF2-40B4-BE49-F238E27FC236}">
                <a16:creationId xmlns:a16="http://schemas.microsoft.com/office/drawing/2014/main" id="{BFED2577-D965-D8BF-2F13-3688C862428C}"/>
              </a:ext>
            </a:extLst>
          </p:cNvPr>
          <p:cNvSpPr txBox="1"/>
          <p:nvPr/>
        </p:nvSpPr>
        <p:spPr>
          <a:xfrm>
            <a:off x="9164408" y="2037493"/>
            <a:ext cx="1951175"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Analyse</a:t>
            </a:r>
          </a:p>
        </p:txBody>
      </p:sp>
      <p:sp>
        <p:nvSpPr>
          <p:cNvPr id="17" name="Textfeld 16">
            <a:extLst>
              <a:ext uri="{FF2B5EF4-FFF2-40B4-BE49-F238E27FC236}">
                <a16:creationId xmlns:a16="http://schemas.microsoft.com/office/drawing/2014/main" id="{79959E6A-1076-BC20-0F56-9ED1E255B2E9}"/>
              </a:ext>
            </a:extLst>
          </p:cNvPr>
          <p:cNvSpPr txBox="1"/>
          <p:nvPr/>
        </p:nvSpPr>
        <p:spPr>
          <a:xfrm>
            <a:off x="6263641" y="5490008"/>
            <a:ext cx="2202847"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Dynamik</a:t>
            </a:r>
          </a:p>
        </p:txBody>
      </p:sp>
    </p:spTree>
    <p:extLst>
      <p:ext uri="{BB962C8B-B14F-4D97-AF65-F5344CB8AC3E}">
        <p14:creationId xmlns:p14="http://schemas.microsoft.com/office/powerpoint/2010/main" val="1066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C24375F-C003-4642-3D50-FF80EF4258B6}"/>
              </a:ext>
            </a:extLst>
          </p:cNvPr>
          <p:cNvPicPr preferRelativeResize="0">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9327DB46-5C39-CEB8-B893-0A676AA7D2E2}"/>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A5896FF-DC1D-CD7F-8E97-7E3348D36060}"/>
              </a:ext>
            </a:extLst>
          </p:cNvPr>
          <p:cNvSpPr>
            <a:spLocks noGrp="1"/>
          </p:cNvSpPr>
          <p:nvPr>
            <p:ph type="sldNum" sz="quarter" idx="12"/>
          </p:nvPr>
        </p:nvSpPr>
        <p:spPr/>
        <p:txBody>
          <a:bodyPr/>
          <a:lstStyle/>
          <a:p>
            <a:fld id="{95A3FDB4-5897-5B41-9BAD-39C3DB677514}" type="slidenum">
              <a:rPr lang="de-DE" smtClean="0"/>
              <a:pPr/>
              <a:t>5</a:t>
            </a:fld>
            <a:endParaRPr lang="de-DE" dirty="0"/>
          </a:p>
        </p:txBody>
      </p:sp>
      <p:sp>
        <p:nvSpPr>
          <p:cNvPr id="10" name="Textfeld 9">
            <a:extLst>
              <a:ext uri="{FF2B5EF4-FFF2-40B4-BE49-F238E27FC236}">
                <a16:creationId xmlns:a16="http://schemas.microsoft.com/office/drawing/2014/main" id="{1F994382-22A0-93C3-2CE5-D2796BFA9E83}"/>
              </a:ext>
            </a:extLst>
          </p:cNvPr>
          <p:cNvSpPr txBox="1"/>
          <p:nvPr/>
        </p:nvSpPr>
        <p:spPr>
          <a:xfrm>
            <a:off x="523034" y="3441751"/>
            <a:ext cx="6924245" cy="1323439"/>
          </a:xfrm>
          <a:prstGeom prst="rect">
            <a:avLst/>
          </a:prstGeom>
          <a:noFill/>
          <a:ln>
            <a:noFill/>
          </a:ln>
        </p:spPr>
        <p:txBody>
          <a:bodyPr wrap="square" rtlCol="0">
            <a:spAutoFit/>
          </a:bodyPr>
          <a:lstStyle/>
          <a:p>
            <a:r>
              <a:rPr lang="de-DE" sz="4000" b="1" dirty="0">
                <a:solidFill>
                  <a:schemeClr val="bg1"/>
                </a:solidFill>
                <a:latin typeface="Source Sans 3" panose="020B0503030403020204" pitchFamily="34" charset="0"/>
                <a:cs typeface="Calibri" panose="020F0502020204030204" pitchFamily="34" charset="0"/>
              </a:rPr>
              <a:t>Was kann die Sportlerin tun, um sich weiter zu verbessern?</a:t>
            </a:r>
          </a:p>
        </p:txBody>
      </p:sp>
      <p:sp>
        <p:nvSpPr>
          <p:cNvPr id="11" name="Textfeld 10">
            <a:extLst>
              <a:ext uri="{FF2B5EF4-FFF2-40B4-BE49-F238E27FC236}">
                <a16:creationId xmlns:a16="http://schemas.microsoft.com/office/drawing/2014/main" id="{7BA18E3F-481E-0E2A-BBAD-DCB435AFAD10}"/>
              </a:ext>
            </a:extLst>
          </p:cNvPr>
          <p:cNvSpPr txBox="1"/>
          <p:nvPr/>
        </p:nvSpPr>
        <p:spPr>
          <a:xfrm>
            <a:off x="523035" y="1344529"/>
            <a:ext cx="7503365" cy="1938992"/>
          </a:xfrm>
          <a:prstGeom prst="rect">
            <a:avLst/>
          </a:prstGeom>
          <a:noFill/>
          <a:ln>
            <a:noFill/>
          </a:ln>
        </p:spPr>
        <p:txBody>
          <a:bodyPr wrap="square" rtlCol="0">
            <a:spAutoFit/>
          </a:bodyPr>
          <a:lstStyle/>
          <a:p>
            <a:r>
              <a:rPr lang="de-DE" sz="4000" b="1" dirty="0">
                <a:solidFill>
                  <a:schemeClr val="bg1"/>
                </a:solidFill>
                <a:latin typeface="Source Sans 3" panose="020B0503030403020204" pitchFamily="34" charset="0"/>
                <a:cs typeface="Calibri" panose="020F0502020204030204" pitchFamily="34" charset="0"/>
              </a:rPr>
              <a:t>Nach hartem Training:  Sprung – gelandet – zweiter Platz. Glückwunsch! Aber…</a:t>
            </a:r>
          </a:p>
        </p:txBody>
      </p:sp>
      <p:sp>
        <p:nvSpPr>
          <p:cNvPr id="12" name="Textfeld 11">
            <a:extLst>
              <a:ext uri="{FF2B5EF4-FFF2-40B4-BE49-F238E27FC236}">
                <a16:creationId xmlns:a16="http://schemas.microsoft.com/office/drawing/2014/main" id="{55A5AAA4-7B38-DF85-DA6E-B86C0AD7A93E}"/>
              </a:ext>
            </a:extLst>
          </p:cNvPr>
          <p:cNvSpPr txBox="1"/>
          <p:nvPr/>
        </p:nvSpPr>
        <p:spPr>
          <a:xfrm>
            <a:off x="523034" y="4888733"/>
            <a:ext cx="7540847" cy="1323439"/>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Wie kann sie den Verbesserungs-</a:t>
            </a:r>
            <a:br>
              <a:rPr lang="de-DE" sz="4000" b="1" dirty="0">
                <a:solidFill>
                  <a:schemeClr val="bg1"/>
                </a:solidFill>
                <a:latin typeface="Source Sans 3" panose="020B0503030403020204" pitchFamily="34" charset="0"/>
                <a:cs typeface="Calibri" panose="020F0502020204030204" pitchFamily="34" charset="0"/>
              </a:rPr>
            </a:br>
            <a:r>
              <a:rPr lang="de-DE" sz="4000" b="1" dirty="0" err="1">
                <a:solidFill>
                  <a:schemeClr val="bg1"/>
                </a:solidFill>
                <a:latin typeface="Source Sans 3" panose="020B0503030403020204" pitchFamily="34" charset="0"/>
                <a:cs typeface="Calibri" panose="020F0502020204030204" pitchFamily="34" charset="0"/>
              </a:rPr>
              <a:t>prozess</a:t>
            </a:r>
            <a:r>
              <a:rPr lang="de-DE" sz="4000" b="1" dirty="0">
                <a:solidFill>
                  <a:schemeClr val="bg1"/>
                </a:solidFill>
                <a:latin typeface="Source Sans 3" panose="020B0503030403020204" pitchFamily="34" charset="0"/>
                <a:cs typeface="Calibri" panose="020F0502020204030204" pitchFamily="34" charset="0"/>
              </a:rPr>
              <a:t> systematisch angehen?</a:t>
            </a:r>
          </a:p>
        </p:txBody>
      </p:sp>
    </p:spTree>
    <p:extLst>
      <p:ext uri="{BB962C8B-B14F-4D97-AF65-F5344CB8AC3E}">
        <p14:creationId xmlns:p14="http://schemas.microsoft.com/office/powerpoint/2010/main" val="93325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38FF8D3-D8FC-86E3-A786-15F38004A36E}"/>
              </a:ext>
            </a:extLst>
          </p:cNvPr>
          <p:cNvPicPr preferRelativeResize="0">
            <a:picLocks/>
          </p:cNvPicPr>
          <p:nvPr/>
        </p:nvPicPr>
        <p:blipFill>
          <a:blip r:embed="rId3"/>
          <a:srcRect t="7940" b="7940"/>
          <a:stretch/>
        </p:blipFill>
        <p:spPr>
          <a:xfrm>
            <a:off x="0" y="1058400"/>
            <a:ext cx="12193200" cy="5410384"/>
          </a:xfrm>
          <a:prstGeom prst="rect">
            <a:avLst/>
          </a:prstGeom>
        </p:spPr>
      </p:pic>
      <p:sp>
        <p:nvSpPr>
          <p:cNvPr id="2" name="Datumsplatzhalter 1">
            <a:extLst>
              <a:ext uri="{FF2B5EF4-FFF2-40B4-BE49-F238E27FC236}">
                <a16:creationId xmlns:a16="http://schemas.microsoft.com/office/drawing/2014/main" id="{8F649AFA-3EEE-D4F3-B06B-FAF242BB7D3E}"/>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1138907-4DE4-3A88-E9C1-905DE3C6B042}"/>
              </a:ext>
            </a:extLst>
          </p:cNvPr>
          <p:cNvSpPr>
            <a:spLocks noGrp="1"/>
          </p:cNvSpPr>
          <p:nvPr>
            <p:ph type="sldNum" sz="quarter" idx="12"/>
          </p:nvPr>
        </p:nvSpPr>
        <p:spPr/>
        <p:txBody>
          <a:bodyPr/>
          <a:lstStyle/>
          <a:p>
            <a:fld id="{95A3FDB4-5897-5B41-9BAD-39C3DB677514}" type="slidenum">
              <a:rPr lang="de-DE" smtClean="0"/>
              <a:pPr/>
              <a:t>6</a:t>
            </a:fld>
            <a:endParaRPr lang="de-DE" dirty="0"/>
          </a:p>
        </p:txBody>
      </p:sp>
      <p:pic>
        <p:nvPicPr>
          <p:cNvPr id="8" name="Grafik 7">
            <a:extLst>
              <a:ext uri="{FF2B5EF4-FFF2-40B4-BE49-F238E27FC236}">
                <a16:creationId xmlns:a16="http://schemas.microsoft.com/office/drawing/2014/main" id="{9A5D226B-AA95-198D-01A8-11B6397F1ACD}"/>
              </a:ext>
            </a:extLst>
          </p:cNvPr>
          <p:cNvPicPr preferRelativeResize="0">
            <a:picLocks/>
          </p:cNvPicPr>
          <p:nvPr/>
        </p:nvPicPr>
        <p:blipFill>
          <a:blip r:embed="rId4"/>
          <a:srcRect t="7940" b="7940"/>
          <a:stretch/>
        </p:blipFill>
        <p:spPr>
          <a:xfrm>
            <a:off x="0" y="1058400"/>
            <a:ext cx="12193200" cy="5410800"/>
          </a:xfrm>
          <a:prstGeom prst="rect">
            <a:avLst/>
          </a:prstGeom>
        </p:spPr>
      </p:pic>
      <p:sp>
        <p:nvSpPr>
          <p:cNvPr id="6" name="Textfeld 5">
            <a:extLst>
              <a:ext uri="{FF2B5EF4-FFF2-40B4-BE49-F238E27FC236}">
                <a16:creationId xmlns:a16="http://schemas.microsoft.com/office/drawing/2014/main" id="{8AFF3C4B-6642-C513-15A5-4B36028B923E}"/>
              </a:ext>
            </a:extLst>
          </p:cNvPr>
          <p:cNvSpPr txBox="1"/>
          <p:nvPr/>
        </p:nvSpPr>
        <p:spPr>
          <a:xfrm>
            <a:off x="4817150" y="2471616"/>
            <a:ext cx="2737747" cy="1938992"/>
          </a:xfrm>
          <a:prstGeom prst="rect">
            <a:avLst/>
          </a:prstGeom>
          <a:noFill/>
          <a:ln>
            <a:noFill/>
          </a:ln>
        </p:spPr>
        <p:txBody>
          <a:bodyPr wrap="square" rtlCol="0">
            <a:spAutoFit/>
          </a:bodyPr>
          <a:lstStyle/>
          <a:p>
            <a:pPr algn="ctr"/>
            <a:r>
              <a:rPr lang="de-DE" sz="4000" b="1" dirty="0">
                <a:solidFill>
                  <a:schemeClr val="bg1"/>
                </a:solidFill>
                <a:latin typeface="Source Sans 3" panose="020B0503030403020204" pitchFamily="34" charset="0"/>
                <a:cs typeface="Calibri" panose="020F0502020204030204" pitchFamily="34" charset="0"/>
              </a:rPr>
              <a:t>Was hat das mit uns zu tun? </a:t>
            </a:r>
          </a:p>
        </p:txBody>
      </p:sp>
    </p:spTree>
    <p:extLst>
      <p:ext uri="{BB962C8B-B14F-4D97-AF65-F5344CB8AC3E}">
        <p14:creationId xmlns:p14="http://schemas.microsoft.com/office/powerpoint/2010/main" val="5001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278624-F57B-55F0-485A-C57E637FC59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E9108CCD-432A-8167-95B5-63F52FEC23F6}"/>
              </a:ext>
            </a:extLst>
          </p:cNvPr>
          <p:cNvSpPr>
            <a:spLocks noGrp="1"/>
          </p:cNvSpPr>
          <p:nvPr>
            <p:ph type="sldNum" sz="quarter" idx="12"/>
          </p:nvPr>
        </p:nvSpPr>
        <p:spPr/>
        <p:txBody>
          <a:bodyPr/>
          <a:lstStyle/>
          <a:p>
            <a:fld id="{95A3FDB4-5897-5B41-9BAD-39C3DB677514}" type="slidenum">
              <a:rPr lang="de-DE" smtClean="0"/>
              <a:pPr/>
              <a:t>7</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272655" y="2921169"/>
            <a:ext cx="5160387"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ist zu tun?</a:t>
            </a:r>
          </a:p>
        </p:txBody>
      </p:sp>
    </p:spTree>
    <p:extLst>
      <p:ext uri="{BB962C8B-B14F-4D97-AF65-F5344CB8AC3E}">
        <p14:creationId xmlns:p14="http://schemas.microsoft.com/office/powerpoint/2010/main" val="11810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FB96D31-6B19-542F-4E31-4CB10049C65A}"/>
              </a:ext>
            </a:extLst>
          </p:cNvPr>
          <p:cNvPicPr preferRelativeResize="0">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468A6AD-2D52-14AE-ACB4-F85117E491FF}"/>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F9F43BC9-CF1C-7094-B960-B2089ED95E98}"/>
              </a:ext>
            </a:extLst>
          </p:cNvPr>
          <p:cNvSpPr>
            <a:spLocks noGrp="1"/>
          </p:cNvSpPr>
          <p:nvPr>
            <p:ph type="sldNum" sz="quarter" idx="12"/>
          </p:nvPr>
        </p:nvSpPr>
        <p:spPr/>
        <p:txBody>
          <a:bodyPr/>
          <a:lstStyle/>
          <a:p>
            <a:fld id="{95A3FDB4-5897-5B41-9BAD-39C3DB677514}" type="slidenum">
              <a:rPr lang="de-DE" smtClean="0"/>
              <a:pPr/>
              <a:t>8</a:t>
            </a:fld>
            <a:endParaRPr lang="de-DE" dirty="0"/>
          </a:p>
        </p:txBody>
      </p:sp>
      <p:sp>
        <p:nvSpPr>
          <p:cNvPr id="6" name="Textfeld 5">
            <a:extLst>
              <a:ext uri="{FF2B5EF4-FFF2-40B4-BE49-F238E27FC236}">
                <a16:creationId xmlns:a16="http://schemas.microsoft.com/office/drawing/2014/main" id="{30E2214F-B868-5FDB-1780-14ACCB47AE84}"/>
              </a:ext>
            </a:extLst>
          </p:cNvPr>
          <p:cNvSpPr txBox="1"/>
          <p:nvPr/>
        </p:nvSpPr>
        <p:spPr>
          <a:xfrm>
            <a:off x="1257300" y="2964502"/>
            <a:ext cx="350448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Was ist zu tun?</a:t>
            </a:r>
          </a:p>
        </p:txBody>
      </p:sp>
      <p:sp>
        <p:nvSpPr>
          <p:cNvPr id="7" name="Textfeld 6">
            <a:extLst>
              <a:ext uri="{FF2B5EF4-FFF2-40B4-BE49-F238E27FC236}">
                <a16:creationId xmlns:a16="http://schemas.microsoft.com/office/drawing/2014/main" id="{24957BC8-6C70-21C0-08A9-5F469D337C89}"/>
              </a:ext>
            </a:extLst>
          </p:cNvPr>
          <p:cNvSpPr txBox="1"/>
          <p:nvPr/>
        </p:nvSpPr>
        <p:spPr>
          <a:xfrm>
            <a:off x="2562319" y="3877274"/>
            <a:ext cx="4554918" cy="2172326"/>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Maßnahmen überprüfen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Strukturen schaffen und Kultur fördern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Priorisierung nach Maßnahmenprinzip</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Beinaheunfälle und kritische Situationen analysieren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Gütesiegel „Sicher mit System“</a:t>
            </a:r>
          </a:p>
        </p:txBody>
      </p:sp>
    </p:spTree>
    <p:extLst>
      <p:ext uri="{BB962C8B-B14F-4D97-AF65-F5344CB8AC3E}">
        <p14:creationId xmlns:p14="http://schemas.microsoft.com/office/powerpoint/2010/main" val="2155797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B725D8B-AEFB-1B7E-279C-639B2D710D9D}"/>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0324FB9F-D2EB-FF6B-3F8E-8CA1C9E54AB7}"/>
              </a:ext>
            </a:extLst>
          </p:cNvPr>
          <p:cNvSpPr>
            <a:spLocks noGrp="1"/>
          </p:cNvSpPr>
          <p:nvPr>
            <p:ph type="sldNum" sz="quarter" idx="12"/>
          </p:nvPr>
        </p:nvSpPr>
        <p:spPr/>
        <p:txBody>
          <a:bodyPr/>
          <a:lstStyle/>
          <a:p>
            <a:fld id="{95A3FDB4-5897-5B41-9BAD-39C3DB677514}" type="slidenum">
              <a:rPr lang="de-DE" smtClean="0"/>
              <a:pPr/>
              <a:t>9</a:t>
            </a:fld>
            <a:endParaRPr lang="de-DE" dirty="0"/>
          </a:p>
        </p:txBody>
      </p:sp>
      <p:sp>
        <p:nvSpPr>
          <p:cNvPr id="5" name="Textfeld 4">
            <a:extLst>
              <a:ext uri="{FF2B5EF4-FFF2-40B4-BE49-F238E27FC236}">
                <a16:creationId xmlns:a16="http://schemas.microsoft.com/office/drawing/2014/main" id="{112FF568-28F8-CBAE-D99F-8D320090ADB1}"/>
              </a:ext>
            </a:extLst>
          </p:cNvPr>
          <p:cNvSpPr txBox="1">
            <a:spLocks/>
          </p:cNvSpPr>
          <p:nvPr/>
        </p:nvSpPr>
        <p:spPr>
          <a:xfrm>
            <a:off x="3675953" y="2941707"/>
            <a:ext cx="7754047" cy="1015663"/>
          </a:xfrm>
          <a:prstGeom prst="rect">
            <a:avLst/>
          </a:prstGeom>
          <a:noFill/>
          <a:ln>
            <a:noFill/>
          </a:ln>
        </p:spPr>
        <p:txBody>
          <a:bodyPr wrap="none" rtlCol="0">
            <a:spAutoFit/>
          </a:bodyPr>
          <a:lstStyle/>
          <a:p>
            <a:pPr algn="r"/>
            <a:r>
              <a:rPr lang="de-DE" sz="6000" b="1" spc="-150" dirty="0">
                <a:solidFill>
                  <a:schemeClr val="bg1"/>
                </a:solidFill>
                <a:latin typeface="Source Sans 3" panose="020B0503030403020204" pitchFamily="34" charset="0"/>
                <a:cs typeface="Calibri" panose="020F0502020204030204" pitchFamily="34" charset="0"/>
              </a:rPr>
              <a:t>Auf den Punkt gebracht</a:t>
            </a:r>
          </a:p>
        </p:txBody>
      </p:sp>
    </p:spTree>
    <p:extLst>
      <p:ext uri="{BB962C8B-B14F-4D97-AF65-F5344CB8AC3E}">
        <p14:creationId xmlns:p14="http://schemas.microsoft.com/office/powerpoint/2010/main" val="1130561350"/>
      </p:ext>
    </p:extLst>
  </p:cSld>
  <p:clrMapOvr>
    <a:masterClrMapping/>
  </p:clrMapOvr>
</p:sld>
</file>

<file path=ppt/theme/theme1.xml><?xml version="1.0" encoding="utf-8"?>
<a:theme xmlns:a="http://schemas.openxmlformats.org/drawingml/2006/main" name="Hier alles anpassen">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920</Words>
  <PresentationFormat>Breitbild</PresentationFormat>
  <Paragraphs>102</Paragraphs>
  <Slides>14</Slides>
  <Notes>14</Notes>
  <HiddenSlides>2</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Gill Sans MT</vt:lpstr>
      <vt:lpstr>Arial</vt:lpstr>
      <vt:lpstr>Impact</vt:lpstr>
      <vt:lpstr>Source Sans 3</vt:lpstr>
      <vt:lpstr>Calibri</vt:lpstr>
      <vt:lpstr>Hier alles anpassen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Jedermann-Verlag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Point 04</dc:title>
  <dc:subject/>
  <cp:keywords/>
  <dc:description>Copyright Jedermann-Verlag GmbH</dc:description>
  <dcterms:created xsi:type="dcterms:W3CDTF">2023-08-14T08:08:33Z</dcterms:created>
  <dcterms:modified xsi:type="dcterms:W3CDTF">2024-05-02T07:59:00Z</dcterms:modified>
  <cp:category/>
</cp:coreProperties>
</file>