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4" r:id="rId1"/>
  </p:sldMasterIdLst>
  <p:notesMasterIdLst>
    <p:notesMasterId r:id="rId16"/>
  </p:notesMasterIdLst>
  <p:handoutMasterIdLst>
    <p:handoutMasterId r:id="rId17"/>
  </p:handout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Gill Sans MT" panose="020B0502020104020203" pitchFamily="34" charset="0"/>
      <p:regular r:id="rId18"/>
      <p:bold r:id="rId19"/>
      <p:italic r:id="rId20"/>
      <p:boldItalic r:id="rId21"/>
    </p:embeddedFont>
    <p:embeddedFont>
      <p:font typeface="Impact" panose="020B0806030902050204" pitchFamily="34" charset="0"/>
      <p:regular r:id="rId22"/>
    </p:embeddedFont>
    <p:embeddedFont>
      <p:font typeface="Source Sans 3" panose="020B050303040302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C6C6C6"/>
    <a:srgbClr val="CC1D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77629" autoAdjust="0"/>
  </p:normalViewPr>
  <p:slideViewPr>
    <p:cSldViewPr snapToGrid="0" showGuides="1">
      <p:cViewPr varScale="1">
        <p:scale>
          <a:sx n="89" d="100"/>
          <a:sy n="89" d="100"/>
        </p:scale>
        <p:origin x="163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8" d="100"/>
          <a:sy n="88" d="100"/>
        </p:scale>
        <p:origin x="37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A34147A-3FD4-20E2-F6D9-41C076AECE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6C17442-FE4B-F31A-FC09-4C52746889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08C7F-5F30-4825-BF54-8E936D91B17E}" type="datetimeFigureOut">
              <a:rPr lang="de-DE" smtClean="0"/>
              <a:t>02.05.2024</a:t>
            </a:fld>
            <a:endParaRPr lang="de-DE"/>
          </a:p>
        </p:txBody>
      </p:sp>
      <p:sp>
        <p:nvSpPr>
          <p:cNvPr id="4" name="Fußzeilenplatzhalter 3">
            <a:extLst>
              <a:ext uri="{FF2B5EF4-FFF2-40B4-BE49-F238E27FC236}">
                <a16:creationId xmlns:a16="http://schemas.microsoft.com/office/drawing/2014/main" id="{5B52BAD5-BF95-F445-72CB-A37D6EB2AC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CE155D6-ECF1-CC5F-A7F5-763D5B81CD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C59D70-4C89-4E53-857E-961E0AB229AF}" type="slidenum">
              <a:rPr lang="de-DE" smtClean="0"/>
              <a:t>‹Nr.›</a:t>
            </a:fld>
            <a:endParaRPr lang="de-DE"/>
          </a:p>
        </p:txBody>
      </p:sp>
    </p:spTree>
    <p:extLst>
      <p:ext uri="{BB962C8B-B14F-4D97-AF65-F5344CB8AC3E}">
        <p14:creationId xmlns:p14="http://schemas.microsoft.com/office/powerpoint/2010/main" val="308504165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5736771" cy="33904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5889171" y="0"/>
            <a:ext cx="967242" cy="339042"/>
          </a:xfrm>
          <a:prstGeom prst="rect">
            <a:avLst/>
          </a:prstGeom>
        </p:spPr>
        <p:txBody>
          <a:bodyPr vert="horz" lIns="91440" tIns="45720" rIns="91440" bIns="45720" rtlCol="0"/>
          <a:lstStyle>
            <a:lvl1pPr algn="r">
              <a:defRPr sz="1200"/>
            </a:lvl1pPr>
          </a:lstStyle>
          <a:p>
            <a:fld id="{CBE089D7-55CD-4F4E-841D-4FF1047BD697}" type="datetimeFigureOut">
              <a:rPr lang="de-DE" smtClean="0"/>
              <a:t>02.05.2024</a:t>
            </a:fld>
            <a:endParaRPr lang="de-DE"/>
          </a:p>
        </p:txBody>
      </p:sp>
      <p:sp>
        <p:nvSpPr>
          <p:cNvPr id="4" name="Folienbildplatzhalter 3"/>
          <p:cNvSpPr>
            <a:spLocks noGrp="1" noRot="1" noChangeAspect="1"/>
          </p:cNvSpPr>
          <p:nvPr>
            <p:ph type="sldImg" idx="2"/>
          </p:nvPr>
        </p:nvSpPr>
        <p:spPr>
          <a:xfrm>
            <a:off x="500739" y="478972"/>
            <a:ext cx="4500000" cy="2520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00740" y="3159810"/>
            <a:ext cx="5903684" cy="5505218"/>
          </a:xfrm>
          <a:prstGeom prst="rect">
            <a:avLst/>
          </a:prstGeom>
        </p:spPr>
        <p:txBody>
          <a:bodyPr vert="horz" lIns="0" tIns="0" rIns="0" bIns="0" rtlCol="0"/>
          <a:lstStyle/>
          <a:p>
            <a:endParaRPr lang="de-DE" dirty="0">
              <a:effectLst/>
              <a:latin typeface="+mn-lt"/>
            </a:endParaRPr>
          </a:p>
        </p:txBody>
      </p:sp>
      <p:sp>
        <p:nvSpPr>
          <p:cNvPr id="6" name="Fußzeilenplatzhalter 5"/>
          <p:cNvSpPr>
            <a:spLocks noGrp="1"/>
          </p:cNvSpPr>
          <p:nvPr>
            <p:ph type="ftr" sz="quarter" idx="4"/>
          </p:nvPr>
        </p:nvSpPr>
        <p:spPr>
          <a:xfrm>
            <a:off x="0" y="8804957"/>
            <a:ext cx="2971800" cy="33904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804958"/>
            <a:ext cx="2971800" cy="339042"/>
          </a:xfrm>
          <a:prstGeom prst="rect">
            <a:avLst/>
          </a:prstGeom>
        </p:spPr>
        <p:txBody>
          <a:bodyPr vert="horz" lIns="91440" tIns="45720" rIns="91440" bIns="45720" rtlCol="0" anchor="b"/>
          <a:lstStyle>
            <a:lvl1pPr algn="r">
              <a:defRPr sz="1200"/>
            </a:lvl1pPr>
          </a:lstStyle>
          <a:p>
            <a:fld id="{F5ED8FD7-9BF1-C84C-B6AC-B89F91F10970}" type="slidenum">
              <a:rPr lang="de-DE" smtClean="0"/>
              <a:t>‹Nr.›</a:t>
            </a:fld>
            <a:endParaRPr lang="de-DE"/>
          </a:p>
        </p:txBody>
      </p:sp>
    </p:spTree>
    <p:extLst>
      <p:ext uri="{BB962C8B-B14F-4D97-AF65-F5344CB8AC3E}">
        <p14:creationId xmlns:p14="http://schemas.microsoft.com/office/powerpoint/2010/main" val="127431111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a:xfrm>
            <a:off x="500740" y="3159810"/>
            <a:ext cx="5903684" cy="5614076"/>
          </a:xfrm>
        </p:spPr>
        <p:txBody>
          <a:bodyPr/>
          <a:lstStyle/>
          <a:p>
            <a:pPr marL="0" marR="0" lvl="0" indent="0" algn="l" defTabSz="914400" rtl="0" eaLnBrk="1" fontAlgn="auto" latinLnBrk="0" hangingPunct="1">
              <a:spcAft>
                <a:spcPts val="1200"/>
              </a:spcAft>
              <a:buClrTx/>
              <a:buSzTx/>
              <a:buFontTx/>
              <a:buNone/>
              <a:tabLst/>
              <a:defRPr/>
            </a:pPr>
            <a:r>
              <a:rPr lang="de-DE" sz="1200" b="1" i="0" dirty="0">
                <a:effectLst/>
                <a:latin typeface="+mn-lt"/>
              </a:rPr>
              <a:t>Zielgerichtetes Training führt zum Erfolg. Auch im Arbeitsschutz!</a:t>
            </a:r>
          </a:p>
          <a:p>
            <a:pPr>
              <a:spcAft>
                <a:spcPts val="1200"/>
              </a:spcAft>
            </a:pPr>
            <a:r>
              <a:rPr lang="de-DE" sz="1200" b="0" i="0" dirty="0">
                <a:effectLst/>
                <a:latin typeface="+mn-lt"/>
              </a:rPr>
              <a:t>Egal ob Fallschirmspringen, Bergsteigen oder Rallye fahren: Viele Sportarten bergen Risiken in sich. Deshalb bereiten sich Sportlerinnen und Sportler gut vor. Denn nur wer die Risiken kennt, kann Gefährdungen minimieren. Im Sport ist das cool und selbstverständlich. Warum nicht auch im betrieblichen Alltag? </a:t>
            </a:r>
          </a:p>
          <a:p>
            <a:pPr marL="0" marR="0" lvl="0" indent="0" algn="l" defTabSz="914400" rtl="0" eaLnBrk="1" fontAlgn="auto" latinLnBrk="0" hangingPunct="1">
              <a:spcAft>
                <a:spcPts val="1200"/>
              </a:spcAft>
              <a:buClrTx/>
              <a:buSzTx/>
              <a:buFontTx/>
              <a:buNone/>
              <a:tabLst/>
              <a:defRPr/>
            </a:pPr>
            <a:r>
              <a:rPr lang="de-DE" sz="1200" b="0" i="0" dirty="0">
                <a:effectLst/>
                <a:latin typeface="+mn-lt"/>
              </a:rPr>
              <a:t>Der </a:t>
            </a:r>
            <a:r>
              <a:rPr lang="de-DE" sz="1200" b="1" i="0" dirty="0">
                <a:effectLst/>
                <a:latin typeface="+mn-lt"/>
              </a:rPr>
              <a:t>Foliensatz </a:t>
            </a:r>
            <a:r>
              <a:rPr lang="de-DE" sz="1200" b="0" i="0" dirty="0">
                <a:effectLst/>
                <a:latin typeface="+mn-lt"/>
              </a:rPr>
              <a:t>basiert auf dem </a:t>
            </a:r>
            <a:r>
              <a:rPr lang="de-DE" sz="1200" b="1" i="0" dirty="0">
                <a:effectLst/>
                <a:latin typeface="+mn-lt"/>
              </a:rPr>
              <a:t>Merkblatt „Big Points im Arbeitsschutz – 10 Punkte, auf die Sie als Führungskraft unbedingt achten müssen“ (A 039-1) der Berufsgenossenschaft Rohstoffe und Industrie (BG RCI). </a:t>
            </a:r>
            <a:r>
              <a:rPr lang="de-DE" sz="1200" b="0" i="0" dirty="0">
                <a:effectLst/>
                <a:latin typeface="+mn-lt"/>
              </a:rPr>
              <a:t>Er möchte auf unkonventionelle Weise Lust auf Arbeitsschutz machen. </a:t>
            </a:r>
            <a:r>
              <a:rPr lang="de-DE" sz="1200" dirty="0">
                <a:effectLst/>
                <a:latin typeface="+mn-lt"/>
                <a:ea typeface="Calibri" panose="020F0502020204030204" pitchFamily="34" charset="0"/>
              </a:rPr>
              <a:t>Das Merkblatt geht wieder einen ungewöhnlichen Weg, indem es jeweils über einen Sportvergleich motiviert und dann auf die betriebliche Praxis eingeht. </a:t>
            </a:r>
            <a:r>
              <a:rPr lang="de-DE" sz="1200" b="1" i="0" dirty="0">
                <a:effectLst/>
                <a:latin typeface="+mn-lt"/>
              </a:rPr>
              <a:t>Denn für den Erfolg im Betrieb gelten ähnliche Regeln wie beim Sport. </a:t>
            </a:r>
            <a:endParaRPr lang="de-DE" sz="1200" dirty="0">
              <a:effectLst/>
              <a:latin typeface="+mn-lt"/>
              <a:ea typeface="Calibri" panose="020F0502020204030204" pitchFamily="34" charset="0"/>
            </a:endParaRPr>
          </a:p>
          <a:p>
            <a:pPr marL="0" marR="0" lvl="0" indent="0" algn="l" defTabSz="914400" rtl="0" eaLnBrk="1" fontAlgn="auto" latinLnBrk="0" hangingPunct="1">
              <a:spcAft>
                <a:spcPts val="1200"/>
              </a:spcAft>
              <a:buClrTx/>
              <a:buSzTx/>
              <a:buFontTx/>
              <a:buNone/>
              <a:tabLst/>
              <a:defRPr/>
            </a:pPr>
            <a:r>
              <a:rPr lang="de-DE" sz="1200" b="0" i="0" u="none" dirty="0">
                <a:effectLst/>
                <a:latin typeface="+mn-lt"/>
              </a:rPr>
              <a:t>Adressat sind </a:t>
            </a:r>
            <a:r>
              <a:rPr lang="de-DE" sz="1200" b="0" i="0" dirty="0">
                <a:effectLst/>
                <a:latin typeface="+mn-lt"/>
              </a:rPr>
              <a:t>Führungskräfte sowie Unternehmerinnen und Unternehmer aller Unternehmensgrößen, um die entscheidenden Themen des Arbeitsschutzes zu vermitteln. </a:t>
            </a:r>
            <a:r>
              <a:rPr lang="de-DE" sz="1200" b="1" dirty="0">
                <a:effectLst/>
                <a:latin typeface="+mn-lt"/>
                <a:ea typeface="Calibri" panose="020F0502020204030204" pitchFamily="34" charset="0"/>
              </a:rPr>
              <a:t>Der Gedanke der Big Points ist dabei NICHT Vollständigkeit und Tiefe. </a:t>
            </a:r>
            <a:r>
              <a:rPr lang="de-DE" sz="1200" dirty="0">
                <a:effectLst/>
                <a:latin typeface="+mn-lt"/>
                <a:ea typeface="Calibri" panose="020F0502020204030204" pitchFamily="34" charset="0"/>
              </a:rPr>
              <a:t>Das entspräche nicht der Idee und dem didaktischen Ansatz. </a:t>
            </a:r>
            <a:r>
              <a:rPr lang="de-DE" sz="1200" b="1" dirty="0">
                <a:effectLst/>
                <a:latin typeface="+mn-lt"/>
                <a:ea typeface="Calibri" panose="020F0502020204030204" pitchFamily="34" charset="0"/>
              </a:rPr>
              <a:t>Vielmehr geht es darum, </a:t>
            </a:r>
            <a:r>
              <a:rPr lang="de-DE" sz="1200" b="1" dirty="0">
                <a:latin typeface="+mn-lt"/>
                <a:cs typeface="Calibri" panose="020F0502020204030204" pitchFamily="34" charset="0"/>
              </a:rPr>
              <a:t>mit Spaß Impulse</a:t>
            </a:r>
            <a:r>
              <a:rPr lang="de-DE" sz="1200" b="1" dirty="0">
                <a:effectLst/>
                <a:latin typeface="+mn-lt"/>
                <a:ea typeface="Calibri" panose="020F0502020204030204" pitchFamily="34" charset="0"/>
              </a:rPr>
              <a:t> zu setzen und durch die Sportvergleiche einen</a:t>
            </a:r>
            <a:r>
              <a:rPr lang="de-DE" sz="1200" b="1" dirty="0">
                <a:latin typeface="+mn-lt"/>
                <a:cs typeface="Calibri" panose="020F0502020204030204" pitchFamily="34" charset="0"/>
              </a:rPr>
              <a:t> hohen Behaltens- und Wiedererkennungseffekt zu erzielen. </a:t>
            </a:r>
          </a:p>
          <a:p>
            <a:pPr>
              <a:spcAft>
                <a:spcPts val="1200"/>
              </a:spcAft>
            </a:pPr>
            <a:r>
              <a:rPr lang="de-DE" sz="1200" dirty="0">
                <a:latin typeface="+mn-lt"/>
                <a:cs typeface="Calibri" panose="020F0502020204030204" pitchFamily="34" charset="0"/>
              </a:rPr>
              <a:t>Diese Präsentation eignet sich insbesondere für den Einstieg in Unterweisungen und „Trainings“ mit dem Ziel, die Gruppe zu aktivieren und „ins Gespräch zu kommen“. Der Vortrag startet mit einer Sportszene und stellt erst danach den betrieblichen Bezug her. </a:t>
            </a:r>
          </a:p>
          <a:p>
            <a:pPr>
              <a:spcAft>
                <a:spcPts val="1200"/>
              </a:spcAft>
            </a:pPr>
            <a:r>
              <a:rPr lang="de-DE" sz="1200" dirty="0">
                <a:latin typeface="+mn-lt"/>
                <a:cs typeface="Calibri" panose="020F0502020204030204" pitchFamily="34" charset="0"/>
              </a:rPr>
              <a:t>In den Kommentarfeldern der Folien finden Sie jeweils Tipps für die Moderation. Zur effizienten Vorbereitung kann insbesondere das Merkblatt A 039-1 und die darin empfohlene Literatur genutzt werden.</a:t>
            </a:r>
          </a:p>
          <a:p>
            <a:pPr>
              <a:spcAft>
                <a:spcPts val="1200"/>
              </a:spcAft>
            </a:pPr>
            <a:r>
              <a:rPr lang="de-DE" sz="1200" b="1" u="none" dirty="0">
                <a:latin typeface="+mn-lt"/>
              </a:rPr>
              <a:t>Das Merkblatt A 039-1 und die Foliensätze der anderen neun Big Points </a:t>
            </a:r>
            <a:r>
              <a:rPr lang="de-DE" sz="1200" b="0" u="none" dirty="0">
                <a:latin typeface="+mn-lt"/>
              </a:rPr>
              <a:t>finden Sie am einfachsten unter awa.bgrci.de unter Eingabe des Suchworts „A 039-1“. Der Auswahlassistent ist auf Bestell- oder Downloadmöglichkeiten verlinkt.</a:t>
            </a:r>
            <a:r>
              <a:rPr lang="de-DE" sz="1200" dirty="0">
                <a:latin typeface="+mn-lt"/>
                <a:cs typeface="Calibri" panose="020F0502020204030204" pitchFamily="34" charset="0"/>
              </a:rPr>
              <a:t> </a:t>
            </a:r>
          </a:p>
          <a:p>
            <a:pPr>
              <a:spcAft>
                <a:spcPts val="1200"/>
              </a:spcAft>
            </a:pPr>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a:t>
            </a:fld>
            <a:endParaRPr lang="de-DE"/>
          </a:p>
        </p:txBody>
      </p:sp>
    </p:spTree>
    <p:extLst>
      <p:ext uri="{BB962C8B-B14F-4D97-AF65-F5344CB8AC3E}">
        <p14:creationId xmlns:p14="http://schemas.microsoft.com/office/powerpoint/2010/main" val="186842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10</a:t>
            </a:fld>
            <a:endParaRPr lang="de-DE"/>
          </a:p>
        </p:txBody>
      </p:sp>
    </p:spTree>
    <p:extLst>
      <p:ext uri="{BB962C8B-B14F-4D97-AF65-F5344CB8AC3E}">
        <p14:creationId xmlns:p14="http://schemas.microsoft.com/office/powerpoint/2010/main" val="107597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5ED8FD7-9BF1-C84C-B6AC-B89F91F10970}" type="slidenum">
              <a:rPr lang="de-DE" smtClean="0"/>
              <a:t>11</a:t>
            </a:fld>
            <a:endParaRPr lang="de-DE"/>
          </a:p>
        </p:txBody>
      </p:sp>
    </p:spTree>
    <p:extLst>
      <p:ext uri="{BB962C8B-B14F-4D97-AF65-F5344CB8AC3E}">
        <p14:creationId xmlns:p14="http://schemas.microsoft.com/office/powerpoint/2010/main" val="121700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12</a:t>
            </a:fld>
            <a:endParaRPr lang="de-DE"/>
          </a:p>
        </p:txBody>
      </p:sp>
    </p:spTree>
    <p:extLst>
      <p:ext uri="{BB962C8B-B14F-4D97-AF65-F5344CB8AC3E}">
        <p14:creationId xmlns:p14="http://schemas.microsoft.com/office/powerpoint/2010/main" val="387853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13</a:t>
            </a:fld>
            <a:endParaRPr lang="de-DE"/>
          </a:p>
        </p:txBody>
      </p:sp>
    </p:spTree>
    <p:extLst>
      <p:ext uri="{BB962C8B-B14F-4D97-AF65-F5344CB8AC3E}">
        <p14:creationId xmlns:p14="http://schemas.microsoft.com/office/powerpoint/2010/main" val="290692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14</a:t>
            </a:fld>
            <a:endParaRPr lang="de-DE"/>
          </a:p>
        </p:txBody>
      </p:sp>
    </p:spTree>
    <p:extLst>
      <p:ext uri="{BB962C8B-B14F-4D97-AF65-F5344CB8AC3E}">
        <p14:creationId xmlns:p14="http://schemas.microsoft.com/office/powerpoint/2010/main" val="186926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2</a:t>
            </a:fld>
            <a:endParaRPr lang="de-DE"/>
          </a:p>
        </p:txBody>
      </p:sp>
    </p:spTree>
    <p:extLst>
      <p:ext uri="{BB962C8B-B14F-4D97-AF65-F5344CB8AC3E}">
        <p14:creationId xmlns:p14="http://schemas.microsoft.com/office/powerpoint/2010/main" val="230666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5ED8FD7-9BF1-C84C-B6AC-B89F91F10970}" type="slidenum">
              <a:rPr lang="de-DE" smtClean="0"/>
              <a:t>3</a:t>
            </a:fld>
            <a:endParaRPr lang="de-DE"/>
          </a:p>
        </p:txBody>
      </p:sp>
    </p:spTree>
    <p:extLst>
      <p:ext uri="{BB962C8B-B14F-4D97-AF65-F5344CB8AC3E}">
        <p14:creationId xmlns:p14="http://schemas.microsoft.com/office/powerpoint/2010/main" val="315173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r>
              <a:rPr lang="de-DE" b="1" dirty="0">
                <a:effectLst/>
                <a:latin typeface="+mn-lt"/>
              </a:rPr>
              <a:t>Impulse:</a:t>
            </a:r>
          </a:p>
          <a:p>
            <a:pPr marL="171450" indent="-171450">
              <a:buFont typeface="Arial" panose="020B0604020202020204" pitchFamily="34" charset="0"/>
              <a:buChar char="•"/>
            </a:pPr>
            <a:r>
              <a:rPr lang="de-DE" dirty="0">
                <a:effectLst/>
                <a:latin typeface="+mn-lt"/>
              </a:rPr>
              <a:t>Was sieht man?</a:t>
            </a:r>
          </a:p>
          <a:p>
            <a:pPr marL="171450" indent="-171450" algn="l">
              <a:buFont typeface="Arial" panose="020B0604020202020204" pitchFamily="34" charset="0"/>
              <a:buChar char="•"/>
            </a:pPr>
            <a:r>
              <a:rPr lang="de-DE" dirty="0">
                <a:effectLst/>
                <a:latin typeface="Calibri" panose="020F0502020204030204" pitchFamily="34" charset="0"/>
              </a:rPr>
              <a:t>3000 Meter über dem Grund. Freier Fall. Jetzt gibt es kein Zurück mehr. Das Herz rast, der Körper ist voll mit Adrenalin: Mit 180 Sachen geht’s dem Boden entgegen. Über uns: die Weite des blauen Himmels. Unter uns: nichts</a:t>
            </a:r>
          </a:p>
        </p:txBody>
      </p:sp>
      <p:sp>
        <p:nvSpPr>
          <p:cNvPr id="4" name="Foliennummernplatzhalter 3"/>
          <p:cNvSpPr>
            <a:spLocks noGrp="1"/>
          </p:cNvSpPr>
          <p:nvPr>
            <p:ph type="sldNum" sz="quarter" idx="5"/>
          </p:nvPr>
        </p:nvSpPr>
        <p:spPr/>
        <p:txBody>
          <a:bodyPr/>
          <a:lstStyle/>
          <a:p>
            <a:fld id="{F5ED8FD7-9BF1-C84C-B6AC-B89F91F10970}" type="slidenum">
              <a:rPr lang="de-DE" smtClean="0"/>
              <a:t>4</a:t>
            </a:fld>
            <a:endParaRPr lang="de-DE"/>
          </a:p>
        </p:txBody>
      </p:sp>
    </p:spTree>
    <p:extLst>
      <p:ext uri="{BB962C8B-B14F-4D97-AF65-F5344CB8AC3E}">
        <p14:creationId xmlns:p14="http://schemas.microsoft.com/office/powerpoint/2010/main" val="215750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de-DE" sz="1200" b="1" kern="1200" dirty="0">
                <a:solidFill>
                  <a:schemeClr val="tx1"/>
                </a:solidFill>
                <a:effectLst/>
                <a:latin typeface="+mn-lt"/>
                <a:ea typeface="+mn-ea"/>
                <a:cs typeface="+mn-cs"/>
              </a:rPr>
              <a:t>Impulse zur Frage 1:</a:t>
            </a:r>
          </a:p>
          <a:p>
            <a:pPr algn="l"/>
            <a:r>
              <a:rPr lang="de-DE" sz="1200" dirty="0">
                <a:effectLst/>
                <a:latin typeface="+mn-lt"/>
                <a:ea typeface="Calibri" panose="020F0502020204030204" pitchFamily="34" charset="0"/>
                <a:cs typeface="Times New Roman" panose="02020603050405020304" pitchFamily="18" charset="0"/>
              </a:rPr>
              <a:t>Aufprall und Verletzungen bei der Landung, verursacht durch bspw.: Fallschirm öffnet sich nicht, weil er falsch zusammengelegt wurde, fehlerhaftes Material, falsche Bedienung, Zusammenstoß mit anderen Springerinnen und Springern bei Gruppensprüngen, ungünstige Windverhältnisse, schlechte Landestelle, plötzliche gesundheitliche Probleme</a:t>
            </a:r>
          </a:p>
          <a:p>
            <a:pPr algn="l"/>
            <a:endParaRPr lang="de-DE"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buClrTx/>
              <a:buSzTx/>
              <a:buFontTx/>
              <a:buNone/>
              <a:tabLst/>
              <a:defRPr/>
            </a:pPr>
            <a:r>
              <a:rPr lang="de-DE" sz="1200" b="1" kern="1200" dirty="0">
                <a:solidFill>
                  <a:schemeClr val="tx1"/>
                </a:solidFill>
                <a:effectLst/>
                <a:latin typeface="+mn-lt"/>
                <a:ea typeface="+mn-ea"/>
                <a:cs typeface="+mn-cs"/>
              </a:rPr>
              <a:t>Impulse zur Frage 2:</a:t>
            </a:r>
          </a:p>
          <a:p>
            <a:pPr marL="0" marR="0" lvl="0" indent="0" algn="l" defTabSz="914400" rtl="0" eaLnBrk="1" fontAlgn="auto" latinLnBrk="0" hangingPunct="1">
              <a:lnSpc>
                <a:spcPct val="100000"/>
              </a:lnSpc>
              <a:spcBef>
                <a:spcPts val="0"/>
              </a:spcBef>
              <a:buClrTx/>
              <a:buSzTx/>
              <a:buFontTx/>
              <a:buNone/>
              <a:tabLst/>
              <a:defRPr/>
            </a:pPr>
            <a:r>
              <a:rPr lang="de-DE" sz="1200" dirty="0">
                <a:effectLst/>
                <a:latin typeface="+mn-lt"/>
                <a:ea typeface="Calibri" panose="020F0502020204030204" pitchFamily="34" charset="0"/>
                <a:cs typeface="Times New Roman" panose="02020603050405020304" pitchFamily="18" charset="0"/>
              </a:rPr>
              <a:t>Gründliche Ausbildung, körperliche Fitness, Kenntnisse über das Sprunggebiet, den eigenen Schirm prüfen und selbst zusammenlegen, …</a:t>
            </a:r>
          </a:p>
        </p:txBody>
      </p:sp>
      <p:sp>
        <p:nvSpPr>
          <p:cNvPr id="4" name="Foliennummernplatzhalter 3"/>
          <p:cNvSpPr>
            <a:spLocks noGrp="1"/>
          </p:cNvSpPr>
          <p:nvPr>
            <p:ph type="sldNum" sz="quarter" idx="5"/>
          </p:nvPr>
        </p:nvSpPr>
        <p:spPr/>
        <p:txBody>
          <a:bodyPr/>
          <a:lstStyle/>
          <a:p>
            <a:fld id="{F5ED8FD7-9BF1-C84C-B6AC-B89F91F10970}" type="slidenum">
              <a:rPr lang="de-DE" smtClean="0"/>
              <a:t>5</a:t>
            </a:fld>
            <a:endParaRPr lang="de-DE"/>
          </a:p>
        </p:txBody>
      </p:sp>
    </p:spTree>
    <p:extLst>
      <p:ext uri="{BB962C8B-B14F-4D97-AF65-F5344CB8AC3E}">
        <p14:creationId xmlns:p14="http://schemas.microsoft.com/office/powerpoint/2010/main" val="158727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buClrTx/>
              <a:buSzTx/>
              <a:buFontTx/>
              <a:buNone/>
              <a:tabLst/>
              <a:defRPr/>
            </a:pPr>
            <a:r>
              <a:rPr lang="de-DE" sz="1200" b="1" dirty="0">
                <a:effectLst/>
                <a:latin typeface="Calibri" panose="020F0502020204030204" pitchFamily="34" charset="0"/>
                <a:ea typeface="Calibri" panose="020F0502020204030204" pitchFamily="34" charset="0"/>
                <a:cs typeface="Times New Roman" panose="02020603050405020304" pitchFamily="18" charset="0"/>
              </a:rPr>
              <a:t>Impulse:</a:t>
            </a:r>
          </a:p>
          <a:p>
            <a:pPr marL="285750" indent="-285750" algn="l">
              <a:buFont typeface="Arial" panose="020B0604020202020204" pitchFamily="34" charset="0"/>
              <a:buChar char="•"/>
            </a:pPr>
            <a:r>
              <a:rPr lang="de-DE" sz="1200" dirty="0">
                <a:effectLst/>
                <a:latin typeface="+mn-lt"/>
                <a:ea typeface="Calibri" panose="020F0502020204030204" pitchFamily="34" charset="0"/>
                <a:cs typeface="Times New Roman" panose="02020603050405020304" pitchFamily="18" charset="0"/>
              </a:rPr>
              <a:t>Abstürze sind eine der Hauptursachen für tödliche Arbeitsunfälle.</a:t>
            </a:r>
          </a:p>
          <a:p>
            <a:pPr marL="285750" indent="-285750" algn="l">
              <a:buFont typeface="Arial" panose="020B0604020202020204" pitchFamily="34" charset="0"/>
              <a:buChar char="•"/>
            </a:pPr>
            <a:r>
              <a:rPr lang="de-DE" sz="1200" dirty="0">
                <a:effectLst/>
                <a:latin typeface="+mn-lt"/>
                <a:ea typeface="Calibri" panose="020F0502020204030204" pitchFamily="34" charset="0"/>
                <a:cs typeface="Times New Roman" panose="02020603050405020304" pitchFamily="18" charset="0"/>
              </a:rPr>
              <a:t>Auch aus niedrigen Höhen können Abstürze tödlich enden, im Einzelfall auch schon aus Höhen unter einem Meter! </a:t>
            </a:r>
          </a:p>
          <a:p>
            <a:pPr marL="285750" indent="-285750" algn="l">
              <a:buFont typeface="Arial" panose="020B0604020202020204" pitchFamily="34" charset="0"/>
              <a:buChar char="•"/>
            </a:pPr>
            <a:r>
              <a:rPr lang="de-DE" sz="1200" dirty="0">
                <a:effectLst/>
                <a:latin typeface="+mn-lt"/>
                <a:ea typeface="Calibri" panose="020F0502020204030204" pitchFamily="34" charset="0"/>
                <a:cs typeface="Times New Roman" panose="02020603050405020304" pitchFamily="18" charset="0"/>
              </a:rPr>
              <a:t>Beim Arbeiten mit Absturzgefahr muss mit gleicher Sorgfalt wie beim Fallschirmsprung vorgegangen werden</a:t>
            </a:r>
            <a:endParaRPr lang="de-DE" sz="1200" dirty="0">
              <a:effectLst/>
              <a:latin typeface="+mn-lt"/>
            </a:endParaRPr>
          </a:p>
        </p:txBody>
      </p:sp>
      <p:sp>
        <p:nvSpPr>
          <p:cNvPr id="4" name="Foliennummernplatzhalter 3"/>
          <p:cNvSpPr>
            <a:spLocks noGrp="1"/>
          </p:cNvSpPr>
          <p:nvPr>
            <p:ph type="sldNum" sz="quarter" idx="5"/>
          </p:nvPr>
        </p:nvSpPr>
        <p:spPr/>
        <p:txBody>
          <a:bodyPr/>
          <a:lstStyle/>
          <a:p>
            <a:fld id="{F5ED8FD7-9BF1-C84C-B6AC-B89F91F10970}" type="slidenum">
              <a:rPr lang="de-DE" smtClean="0"/>
              <a:t>6</a:t>
            </a:fld>
            <a:endParaRPr lang="de-DE"/>
          </a:p>
        </p:txBody>
      </p:sp>
    </p:spTree>
    <p:extLst>
      <p:ext uri="{BB962C8B-B14F-4D97-AF65-F5344CB8AC3E}">
        <p14:creationId xmlns:p14="http://schemas.microsoft.com/office/powerpoint/2010/main" val="244150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5ED8FD7-9BF1-C84C-B6AC-B89F91F10970}" type="slidenum">
              <a:rPr lang="de-DE" smtClean="0"/>
              <a:t>7</a:t>
            </a:fld>
            <a:endParaRPr lang="de-DE"/>
          </a:p>
        </p:txBody>
      </p:sp>
    </p:spTree>
    <p:extLst>
      <p:ext uri="{BB962C8B-B14F-4D97-AF65-F5344CB8AC3E}">
        <p14:creationId xmlns:p14="http://schemas.microsoft.com/office/powerpoint/2010/main" val="212108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pPr algn="just"/>
            <a:r>
              <a:rPr lang="de-DE" dirty="0">
                <a:effectLst/>
                <a:latin typeface="Calibri" panose="020F0502020204030204" pitchFamily="34" charset="0"/>
              </a:rPr>
              <a:t>Ergreifen Sie die erforderlichen Schutzmaßnahmen nach dem „STOPV“-Prinzip:</a:t>
            </a:r>
          </a:p>
          <a:p>
            <a:pPr marL="182563" indent="-182563"/>
            <a:r>
              <a:rPr lang="de-DE" b="1" dirty="0">
                <a:effectLst/>
                <a:latin typeface="Calibri" panose="020F0502020204030204" pitchFamily="34" charset="0"/>
              </a:rPr>
              <a:t>S</a:t>
            </a:r>
            <a:r>
              <a:rPr lang="de-DE" dirty="0">
                <a:effectLst/>
                <a:latin typeface="Calibri" panose="020F0502020204030204" pitchFamily="34" charset="0"/>
              </a:rPr>
              <a:t>: Suchen Sie zunächst nach anderen Möglichkeiten (Substitution), wie zum Beispiel Einsatz von Drohnen zur Vermeidung riskanter Arbeitseinsätze in großer Höhe.</a:t>
            </a:r>
          </a:p>
          <a:p>
            <a:pPr marL="182563" indent="-182563"/>
            <a:r>
              <a:rPr lang="de-DE" b="1" dirty="0">
                <a:effectLst/>
                <a:latin typeface="Calibri" panose="020F0502020204030204" pitchFamily="34" charset="0"/>
              </a:rPr>
              <a:t>T</a:t>
            </a:r>
            <a:r>
              <a:rPr lang="de-DE" dirty="0">
                <a:effectLst/>
                <a:latin typeface="Calibri" panose="020F0502020204030204" pitchFamily="34" charset="0"/>
              </a:rPr>
              <a:t>: Finden Sie technische Lösungen wie Geländer oder Gerüste.</a:t>
            </a:r>
          </a:p>
          <a:p>
            <a:pPr marL="182563" indent="-182563"/>
            <a:r>
              <a:rPr lang="de-DE" b="1" dirty="0">
                <a:effectLst/>
                <a:latin typeface="Calibri" panose="020F0502020204030204" pitchFamily="34" charset="0"/>
              </a:rPr>
              <a:t>O</a:t>
            </a:r>
            <a:r>
              <a:rPr lang="de-DE" dirty="0">
                <a:effectLst/>
                <a:latin typeface="Calibri" panose="020F0502020204030204" pitchFamily="34" charset="0"/>
              </a:rPr>
              <a:t>: Legen Sie organisatorisch beispielsweise Zugangsbeschränkungen fest.</a:t>
            </a:r>
          </a:p>
          <a:p>
            <a:pPr marL="182563" indent="-182563"/>
            <a:r>
              <a:rPr lang="de-DE" b="1" dirty="0">
                <a:effectLst/>
                <a:latin typeface="Calibri" panose="020F0502020204030204" pitchFamily="34" charset="0"/>
              </a:rPr>
              <a:t>P</a:t>
            </a:r>
            <a:r>
              <a:rPr lang="de-DE" dirty="0">
                <a:effectLst/>
                <a:latin typeface="Calibri" panose="020F0502020204030204" pitchFamily="34" charset="0"/>
              </a:rPr>
              <a:t>: Persönliche Schutzausrüstungen gegen Absturz (</a:t>
            </a:r>
            <a:r>
              <a:rPr lang="de-DE" dirty="0" err="1">
                <a:effectLst/>
                <a:latin typeface="Calibri" panose="020F0502020204030204" pitchFamily="34" charset="0"/>
              </a:rPr>
              <a:t>PSAgA</a:t>
            </a:r>
            <a:r>
              <a:rPr lang="de-DE" dirty="0">
                <a:effectLst/>
                <a:latin typeface="Calibri" panose="020F0502020204030204" pitchFamily="34" charset="0"/>
              </a:rPr>
              <a:t>).</a:t>
            </a:r>
            <a:br>
              <a:rPr lang="de-DE" dirty="0">
                <a:effectLst/>
                <a:latin typeface="Calibri" panose="020F0502020204030204" pitchFamily="34" charset="0"/>
              </a:rPr>
            </a:br>
            <a:r>
              <a:rPr lang="de-DE" dirty="0">
                <a:effectLst/>
                <a:latin typeface="Calibri" panose="020F0502020204030204" pitchFamily="34" charset="0"/>
              </a:rPr>
              <a:t>Es dürfen nur solche verwendet werden, die für den jeweiligen Einsatz geeignet sind. So schützt beispielsweise ein Höhensicherungsgerät nicht gegen Versinken im Schüttgut eines Silos.</a:t>
            </a:r>
          </a:p>
          <a:p>
            <a:pPr marL="182563" indent="-182563"/>
            <a:r>
              <a:rPr lang="de-DE" b="1" dirty="0">
                <a:effectLst/>
                <a:latin typeface="Calibri" panose="020F0502020204030204" pitchFamily="34" charset="0"/>
              </a:rPr>
              <a:t>V</a:t>
            </a:r>
            <a:r>
              <a:rPr lang="de-DE" dirty="0">
                <a:effectLst/>
                <a:latin typeface="Calibri" panose="020F0502020204030204" pitchFamily="34" charset="0"/>
              </a:rPr>
              <a:t>: Beschäftige sollten bei der Auswahl der </a:t>
            </a:r>
            <a:r>
              <a:rPr lang="de-DE" dirty="0" err="1">
                <a:effectLst/>
                <a:latin typeface="Calibri" panose="020F0502020204030204" pitchFamily="34" charset="0"/>
              </a:rPr>
              <a:t>PSAgA</a:t>
            </a:r>
            <a:r>
              <a:rPr lang="de-DE" dirty="0">
                <a:effectLst/>
                <a:latin typeface="Calibri" panose="020F0502020204030204" pitchFamily="34" charset="0"/>
              </a:rPr>
              <a:t> im Rahmen der verhaltensbezogenen Maßnahmen beteiligt werden. Sie müssen in der Bedienung unterwiesen und durch Übungen im Umgang mit ihnen trainiert sein.</a:t>
            </a:r>
          </a:p>
        </p:txBody>
      </p:sp>
      <p:sp>
        <p:nvSpPr>
          <p:cNvPr id="4" name="Foliennummernplatzhalter 3"/>
          <p:cNvSpPr>
            <a:spLocks noGrp="1"/>
          </p:cNvSpPr>
          <p:nvPr>
            <p:ph type="sldNum" sz="quarter" idx="5"/>
          </p:nvPr>
        </p:nvSpPr>
        <p:spPr/>
        <p:txBody>
          <a:bodyPr/>
          <a:lstStyle/>
          <a:p>
            <a:fld id="{F5ED8FD7-9BF1-C84C-B6AC-B89F91F10970}" type="slidenum">
              <a:rPr lang="de-DE" smtClean="0"/>
              <a:t>8</a:t>
            </a:fld>
            <a:endParaRPr lang="de-DE"/>
          </a:p>
        </p:txBody>
      </p:sp>
    </p:spTree>
    <p:extLst>
      <p:ext uri="{BB962C8B-B14F-4D97-AF65-F5344CB8AC3E}">
        <p14:creationId xmlns:p14="http://schemas.microsoft.com/office/powerpoint/2010/main" val="48032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9</a:t>
            </a:fld>
            <a:endParaRPr lang="de-DE"/>
          </a:p>
        </p:txBody>
      </p:sp>
    </p:spTree>
    <p:extLst>
      <p:ext uri="{BB962C8B-B14F-4D97-AF65-F5344CB8AC3E}">
        <p14:creationId xmlns:p14="http://schemas.microsoft.com/office/powerpoint/2010/main" val="2428271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lie 1: BG aber kein F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48B588A-B2FA-4B91-D2C8-BAD99E97300C}"/>
              </a:ext>
            </a:extLst>
          </p:cNvPr>
          <p:cNvSpPr/>
          <p:nvPr userDrawn="1"/>
        </p:nvSpPr>
        <p:spPr>
          <a:xfrm>
            <a:off x="0" y="1"/>
            <a:ext cx="12192000" cy="6858000"/>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sp>
        <p:nvSpPr>
          <p:cNvPr id="8" name="Rechteck 7">
            <a:extLst>
              <a:ext uri="{FF2B5EF4-FFF2-40B4-BE49-F238E27FC236}">
                <a16:creationId xmlns:a16="http://schemas.microsoft.com/office/drawing/2014/main" id="{362B4D33-8D3C-AC4E-6DC6-6398FA2D23A5}"/>
              </a:ext>
            </a:extLst>
          </p:cNvPr>
          <p:cNvSpPr/>
          <p:nvPr userDrawn="1"/>
        </p:nvSpPr>
        <p:spPr>
          <a:xfrm>
            <a:off x="-659" y="-1"/>
            <a:ext cx="12193200"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pic>
        <p:nvPicPr>
          <p:cNvPr id="6" name="Grafik 5">
            <a:extLst>
              <a:ext uri="{FF2B5EF4-FFF2-40B4-BE49-F238E27FC236}">
                <a16:creationId xmlns:a16="http://schemas.microsoft.com/office/drawing/2014/main" id="{BA3AABEB-A155-3EEB-7CE5-0056007D0181}"/>
              </a:ext>
            </a:extLst>
          </p:cNvPr>
          <p:cNvPicPr>
            <a:picLocks noChangeAspect="1"/>
          </p:cNvPicPr>
          <p:nvPr userDrawn="1"/>
        </p:nvPicPr>
        <p:blipFill>
          <a:blip r:embed="rId2"/>
          <a:stretch>
            <a:fillRect/>
          </a:stretch>
        </p:blipFill>
        <p:spPr>
          <a:xfrm>
            <a:off x="281710" y="229887"/>
            <a:ext cx="2879061" cy="688855"/>
          </a:xfrm>
          <a:prstGeom prst="rect">
            <a:avLst/>
          </a:prstGeom>
        </p:spPr>
      </p:pic>
      <p:pic>
        <p:nvPicPr>
          <p:cNvPr id="2" name="Grafik 1">
            <a:extLst>
              <a:ext uri="{FF2B5EF4-FFF2-40B4-BE49-F238E27FC236}">
                <a16:creationId xmlns:a16="http://schemas.microsoft.com/office/drawing/2014/main" id="{9E065ADC-7287-2B0B-EDB9-95FF2959EB4A}"/>
              </a:ext>
            </a:extLst>
          </p:cNvPr>
          <p:cNvPicPr>
            <a:picLocks noChangeAspect="1"/>
          </p:cNvPicPr>
          <p:nvPr userDrawn="1"/>
        </p:nvPicPr>
        <p:blipFill>
          <a:blip r:embed="rId3"/>
          <a:stretch>
            <a:fillRect/>
          </a:stretch>
        </p:blipFill>
        <p:spPr>
          <a:xfrm>
            <a:off x="9389618" y="3734200"/>
            <a:ext cx="1998810" cy="1953792"/>
          </a:xfrm>
          <a:prstGeom prst="rect">
            <a:avLst/>
          </a:prstGeom>
        </p:spPr>
      </p:pic>
      <p:pic>
        <p:nvPicPr>
          <p:cNvPr id="3" name="Grafik 2">
            <a:extLst>
              <a:ext uri="{FF2B5EF4-FFF2-40B4-BE49-F238E27FC236}">
                <a16:creationId xmlns:a16="http://schemas.microsoft.com/office/drawing/2014/main" id="{A9CE042B-2741-CACE-DCAC-6F37AA11A36F}"/>
              </a:ext>
            </a:extLst>
          </p:cNvPr>
          <p:cNvPicPr>
            <a:picLocks noChangeAspect="1"/>
          </p:cNvPicPr>
          <p:nvPr userDrawn="1"/>
        </p:nvPicPr>
        <p:blipFill rotWithShape="1">
          <a:blip r:embed="rId4"/>
          <a:srcRect l="305" t="31029" r="643" b="52584"/>
          <a:stretch/>
        </p:blipFill>
        <p:spPr>
          <a:xfrm>
            <a:off x="8899856" y="4267201"/>
            <a:ext cx="2943498" cy="687977"/>
          </a:xfrm>
          <a:prstGeom prst="rect">
            <a:avLst/>
          </a:prstGeom>
        </p:spPr>
      </p:pic>
      <p:pic>
        <p:nvPicPr>
          <p:cNvPr id="4" name="Grafik 3">
            <a:extLst>
              <a:ext uri="{FF2B5EF4-FFF2-40B4-BE49-F238E27FC236}">
                <a16:creationId xmlns:a16="http://schemas.microsoft.com/office/drawing/2014/main" id="{AEB2E7FE-CF41-22E6-E6C8-B22E0AF7F10E}"/>
              </a:ext>
            </a:extLst>
          </p:cNvPr>
          <p:cNvPicPr>
            <a:picLocks noChangeAspect="1"/>
          </p:cNvPicPr>
          <p:nvPr userDrawn="1"/>
        </p:nvPicPr>
        <p:blipFill>
          <a:blip r:embed="rId5"/>
          <a:srcRect/>
          <a:stretch/>
        </p:blipFill>
        <p:spPr>
          <a:xfrm>
            <a:off x="9387153" y="1621757"/>
            <a:ext cx="1996702" cy="1989571"/>
          </a:xfrm>
          <a:prstGeom prst="rect">
            <a:avLst/>
          </a:prstGeom>
        </p:spPr>
      </p:pic>
      <p:pic>
        <p:nvPicPr>
          <p:cNvPr id="5" name="Grafik 4">
            <a:extLst>
              <a:ext uri="{FF2B5EF4-FFF2-40B4-BE49-F238E27FC236}">
                <a16:creationId xmlns:a16="http://schemas.microsoft.com/office/drawing/2014/main" id="{E46F4378-0784-AC22-C311-64252DFE07FF}"/>
              </a:ext>
            </a:extLst>
          </p:cNvPr>
          <p:cNvPicPr>
            <a:picLocks noChangeAspect="1"/>
          </p:cNvPicPr>
          <p:nvPr userDrawn="1"/>
        </p:nvPicPr>
        <p:blipFill rotWithShape="1">
          <a:blip r:embed="rId6"/>
          <a:srcRect l="5800" t="-1" r="-3477" b="14080"/>
          <a:stretch/>
        </p:blipFill>
        <p:spPr>
          <a:xfrm>
            <a:off x="9280104" y="5671441"/>
            <a:ext cx="2432338" cy="1186559"/>
          </a:xfrm>
          <a:prstGeom prst="rect">
            <a:avLst/>
          </a:prstGeom>
        </p:spPr>
      </p:pic>
    </p:spTree>
    <p:extLst>
      <p:ext uri="{BB962C8B-B14F-4D97-AF65-F5344CB8AC3E}">
        <p14:creationId xmlns:p14="http://schemas.microsoft.com/office/powerpoint/2010/main" val="55708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ie 2: BG, UL, Fusszeil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E806560-BDDF-E5EE-F3CB-98A75478CCF5}"/>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5" name="Foliennummernplatzhalter 4">
            <a:extLst>
              <a:ext uri="{FF2B5EF4-FFF2-40B4-BE49-F238E27FC236}">
                <a16:creationId xmlns:a16="http://schemas.microsoft.com/office/drawing/2014/main" id="{28F6C66B-460D-4627-2A9B-64353CDD6376}"/>
              </a:ext>
            </a:extLst>
          </p:cNvPr>
          <p:cNvSpPr>
            <a:spLocks noGrp="1"/>
          </p:cNvSpPr>
          <p:nvPr>
            <p:ph type="sldNum" sz="quarter" idx="12"/>
          </p:nvPr>
        </p:nvSpPr>
        <p:spPr/>
        <p:txBody>
          <a:bodyPr/>
          <a:lstStyle/>
          <a:p>
            <a:fld id="{95A3FDB4-5897-5B41-9BAD-39C3DB677514}" type="slidenum">
              <a:rPr lang="de-DE" smtClean="0"/>
              <a:pPr/>
              <a:t>‹Nr.›</a:t>
            </a:fld>
            <a:endParaRPr lang="de-DE" dirty="0"/>
          </a:p>
        </p:txBody>
      </p:sp>
      <p:sp>
        <p:nvSpPr>
          <p:cNvPr id="10" name="Rechteck 9">
            <a:extLst>
              <a:ext uri="{FF2B5EF4-FFF2-40B4-BE49-F238E27FC236}">
                <a16:creationId xmlns:a16="http://schemas.microsoft.com/office/drawing/2014/main" id="{06648980-FD44-EB5B-4501-4DDCB4658482}"/>
              </a:ext>
            </a:extLst>
          </p:cNvPr>
          <p:cNvSpPr/>
          <p:nvPr userDrawn="1"/>
        </p:nvSpPr>
        <p:spPr>
          <a:xfrm>
            <a:off x="-659" y="-1"/>
            <a:ext cx="8953200"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pic>
        <p:nvPicPr>
          <p:cNvPr id="8" name="Grafik 7">
            <a:extLst>
              <a:ext uri="{FF2B5EF4-FFF2-40B4-BE49-F238E27FC236}">
                <a16:creationId xmlns:a16="http://schemas.microsoft.com/office/drawing/2014/main" id="{8E749462-175E-7361-359D-4FC49C3C0F46}"/>
              </a:ext>
            </a:extLst>
          </p:cNvPr>
          <p:cNvPicPr>
            <a:picLocks noChangeAspect="1"/>
          </p:cNvPicPr>
          <p:nvPr userDrawn="1"/>
        </p:nvPicPr>
        <p:blipFill>
          <a:blip r:embed="rId2"/>
          <a:stretch>
            <a:fillRect/>
          </a:stretch>
        </p:blipFill>
        <p:spPr>
          <a:xfrm>
            <a:off x="281710" y="229887"/>
            <a:ext cx="2879061" cy="688855"/>
          </a:xfrm>
          <a:prstGeom prst="rect">
            <a:avLst/>
          </a:prstGeom>
        </p:spPr>
      </p:pic>
      <p:pic>
        <p:nvPicPr>
          <p:cNvPr id="9" name="Grafik 8">
            <a:extLst>
              <a:ext uri="{FF2B5EF4-FFF2-40B4-BE49-F238E27FC236}">
                <a16:creationId xmlns:a16="http://schemas.microsoft.com/office/drawing/2014/main" id="{217BEF71-CC5B-E7FC-9FF9-9FE0A3A66449}"/>
              </a:ext>
            </a:extLst>
          </p:cNvPr>
          <p:cNvPicPr>
            <a:picLocks noChangeAspect="1"/>
          </p:cNvPicPr>
          <p:nvPr userDrawn="1"/>
        </p:nvPicPr>
        <p:blipFill>
          <a:blip r:embed="rId3"/>
          <a:stretch>
            <a:fillRect/>
          </a:stretch>
        </p:blipFill>
        <p:spPr>
          <a:xfrm>
            <a:off x="3465619" y="629727"/>
            <a:ext cx="5280089" cy="5161168"/>
          </a:xfrm>
          <a:prstGeom prst="rect">
            <a:avLst/>
          </a:prstGeom>
        </p:spPr>
      </p:pic>
    </p:spTree>
    <p:extLst>
      <p:ext uri="{BB962C8B-B14F-4D97-AF65-F5344CB8AC3E}">
        <p14:creationId xmlns:p14="http://schemas.microsoft.com/office/powerpoint/2010/main" val="133901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F4A38D-66EB-B73C-80C1-651F91217F08}"/>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5" name="Foliennummernplatzhalter 4">
            <a:extLst>
              <a:ext uri="{FF2B5EF4-FFF2-40B4-BE49-F238E27FC236}">
                <a16:creationId xmlns:a16="http://schemas.microsoft.com/office/drawing/2014/main" id="{2E0A6C3A-6929-02DB-E768-43FC76A1D9E5}"/>
              </a:ext>
            </a:extLst>
          </p:cNvPr>
          <p:cNvSpPr>
            <a:spLocks noGrp="1"/>
          </p:cNvSpPr>
          <p:nvPr>
            <p:ph type="sldNum" sz="quarter" idx="12"/>
          </p:nvPr>
        </p:nvSpPr>
        <p:spPr/>
        <p:txBody>
          <a:bodyPr/>
          <a:lstStyle/>
          <a:p>
            <a:fld id="{95A3FDB4-5897-5B41-9BAD-39C3DB677514}" type="slidenum">
              <a:rPr lang="de-DE" smtClean="0"/>
              <a:pPr/>
              <a:t>‹Nr.›</a:t>
            </a:fld>
            <a:endParaRPr lang="de-DE" dirty="0"/>
          </a:p>
        </p:txBody>
      </p:sp>
      <p:pic>
        <p:nvPicPr>
          <p:cNvPr id="6" name="Grafik 5">
            <a:extLst>
              <a:ext uri="{FF2B5EF4-FFF2-40B4-BE49-F238E27FC236}">
                <a16:creationId xmlns:a16="http://schemas.microsoft.com/office/drawing/2014/main" id="{BE2597BF-88D8-CF73-64F3-0126375013D9}"/>
              </a:ext>
            </a:extLst>
          </p:cNvPr>
          <p:cNvPicPr>
            <a:picLocks/>
          </p:cNvPicPr>
          <p:nvPr userDrawn="1"/>
        </p:nvPicPr>
        <p:blipFill rotWithShape="1">
          <a:blip r:embed="rId2"/>
          <a:srcRect t="14836" b="1044"/>
          <a:stretch/>
        </p:blipFill>
        <p:spPr>
          <a:xfrm>
            <a:off x="0" y="1058400"/>
            <a:ext cx="12193200" cy="5410512"/>
          </a:xfrm>
          <a:prstGeom prst="rect">
            <a:avLst/>
          </a:prstGeom>
        </p:spPr>
      </p:pic>
    </p:spTree>
    <p:extLst>
      <p:ext uri="{BB962C8B-B14F-4D97-AF65-F5344CB8AC3E}">
        <p14:creationId xmlns:p14="http://schemas.microsoft.com/office/powerpoint/2010/main" val="129918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 BP-Titel, UK und Fusszeil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BC43BD3-2428-491E-D394-66175C3FA0A5}"/>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5" name="Foliennummernplatzhalter 4">
            <a:extLst>
              <a:ext uri="{FF2B5EF4-FFF2-40B4-BE49-F238E27FC236}">
                <a16:creationId xmlns:a16="http://schemas.microsoft.com/office/drawing/2014/main" id="{97B69023-1088-CC66-6782-1F5D3975F746}"/>
              </a:ext>
            </a:extLst>
          </p:cNvPr>
          <p:cNvSpPr>
            <a:spLocks noGrp="1"/>
          </p:cNvSpPr>
          <p:nvPr>
            <p:ph type="sldNum" sz="quarter" idx="12"/>
          </p:nvPr>
        </p:nvSpPr>
        <p:spPr/>
        <p:txBody>
          <a:bodyPr/>
          <a:lstStyle/>
          <a:p>
            <a:fld id="{95A3FDB4-5897-5B41-9BAD-39C3DB677514}" type="slidenum">
              <a:rPr lang="de-DE" smtClean="0"/>
              <a:pPr/>
              <a:t>‹Nr.›</a:t>
            </a:fld>
            <a:endParaRPr lang="de-DE" dirty="0"/>
          </a:p>
        </p:txBody>
      </p:sp>
    </p:spTree>
    <p:extLst>
      <p:ext uri="{BB962C8B-B14F-4D97-AF65-F5344CB8AC3E}">
        <p14:creationId xmlns:p14="http://schemas.microsoft.com/office/powerpoint/2010/main" val="8905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1: BG aber kein F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48B588A-B2FA-4B91-D2C8-BAD99E97300C}"/>
              </a:ext>
            </a:extLst>
          </p:cNvPr>
          <p:cNvSpPr/>
          <p:nvPr userDrawn="1"/>
        </p:nvSpPr>
        <p:spPr>
          <a:xfrm>
            <a:off x="0" y="1"/>
            <a:ext cx="12192000" cy="6858000"/>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sp>
        <p:nvSpPr>
          <p:cNvPr id="8" name="Rechteck 7">
            <a:extLst>
              <a:ext uri="{FF2B5EF4-FFF2-40B4-BE49-F238E27FC236}">
                <a16:creationId xmlns:a16="http://schemas.microsoft.com/office/drawing/2014/main" id="{362B4D33-8D3C-AC4E-6DC6-6398FA2D23A5}"/>
              </a:ext>
            </a:extLst>
          </p:cNvPr>
          <p:cNvSpPr/>
          <p:nvPr userDrawn="1"/>
        </p:nvSpPr>
        <p:spPr>
          <a:xfrm>
            <a:off x="-659" y="-1"/>
            <a:ext cx="12192000"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pic>
        <p:nvPicPr>
          <p:cNvPr id="6" name="Grafik 5">
            <a:extLst>
              <a:ext uri="{FF2B5EF4-FFF2-40B4-BE49-F238E27FC236}">
                <a16:creationId xmlns:a16="http://schemas.microsoft.com/office/drawing/2014/main" id="{BA3AABEB-A155-3EEB-7CE5-0056007D0181}"/>
              </a:ext>
            </a:extLst>
          </p:cNvPr>
          <p:cNvPicPr>
            <a:picLocks noChangeAspect="1"/>
          </p:cNvPicPr>
          <p:nvPr userDrawn="1"/>
        </p:nvPicPr>
        <p:blipFill>
          <a:blip r:embed="rId2"/>
          <a:stretch>
            <a:fillRect/>
          </a:stretch>
        </p:blipFill>
        <p:spPr>
          <a:xfrm>
            <a:off x="281710" y="229887"/>
            <a:ext cx="2879061" cy="688855"/>
          </a:xfrm>
          <a:prstGeom prst="rect">
            <a:avLst/>
          </a:prstGeom>
        </p:spPr>
      </p:pic>
    </p:spTree>
    <p:extLst>
      <p:ext uri="{BB962C8B-B14F-4D97-AF65-F5344CB8AC3E}">
        <p14:creationId xmlns:p14="http://schemas.microsoft.com/office/powerpoint/2010/main" val="96127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6A6A6"/>
        </a:solidFill>
        <a:effectLst/>
      </p:bgPr>
    </p:bg>
    <p:spTree>
      <p:nvGrpSpPr>
        <p:cNvPr id="1" name=""/>
        <p:cNvGrpSpPr/>
        <p:nvPr/>
      </p:nvGrpSpPr>
      <p:grpSpPr>
        <a:xfrm>
          <a:off x="0" y="0"/>
          <a:ext cx="0" cy="0"/>
          <a:chOff x="0" y="0"/>
          <a:chExt cx="0" cy="0"/>
        </a:xfrm>
      </p:grpSpPr>
      <p:sp>
        <p:nvSpPr>
          <p:cNvPr id="10" name="Rectangle 12" title="left edge border">
            <a:extLst>
              <a:ext uri="{FF2B5EF4-FFF2-40B4-BE49-F238E27FC236}">
                <a16:creationId xmlns:a16="http://schemas.microsoft.com/office/drawing/2014/main" id="{34E4E5A1-2B57-FD8B-334E-2C6610BBA931}"/>
              </a:ext>
            </a:extLst>
          </p:cNvPr>
          <p:cNvSpPr/>
          <p:nvPr userDrawn="1"/>
        </p:nvSpPr>
        <p:spPr>
          <a:xfrm>
            <a:off x="0" y="0"/>
            <a:ext cx="12193200"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b="0" i="0" dirty="0">
              <a:latin typeface="Calibri" panose="020F0502020204030204" pitchFamily="34" charset="0"/>
            </a:endParaRPr>
          </a:p>
        </p:txBody>
      </p:sp>
      <p:sp>
        <p:nvSpPr>
          <p:cNvPr id="9" name="Rectangle 12" title="left edge border">
            <a:extLst>
              <a:ext uri="{FF2B5EF4-FFF2-40B4-BE49-F238E27FC236}">
                <a16:creationId xmlns:a16="http://schemas.microsoft.com/office/drawing/2014/main" id="{5CE936D5-3D4B-26B7-5C5C-D58EC88BD72C}"/>
              </a:ext>
            </a:extLst>
          </p:cNvPr>
          <p:cNvSpPr/>
          <p:nvPr userDrawn="1"/>
        </p:nvSpPr>
        <p:spPr>
          <a:xfrm>
            <a:off x="0" y="6473825"/>
            <a:ext cx="12192000" cy="384175"/>
          </a:xfrm>
          <a:prstGeom prst="rect">
            <a:avLst/>
          </a:prstGeom>
          <a:solidFill>
            <a:srgbClr val="55555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a:extLst>
              <a:ext uri="{FF2B5EF4-FFF2-40B4-BE49-F238E27FC236}">
                <a16:creationId xmlns:a16="http://schemas.microsoft.com/office/drawing/2014/main" id="{B47CB092-0AB9-910A-F139-B5973B8D838B}"/>
              </a:ext>
            </a:extLst>
          </p:cNvPr>
          <p:cNvSpPr>
            <a:spLocks noGrp="1"/>
          </p:cNvSpPr>
          <p:nvPr>
            <p:ph type="dt" sz="half" idx="2"/>
          </p:nvPr>
        </p:nvSpPr>
        <p:spPr>
          <a:xfrm>
            <a:off x="1171822" y="6527468"/>
            <a:ext cx="1124129" cy="288000"/>
          </a:xfrm>
          <a:prstGeom prst="rect">
            <a:avLst/>
          </a:prstGeom>
        </p:spPr>
        <p:txBody>
          <a:bodyPr vert="horz" lIns="36000" tIns="36000" rIns="36000" bIns="36000" rtlCol="0" anchor="ctr"/>
          <a:lstStyle>
            <a:lvl1pPr algn="ctr">
              <a:defRPr sz="1200" b="0" i="0">
                <a:solidFill>
                  <a:schemeClr val="bg1"/>
                </a:solidFill>
                <a:latin typeface="Source Sans 3" panose="020B0503030403020204" pitchFamily="34" charset="0"/>
                <a:cs typeface="Calibri" panose="020F0502020204030204" pitchFamily="34" charset="0"/>
              </a:defRPr>
            </a:lvl1pPr>
          </a:lstStyle>
          <a:p>
            <a:fld id="{FB2CE979-4BF7-EC4C-BCC2-A8054AB43A13}" type="datetime1">
              <a:rPr lang="de-DE" smtClean="0"/>
              <a:pPr/>
              <a:t>02.05.2024</a:t>
            </a:fld>
            <a:endParaRPr lang="de-DE" dirty="0"/>
          </a:p>
        </p:txBody>
      </p:sp>
      <p:sp>
        <p:nvSpPr>
          <p:cNvPr id="14" name="Slide Number Placeholder 5">
            <a:extLst>
              <a:ext uri="{FF2B5EF4-FFF2-40B4-BE49-F238E27FC236}">
                <a16:creationId xmlns:a16="http://schemas.microsoft.com/office/drawing/2014/main" id="{6E7A0C73-90F7-5C31-E151-89B7057E5D8B}"/>
              </a:ext>
            </a:extLst>
          </p:cNvPr>
          <p:cNvSpPr>
            <a:spLocks noGrp="1"/>
          </p:cNvSpPr>
          <p:nvPr>
            <p:ph type="sldNum" sz="quarter" idx="4"/>
          </p:nvPr>
        </p:nvSpPr>
        <p:spPr>
          <a:xfrm>
            <a:off x="10621736" y="6527468"/>
            <a:ext cx="808265" cy="288000"/>
          </a:xfrm>
          <a:prstGeom prst="rect">
            <a:avLst/>
          </a:prstGeom>
        </p:spPr>
        <p:txBody>
          <a:bodyPr vert="horz" lIns="36000" tIns="36000" rIns="0" bIns="36000" rtlCol="0" anchor="ctr"/>
          <a:lstStyle>
            <a:lvl1pPr algn="r">
              <a:defRPr sz="1200" b="0" i="0">
                <a:solidFill>
                  <a:schemeClr val="bg1"/>
                </a:solidFill>
                <a:latin typeface="Source Sans 3" panose="020B0503030403020204" pitchFamily="34" charset="0"/>
                <a:cs typeface="Calibri" panose="020F0502020204030204" pitchFamily="34" charset="0"/>
              </a:defRPr>
            </a:lvl1pPr>
          </a:lstStyle>
          <a:p>
            <a:fld id="{95A3FDB4-5897-5B41-9BAD-39C3DB677514}" type="slidenum">
              <a:rPr lang="de-DE" smtClean="0"/>
              <a:pPr/>
              <a:t>‹Nr.›</a:t>
            </a:fld>
            <a:endParaRPr lang="de-DE" dirty="0"/>
          </a:p>
        </p:txBody>
      </p:sp>
      <p:pic>
        <p:nvPicPr>
          <p:cNvPr id="15" name="Grafik 14">
            <a:extLst>
              <a:ext uri="{FF2B5EF4-FFF2-40B4-BE49-F238E27FC236}">
                <a16:creationId xmlns:a16="http://schemas.microsoft.com/office/drawing/2014/main" id="{6DAB938C-078B-4216-A497-AE5CE542570E}"/>
              </a:ext>
            </a:extLst>
          </p:cNvPr>
          <p:cNvPicPr>
            <a:picLocks noChangeAspect="1"/>
          </p:cNvPicPr>
          <p:nvPr userDrawn="1"/>
        </p:nvPicPr>
        <p:blipFill>
          <a:blip r:embed="rId7"/>
          <a:stretch>
            <a:fillRect/>
          </a:stretch>
        </p:blipFill>
        <p:spPr>
          <a:xfrm>
            <a:off x="266304" y="6561044"/>
            <a:ext cx="759804" cy="168378"/>
          </a:xfrm>
          <a:prstGeom prst="rect">
            <a:avLst/>
          </a:prstGeom>
        </p:spPr>
      </p:pic>
      <p:sp>
        <p:nvSpPr>
          <p:cNvPr id="16" name="Footer Placeholder 4">
            <a:extLst>
              <a:ext uri="{FF2B5EF4-FFF2-40B4-BE49-F238E27FC236}">
                <a16:creationId xmlns:a16="http://schemas.microsoft.com/office/drawing/2014/main" id="{F12B7AC5-6DC9-98D5-18C8-2F945B913CCC}"/>
              </a:ext>
            </a:extLst>
          </p:cNvPr>
          <p:cNvSpPr txBox="1">
            <a:spLocks/>
          </p:cNvSpPr>
          <p:nvPr userDrawn="1"/>
        </p:nvSpPr>
        <p:spPr>
          <a:xfrm>
            <a:off x="6098801" y="6525020"/>
            <a:ext cx="4365116" cy="288000"/>
          </a:xfrm>
          <a:prstGeom prst="rect">
            <a:avLst/>
          </a:prstGeom>
        </p:spPr>
        <p:txBody>
          <a:bodyPr vert="horz" lIns="36000" tIns="36000" rIns="36000" bIns="36000" rtlCol="0" anchor="ctr"/>
          <a:lstStyle>
            <a:defPPr>
              <a:defRPr lang="en-US"/>
            </a:defPPr>
            <a:lvl1pPr marL="0" algn="r" defTabSz="457200" rtl="0" eaLnBrk="1" latinLnBrk="0" hangingPunct="1">
              <a:defRPr sz="1200" b="0" i="0" kern="1200">
                <a:solidFill>
                  <a:schemeClr val="bg1"/>
                </a:solidFill>
                <a:latin typeface="Source Sans 3" panose="020B050303040302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b="1" dirty="0">
                <a:solidFill>
                  <a:schemeClr val="bg1"/>
                </a:solidFill>
              </a:rPr>
              <a:t>Über Masterfolie eintragen</a:t>
            </a:r>
          </a:p>
        </p:txBody>
      </p:sp>
      <p:sp>
        <p:nvSpPr>
          <p:cNvPr id="18" name="Subtitle 2">
            <a:extLst>
              <a:ext uri="{FF2B5EF4-FFF2-40B4-BE49-F238E27FC236}">
                <a16:creationId xmlns:a16="http://schemas.microsoft.com/office/drawing/2014/main" id="{6B6F1D3F-7D07-18A5-D9B7-A12E29FD4CD3}"/>
              </a:ext>
            </a:extLst>
          </p:cNvPr>
          <p:cNvSpPr txBox="1">
            <a:spLocks/>
          </p:cNvSpPr>
          <p:nvPr userDrawn="1"/>
        </p:nvSpPr>
        <p:spPr>
          <a:xfrm>
            <a:off x="1939869" y="373529"/>
            <a:ext cx="6938253" cy="352331"/>
          </a:xfrm>
          <a:prstGeom prst="rect">
            <a:avLst/>
          </a:prstGeom>
        </p:spPr>
        <p:txBody>
          <a:bodyPr anchor="t">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0" i="0" kern="1200" cap="all" spc="300" baseline="0">
                <a:solidFill>
                  <a:schemeClr val="tx2"/>
                </a:solidFill>
                <a:latin typeface="Source Sans 3" panose="020B0503030403020204" pitchFamily="34" charset="0"/>
                <a:ea typeface="+mn-ea"/>
                <a:cs typeface="Calibri" panose="020F0502020204030204" pitchFamily="34" charset="0"/>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de-DE" dirty="0"/>
              <a:t>| Absturzprävention</a:t>
            </a:r>
            <a:endParaRPr lang="en-US" dirty="0"/>
          </a:p>
        </p:txBody>
      </p:sp>
      <p:pic>
        <p:nvPicPr>
          <p:cNvPr id="19" name="Grafik 18">
            <a:extLst>
              <a:ext uri="{FF2B5EF4-FFF2-40B4-BE49-F238E27FC236}">
                <a16:creationId xmlns:a16="http://schemas.microsoft.com/office/drawing/2014/main" id="{6C740AE1-E48E-1C4A-20D9-3C06343DB669}"/>
              </a:ext>
            </a:extLst>
          </p:cNvPr>
          <p:cNvPicPr>
            <a:picLocks noChangeAspect="1"/>
          </p:cNvPicPr>
          <p:nvPr userDrawn="1"/>
        </p:nvPicPr>
        <p:blipFill>
          <a:blip r:embed="rId8"/>
          <a:stretch>
            <a:fillRect/>
          </a:stretch>
        </p:blipFill>
        <p:spPr>
          <a:xfrm>
            <a:off x="560177" y="23147"/>
            <a:ext cx="1043801" cy="1020292"/>
          </a:xfrm>
          <a:prstGeom prst="rect">
            <a:avLst/>
          </a:prstGeom>
        </p:spPr>
      </p:pic>
      <p:sp>
        <p:nvSpPr>
          <p:cNvPr id="20" name="Title 1">
            <a:extLst>
              <a:ext uri="{FF2B5EF4-FFF2-40B4-BE49-F238E27FC236}">
                <a16:creationId xmlns:a16="http://schemas.microsoft.com/office/drawing/2014/main" id="{4282C083-E769-8066-50A7-E4192CA10CE1}"/>
              </a:ext>
            </a:extLst>
          </p:cNvPr>
          <p:cNvSpPr txBox="1">
            <a:spLocks/>
          </p:cNvSpPr>
          <p:nvPr userDrawn="1"/>
        </p:nvSpPr>
        <p:spPr>
          <a:xfrm>
            <a:off x="102133" y="398304"/>
            <a:ext cx="1908313" cy="352331"/>
          </a:xfrm>
          <a:prstGeom prst="rect">
            <a:avLst/>
          </a:prstGeom>
        </p:spPr>
        <p:txBody>
          <a:bodyPr anchor="ctr">
            <a:noAutofit/>
          </a:bodyPr>
          <a:lstStyle>
            <a:lvl1pPr algn="ctr" defTabSz="914400" rtl="0" eaLnBrk="1" latinLnBrk="0" hangingPunct="1">
              <a:lnSpc>
                <a:spcPct val="90000"/>
              </a:lnSpc>
              <a:spcBef>
                <a:spcPct val="0"/>
              </a:spcBef>
              <a:buNone/>
              <a:defRPr sz="2000" b="0" kern="1200" cap="all" spc="300" baseline="0">
                <a:solidFill>
                  <a:schemeClr val="tx2"/>
                </a:solidFill>
                <a:latin typeface="+mj-lt"/>
                <a:ea typeface="+mj-ea"/>
                <a:cs typeface="+mj-cs"/>
              </a:defRPr>
            </a:lvl1pPr>
          </a:lstStyle>
          <a:p>
            <a:r>
              <a:rPr lang="de-DE" dirty="0"/>
              <a:t>BIG POINT 7</a:t>
            </a:r>
            <a:endParaRPr lang="en-US" dirty="0"/>
          </a:p>
        </p:txBody>
      </p:sp>
      <p:pic>
        <p:nvPicPr>
          <p:cNvPr id="21" name="Grafik 20">
            <a:extLst>
              <a:ext uri="{FF2B5EF4-FFF2-40B4-BE49-F238E27FC236}">
                <a16:creationId xmlns:a16="http://schemas.microsoft.com/office/drawing/2014/main" id="{941EE628-DD1E-C909-EE23-A40B4CE5ED2F}"/>
              </a:ext>
            </a:extLst>
          </p:cNvPr>
          <p:cNvPicPr>
            <a:picLocks noChangeAspect="1"/>
          </p:cNvPicPr>
          <p:nvPr userDrawn="1"/>
        </p:nvPicPr>
        <p:blipFill>
          <a:blip r:embed="rId9"/>
          <a:stretch>
            <a:fillRect/>
          </a:stretch>
        </p:blipFill>
        <p:spPr>
          <a:xfrm>
            <a:off x="9030875" y="235613"/>
            <a:ext cx="611909" cy="588818"/>
          </a:xfrm>
          <a:prstGeom prst="rect">
            <a:avLst/>
          </a:prstGeom>
        </p:spPr>
      </p:pic>
      <p:sp>
        <p:nvSpPr>
          <p:cNvPr id="22" name="Textfeld 21">
            <a:extLst>
              <a:ext uri="{FF2B5EF4-FFF2-40B4-BE49-F238E27FC236}">
                <a16:creationId xmlns:a16="http://schemas.microsoft.com/office/drawing/2014/main" id="{6D4DF9D4-D9B3-CD6A-3747-7C3AD78AF0AC}"/>
              </a:ext>
            </a:extLst>
          </p:cNvPr>
          <p:cNvSpPr txBox="1"/>
          <p:nvPr userDrawn="1"/>
        </p:nvSpPr>
        <p:spPr>
          <a:xfrm>
            <a:off x="9642784" y="299190"/>
            <a:ext cx="1944763" cy="461665"/>
          </a:xfrm>
          <a:prstGeom prst="rect">
            <a:avLst/>
          </a:prstGeom>
          <a:noFill/>
        </p:spPr>
        <p:txBody>
          <a:bodyPr wrap="none" rtlCol="0">
            <a:spAutoFit/>
          </a:bodyPr>
          <a:lstStyle/>
          <a:p>
            <a:pPr algn="l"/>
            <a:r>
              <a:rPr lang="de-DE" sz="1200" b="1" i="0" dirty="0">
                <a:latin typeface="Calibri" panose="020F0502020204030204" pitchFamily="34" charset="0"/>
                <a:cs typeface="Calibri" panose="020F0502020204030204" pitchFamily="34" charset="0"/>
              </a:rPr>
              <a:t>Unternehmenslogo</a:t>
            </a:r>
          </a:p>
          <a:p>
            <a:pPr algn="l"/>
            <a:r>
              <a:rPr lang="de-DE" sz="1200" dirty="0">
                <a:latin typeface="Calibri" panose="020F0502020204030204" pitchFamily="34" charset="0"/>
                <a:cs typeface="Calibri" panose="020F0502020204030204" pitchFamily="34" charset="0"/>
              </a:rPr>
              <a:t>(änderbar im Folienmaster)</a:t>
            </a:r>
          </a:p>
        </p:txBody>
      </p:sp>
      <p:sp>
        <p:nvSpPr>
          <p:cNvPr id="2" name="Footer Placeholder 4">
            <a:extLst>
              <a:ext uri="{FF2B5EF4-FFF2-40B4-BE49-F238E27FC236}">
                <a16:creationId xmlns:a16="http://schemas.microsoft.com/office/drawing/2014/main" id="{593EF3E9-7DAA-B961-2E42-B620285233BF}"/>
              </a:ext>
            </a:extLst>
          </p:cNvPr>
          <p:cNvSpPr txBox="1">
            <a:spLocks/>
          </p:cNvSpPr>
          <p:nvPr userDrawn="1"/>
        </p:nvSpPr>
        <p:spPr>
          <a:xfrm>
            <a:off x="4522381" y="6525020"/>
            <a:ext cx="1603452" cy="288000"/>
          </a:xfrm>
          <a:prstGeom prst="rect">
            <a:avLst/>
          </a:prstGeom>
        </p:spPr>
        <p:txBody>
          <a:bodyPr vert="horz" lIns="36000" tIns="36000" rIns="36000" bIns="36000" rtlCol="0" anchor="ctr"/>
          <a:lstStyle>
            <a:defPPr>
              <a:defRPr lang="en-US"/>
            </a:defPPr>
            <a:lvl1pPr marL="0" algn="r" defTabSz="457200" rtl="0" eaLnBrk="1" latinLnBrk="0" hangingPunct="1">
              <a:defRPr sz="1200" b="0" i="0" kern="1200">
                <a:solidFill>
                  <a:schemeClr val="bg1"/>
                </a:solidFill>
                <a:latin typeface="Source Sans 3" panose="020B050303040302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b="0" dirty="0">
                <a:solidFill>
                  <a:schemeClr val="bg1"/>
                </a:solidFill>
              </a:rPr>
              <a:t>Referentin/Referent:</a:t>
            </a:r>
          </a:p>
        </p:txBody>
      </p:sp>
    </p:spTree>
    <p:extLst>
      <p:ext uri="{BB962C8B-B14F-4D97-AF65-F5344CB8AC3E}">
        <p14:creationId xmlns:p14="http://schemas.microsoft.com/office/powerpoint/2010/main" val="1247618540"/>
      </p:ext>
    </p:extLst>
  </p:cSld>
  <p:clrMap bg1="lt1" tx1="dk1" bg2="lt2" tx2="dk2" accent1="accent1" accent2="accent2" accent3="accent3" accent4="accent4" accent5="accent5" accent6="accent6" hlink="hlink" folHlink="folHlink"/>
  <p:sldLayoutIdLst>
    <p:sldLayoutId id="2147483726" r:id="rId1"/>
    <p:sldLayoutId id="2147483708" r:id="rId2"/>
    <p:sldLayoutId id="2147483725" r:id="rId3"/>
    <p:sldLayoutId id="2147483709" r:id="rId4"/>
    <p:sldLayoutId id="2147483710" r:id="rId5"/>
  </p:sldLayoutIdLst>
  <p:hf hdr="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346" userDrawn="1">
          <p15:clr>
            <a:srgbClr val="F26B43"/>
          </p15:clr>
        </p15:guide>
        <p15:guide id="7" orient="horz" pos="663" userDrawn="1">
          <p15:clr>
            <a:srgbClr val="F26B43"/>
          </p15:clr>
        </p15:guide>
        <p15:guide id="8" orient="horz" pos="2160" userDrawn="1">
          <p15:clr>
            <a:srgbClr val="F26B43"/>
          </p15:clr>
        </p15:guide>
        <p15:guide id="9" orient="horz" pos="40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medienshop.bgrci.de/shop/bgi/areihe?query=/a039.xml&amp;field=path"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072980DC-77C6-B1CC-7FEC-6F5228A81CDA}"/>
              </a:ext>
            </a:extLst>
          </p:cNvPr>
          <p:cNvSpPr>
            <a:spLocks noGrp="1"/>
          </p:cNvSpPr>
          <p:nvPr/>
        </p:nvSpPr>
        <p:spPr>
          <a:xfrm>
            <a:off x="834770" y="1876849"/>
            <a:ext cx="6851905" cy="1223962"/>
          </a:xfrm>
          <a:prstGeom prst="rect">
            <a:avLst/>
          </a:prstGeom>
        </p:spPr>
        <p:txBody>
          <a:bodyPr vert="horz" lIns="0" tIns="0" rIns="90000" bIns="45720" rtlCol="0" anchor="t" anchorCtr="0">
            <a:noAutofit/>
          </a:bodyPr>
          <a:lstStyle>
            <a:lvl1pPr algn="l" defTabSz="914400" rtl="0" eaLnBrk="1" latinLnBrk="0" hangingPunct="1">
              <a:lnSpc>
                <a:spcPct val="90000"/>
              </a:lnSpc>
              <a:spcBef>
                <a:spcPct val="0"/>
              </a:spcBef>
              <a:buNone/>
              <a:defRPr sz="3200" b="1" i="0" kern="1200" baseline="0">
                <a:solidFill>
                  <a:srgbClr val="555555"/>
                </a:solidFill>
                <a:latin typeface="Source Sans 3" panose="020B0503030403020204" pitchFamily="34" charset="0"/>
                <a:ea typeface="+mj-ea"/>
                <a:cs typeface="+mj-cs"/>
              </a:defRPr>
            </a:lvl1pPr>
          </a:lstStyle>
          <a:p>
            <a:r>
              <a:rPr lang="de-DE" dirty="0"/>
              <a:t>Big Points im Arbeitsschutz – </a:t>
            </a:r>
            <a:br>
              <a:rPr lang="de-DE" dirty="0"/>
            </a:br>
            <a:r>
              <a:rPr lang="de-DE" dirty="0"/>
              <a:t>mit sportlichen Beispielen zum Erfolg</a:t>
            </a:r>
            <a:br>
              <a:rPr lang="de-DE" dirty="0"/>
            </a:br>
            <a:endParaRPr lang="de-DE" dirty="0"/>
          </a:p>
        </p:txBody>
      </p:sp>
      <p:sp>
        <p:nvSpPr>
          <p:cNvPr id="9" name="Untertitel 13">
            <a:extLst>
              <a:ext uri="{FF2B5EF4-FFF2-40B4-BE49-F238E27FC236}">
                <a16:creationId xmlns:a16="http://schemas.microsoft.com/office/drawing/2014/main" id="{62F657AF-A304-4ECC-D892-50BEC1D2DFA1}"/>
              </a:ext>
            </a:extLst>
          </p:cNvPr>
          <p:cNvSpPr>
            <a:spLocks noGrp="1"/>
          </p:cNvSpPr>
          <p:nvPr/>
        </p:nvSpPr>
        <p:spPr>
          <a:xfrm>
            <a:off x="834770" y="3604049"/>
            <a:ext cx="6107113" cy="490537"/>
          </a:xfrm>
          <a:prstGeom prst="rect">
            <a:avLst/>
          </a:prstGeom>
        </p:spPr>
        <p:txBody>
          <a:bodyPr vert="horz" lIns="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rgbClr val="555555"/>
                </a:solidFill>
                <a:latin typeface="Source Sans 3" panose="020B0503030403020204" pitchFamily="34" charset="0"/>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tabLst/>
              <a:defRPr sz="2000" b="0" i="0" kern="1200" baseline="0">
                <a:solidFill>
                  <a:schemeClr val="tx1"/>
                </a:solidFill>
                <a:latin typeface="Source Sans 3" panose="020B0503030403020204" pitchFamily="34" charset="0"/>
                <a:ea typeface="+mn-ea"/>
                <a:cs typeface="+mn-cs"/>
              </a:defRPr>
            </a:lvl2pPr>
            <a:lvl3pPr marL="914400" indent="0" algn="ctr" defTabSz="914400" rtl="0" eaLnBrk="1" latinLnBrk="0" hangingPunct="1">
              <a:lnSpc>
                <a:spcPct val="90000"/>
              </a:lnSpc>
              <a:spcBef>
                <a:spcPts val="1000"/>
              </a:spcBef>
              <a:buFont typeface="Arial" panose="020B0604020202020204" pitchFamily="34" charset="0"/>
              <a:buNone/>
              <a:tabLst/>
              <a:defRPr sz="1800" b="0" i="0" kern="1200">
                <a:solidFill>
                  <a:schemeClr val="tx1"/>
                </a:solidFill>
                <a:latin typeface="Source Sans 3" panose="020B0503030403020204" pitchFamily="34" charset="0"/>
                <a:ea typeface="+mn-ea"/>
                <a:cs typeface="+mn-cs"/>
              </a:defRPr>
            </a:lvl3pPr>
            <a:lvl4pPr marL="13716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baseline="0">
                <a:solidFill>
                  <a:schemeClr val="tx1"/>
                </a:solidFill>
                <a:latin typeface="Source Sans 3" panose="020B0503030403020204" pitchFamily="34" charset="0"/>
                <a:ea typeface="+mn-ea"/>
                <a:cs typeface="+mn-cs"/>
              </a:defRPr>
            </a:lvl4pPr>
            <a:lvl5pPr marL="18288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chemeClr val="tx1"/>
                </a:solidFill>
                <a:latin typeface="Source Sans 3"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Musterfoliensatz BP 7 zum Einstieg in das Thema „Absturzprävention“ </a:t>
            </a:r>
          </a:p>
        </p:txBody>
      </p:sp>
    </p:spTree>
    <p:extLst>
      <p:ext uri="{BB962C8B-B14F-4D97-AF65-F5344CB8AC3E}">
        <p14:creationId xmlns:p14="http://schemas.microsoft.com/office/powerpoint/2010/main" val="406194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932FBBE-30C2-7735-A6FD-4B6545321397}"/>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2C218974-595C-303B-0F01-2BE4C54663A7}"/>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CA9CDA36-258B-4E5E-F01C-8702EB3FD0FF}"/>
              </a:ext>
            </a:extLst>
          </p:cNvPr>
          <p:cNvSpPr>
            <a:spLocks noGrp="1"/>
          </p:cNvSpPr>
          <p:nvPr>
            <p:ph type="sldNum" sz="quarter" idx="12"/>
          </p:nvPr>
        </p:nvSpPr>
        <p:spPr/>
        <p:txBody>
          <a:bodyPr/>
          <a:lstStyle/>
          <a:p>
            <a:fld id="{95A3FDB4-5897-5B41-9BAD-39C3DB677514}" type="slidenum">
              <a:rPr lang="de-DE" smtClean="0"/>
              <a:pPr/>
              <a:t>10</a:t>
            </a:fld>
            <a:endParaRPr lang="de-DE" dirty="0"/>
          </a:p>
        </p:txBody>
      </p:sp>
      <p:sp>
        <p:nvSpPr>
          <p:cNvPr id="6" name="Textfeld 5">
            <a:extLst>
              <a:ext uri="{FF2B5EF4-FFF2-40B4-BE49-F238E27FC236}">
                <a16:creationId xmlns:a16="http://schemas.microsoft.com/office/drawing/2014/main" id="{B2CFA73D-806F-6F9A-1C07-C37ED41256FA}"/>
              </a:ext>
            </a:extLst>
          </p:cNvPr>
          <p:cNvSpPr txBox="1"/>
          <p:nvPr/>
        </p:nvSpPr>
        <p:spPr>
          <a:xfrm>
            <a:off x="1257300" y="2462300"/>
            <a:ext cx="4439036"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Absturzprävention</a:t>
            </a:r>
          </a:p>
        </p:txBody>
      </p:sp>
      <p:sp>
        <p:nvSpPr>
          <p:cNvPr id="7" name="Textfeld 6">
            <a:extLst>
              <a:ext uri="{FF2B5EF4-FFF2-40B4-BE49-F238E27FC236}">
                <a16:creationId xmlns:a16="http://schemas.microsoft.com/office/drawing/2014/main" id="{910B2546-2D5C-93AF-6E6C-B54FC0EC69C7}"/>
              </a:ext>
            </a:extLst>
          </p:cNvPr>
          <p:cNvSpPr txBox="1"/>
          <p:nvPr/>
        </p:nvSpPr>
        <p:spPr>
          <a:xfrm>
            <a:off x="2562318" y="3375072"/>
            <a:ext cx="4883511" cy="2688108"/>
          </a:xfrm>
          <a:prstGeom prst="rect">
            <a:avLst/>
          </a:prstGeom>
          <a:solidFill>
            <a:schemeClr val="bg1">
              <a:alpha val="86759"/>
            </a:schemeClr>
          </a:solidFill>
        </p:spPr>
        <p:txBody>
          <a:bodyPr wrap="square" rtlCol="0">
            <a:spAutoFit/>
          </a:bodyPr>
          <a:lstStyle/>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Tödliche Gefahr auch bei geringer Höhe wird häufig nicht erkannt </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Durch Maßnahmen nach dem STOPV-Prinzip vermeidbar </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Freier Fall: im Sport Nervenkitzel – </a:t>
            </a:r>
            <a:br>
              <a:rPr lang="de-DE" kern="100" dirty="0">
                <a:latin typeface="Source Sans 3" panose="020B0503030403020204" pitchFamily="34" charset="0"/>
                <a:ea typeface="Calibri" panose="020F0502020204030204" pitchFamily="34" charset="0"/>
                <a:cs typeface="Times New Roman" panose="02020603050405020304" pitchFamily="18" charset="0"/>
              </a:rPr>
            </a:br>
            <a:r>
              <a:rPr lang="de-DE" kern="100" dirty="0">
                <a:latin typeface="Source Sans 3" panose="020B0503030403020204" pitchFamily="34" charset="0"/>
                <a:ea typeface="Calibri" panose="020F0502020204030204" pitchFamily="34" charset="0"/>
                <a:cs typeface="Times New Roman" panose="02020603050405020304" pitchFamily="18" charset="0"/>
              </a:rPr>
              <a:t>im Betrieb Lebensgefahr</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Auf die richtige Ausrüstung und das Training kommt es an</a:t>
            </a:r>
          </a:p>
        </p:txBody>
      </p:sp>
    </p:spTree>
    <p:extLst>
      <p:ext uri="{BB962C8B-B14F-4D97-AF65-F5344CB8AC3E}">
        <p14:creationId xmlns:p14="http://schemas.microsoft.com/office/powerpoint/2010/main" val="1711297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6B3CB77-65B1-EC59-3568-C4FC9E59E8A4}"/>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8B4DF4AB-CD91-3358-A10D-EC5D343825FA}"/>
              </a:ext>
            </a:extLst>
          </p:cNvPr>
          <p:cNvSpPr>
            <a:spLocks noGrp="1"/>
          </p:cNvSpPr>
          <p:nvPr>
            <p:ph type="sldNum" sz="quarter" idx="12"/>
          </p:nvPr>
        </p:nvSpPr>
        <p:spPr/>
        <p:txBody>
          <a:bodyPr/>
          <a:lstStyle/>
          <a:p>
            <a:fld id="{95A3FDB4-5897-5B41-9BAD-39C3DB677514}" type="slidenum">
              <a:rPr lang="de-DE" smtClean="0"/>
              <a:pPr/>
              <a:t>11</a:t>
            </a:fld>
            <a:endParaRPr lang="de-DE" dirty="0"/>
          </a:p>
        </p:txBody>
      </p:sp>
      <p:sp>
        <p:nvSpPr>
          <p:cNvPr id="5" name="Textfeld 4">
            <a:extLst>
              <a:ext uri="{FF2B5EF4-FFF2-40B4-BE49-F238E27FC236}">
                <a16:creationId xmlns:a16="http://schemas.microsoft.com/office/drawing/2014/main" id="{88BC49CA-43D3-88E0-0957-C55DF02AB617}"/>
              </a:ext>
            </a:extLst>
          </p:cNvPr>
          <p:cNvSpPr txBox="1">
            <a:spLocks/>
          </p:cNvSpPr>
          <p:nvPr/>
        </p:nvSpPr>
        <p:spPr>
          <a:xfrm>
            <a:off x="6657540" y="2922657"/>
            <a:ext cx="4772460" cy="1015663"/>
          </a:xfrm>
          <a:prstGeom prst="rect">
            <a:avLst/>
          </a:prstGeom>
          <a:noFill/>
          <a:ln>
            <a:noFill/>
          </a:ln>
        </p:spPr>
        <p:txBody>
          <a:bodyPr wrap="none" rtlCol="0">
            <a:spAutoFit/>
          </a:bodyPr>
          <a:lstStyle/>
          <a:p>
            <a:pPr algn="r"/>
            <a:r>
              <a:rPr lang="de-DE" sz="6000" b="1" dirty="0">
                <a:solidFill>
                  <a:schemeClr val="bg1"/>
                </a:solidFill>
                <a:latin typeface="Source Sans 3" panose="020B0503030403020204" pitchFamily="34" charset="0"/>
                <a:cs typeface="Calibri" panose="020F0502020204030204" pitchFamily="34" charset="0"/>
              </a:rPr>
              <a:t>Nachspielzeit</a:t>
            </a:r>
          </a:p>
        </p:txBody>
      </p:sp>
    </p:spTree>
    <p:extLst>
      <p:ext uri="{BB962C8B-B14F-4D97-AF65-F5344CB8AC3E}">
        <p14:creationId xmlns:p14="http://schemas.microsoft.com/office/powerpoint/2010/main" val="261572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6E944E-5324-AF90-49A1-FA1225896F6C}"/>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4331F97F-926F-AB9F-BB16-2EF0512D8E28}"/>
              </a:ext>
            </a:extLst>
          </p:cNvPr>
          <p:cNvSpPr>
            <a:spLocks noGrp="1"/>
          </p:cNvSpPr>
          <p:nvPr>
            <p:ph type="sldNum" sz="quarter" idx="12"/>
          </p:nvPr>
        </p:nvSpPr>
        <p:spPr/>
        <p:txBody>
          <a:bodyPr/>
          <a:lstStyle/>
          <a:p>
            <a:fld id="{95A3FDB4-5897-5B41-9BAD-39C3DB677514}" type="slidenum">
              <a:rPr lang="de-DE" smtClean="0"/>
              <a:pPr/>
              <a:t>12</a:t>
            </a:fld>
            <a:endParaRPr lang="de-DE" dirty="0"/>
          </a:p>
        </p:txBody>
      </p:sp>
      <p:pic>
        <p:nvPicPr>
          <p:cNvPr id="8" name="Grafik 7">
            <a:extLst>
              <a:ext uri="{FF2B5EF4-FFF2-40B4-BE49-F238E27FC236}">
                <a16:creationId xmlns:a16="http://schemas.microsoft.com/office/drawing/2014/main" id="{3B673E73-8CCE-B7B4-0C3D-16624C6E7B4F}"/>
              </a:ext>
            </a:extLst>
          </p:cNvPr>
          <p:cNvPicPr preferRelativeResize="0">
            <a:picLocks noChangeAspect="1"/>
          </p:cNvPicPr>
          <p:nvPr/>
        </p:nvPicPr>
        <p:blipFill>
          <a:blip r:embed="rId3"/>
          <a:srcRect/>
          <a:stretch/>
        </p:blipFill>
        <p:spPr>
          <a:xfrm rot="542535">
            <a:off x="2656501" y="1263639"/>
            <a:ext cx="4315164" cy="4719047"/>
          </a:xfrm>
          <a:prstGeom prst="rect">
            <a:avLst/>
          </a:prstGeom>
          <a:effectLst>
            <a:outerShdw blurRad="208778" dist="201591" dir="1500000" algn="ctr" rotWithShape="0">
              <a:srgbClr val="000000">
                <a:alpha val="56000"/>
              </a:srgbClr>
            </a:outerShdw>
          </a:effectLst>
        </p:spPr>
      </p:pic>
      <p:pic>
        <p:nvPicPr>
          <p:cNvPr id="9" name="Grafik 8">
            <a:extLst>
              <a:ext uri="{FF2B5EF4-FFF2-40B4-BE49-F238E27FC236}">
                <a16:creationId xmlns:a16="http://schemas.microsoft.com/office/drawing/2014/main" id="{1AF2191E-33C8-8748-1453-DBEE5B10D01A}"/>
              </a:ext>
            </a:extLst>
          </p:cNvPr>
          <p:cNvPicPr>
            <a:picLocks/>
          </p:cNvPicPr>
          <p:nvPr/>
        </p:nvPicPr>
        <p:blipFill rotWithShape="1">
          <a:blip r:embed="rId4"/>
          <a:srcRect r="4439"/>
          <a:stretch/>
        </p:blipFill>
        <p:spPr>
          <a:xfrm>
            <a:off x="5975648" y="3863663"/>
            <a:ext cx="6216352" cy="2041838"/>
          </a:xfrm>
          <a:prstGeom prst="rect">
            <a:avLst/>
          </a:prstGeom>
        </p:spPr>
      </p:pic>
      <p:sp>
        <p:nvSpPr>
          <p:cNvPr id="10" name="Textfeld 9">
            <a:extLst>
              <a:ext uri="{FF2B5EF4-FFF2-40B4-BE49-F238E27FC236}">
                <a16:creationId xmlns:a16="http://schemas.microsoft.com/office/drawing/2014/main" id="{5C12DF1F-377D-F606-40DB-E6B72F2CFF7F}"/>
              </a:ext>
            </a:extLst>
          </p:cNvPr>
          <p:cNvSpPr txBox="1"/>
          <p:nvPr/>
        </p:nvSpPr>
        <p:spPr>
          <a:xfrm>
            <a:off x="6176499" y="4062876"/>
            <a:ext cx="5755564" cy="1661993"/>
          </a:xfrm>
          <a:prstGeom prst="rect">
            <a:avLst/>
          </a:prstGeom>
          <a:noFill/>
          <a:ln>
            <a:noFill/>
          </a:ln>
        </p:spPr>
        <p:txBody>
          <a:bodyPr wrap="square" rtlCol="0">
            <a:spAutoFit/>
          </a:bodyPr>
          <a:lstStyle/>
          <a:p>
            <a:r>
              <a:rPr lang="de-DE" sz="2800" dirty="0">
                <a:solidFill>
                  <a:schemeClr val="bg1"/>
                </a:solidFill>
                <a:latin typeface="Source Sans 3" panose="020B0503030403020204" pitchFamily="34" charset="0"/>
                <a:cs typeface="Calibri" panose="020F0502020204030204" pitchFamily="34" charset="0"/>
              </a:rPr>
              <a:t>„Leben ist wie Fallschirmspringen, </a:t>
            </a:r>
            <a:br>
              <a:rPr lang="de-DE" sz="2800" dirty="0">
                <a:solidFill>
                  <a:schemeClr val="bg1"/>
                </a:solidFill>
                <a:latin typeface="Source Sans 3" panose="020B0503030403020204" pitchFamily="34" charset="0"/>
                <a:cs typeface="Calibri" panose="020F0502020204030204" pitchFamily="34" charset="0"/>
              </a:rPr>
            </a:br>
            <a:r>
              <a:rPr lang="de-DE" sz="2800" dirty="0">
                <a:solidFill>
                  <a:schemeClr val="bg1"/>
                </a:solidFill>
                <a:latin typeface="Source Sans 3" panose="020B0503030403020204" pitchFamily="34" charset="0"/>
                <a:cs typeface="Calibri" panose="020F0502020204030204" pitchFamily="34" charset="0"/>
              </a:rPr>
              <a:t>manchmal muss man Leine ziehen,   </a:t>
            </a:r>
            <a:r>
              <a:rPr lang="de-DE" sz="2800" dirty="0" err="1">
                <a:solidFill>
                  <a:schemeClr val="bg1"/>
                </a:solidFill>
                <a:latin typeface="Source Sans 3" panose="020B0503030403020204" pitchFamily="34" charset="0"/>
                <a:cs typeface="Calibri" panose="020F0502020204030204" pitchFamily="34" charset="0"/>
              </a:rPr>
              <a:t>damit’s</a:t>
            </a:r>
            <a:r>
              <a:rPr lang="de-DE" sz="2800" dirty="0">
                <a:solidFill>
                  <a:schemeClr val="bg1"/>
                </a:solidFill>
                <a:latin typeface="Source Sans 3" panose="020B0503030403020204" pitchFamily="34" charset="0"/>
                <a:cs typeface="Calibri" panose="020F0502020204030204" pitchFamily="34" charset="0"/>
              </a:rPr>
              <a:t> Entfaltung bringt.“</a:t>
            </a:r>
          </a:p>
          <a:p>
            <a:r>
              <a:rPr lang="de-DE" i="1" dirty="0">
                <a:solidFill>
                  <a:schemeClr val="bg1"/>
                </a:solidFill>
                <a:latin typeface="Source Sans 3" panose="020B0503030403020204" pitchFamily="34" charset="0"/>
                <a:cs typeface="Calibri" panose="020F0502020204030204" pitchFamily="34" charset="0"/>
              </a:rPr>
              <a:t>Unbekannt</a:t>
            </a:r>
          </a:p>
        </p:txBody>
      </p:sp>
    </p:spTree>
    <p:extLst>
      <p:ext uri="{BB962C8B-B14F-4D97-AF65-F5344CB8AC3E}">
        <p14:creationId xmlns:p14="http://schemas.microsoft.com/office/powerpoint/2010/main" val="2946752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69287FA-8609-F77C-FC17-5998C631F18B}"/>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A7EE0939-B90B-3160-B544-48F4D841D317}"/>
              </a:ext>
            </a:extLst>
          </p:cNvPr>
          <p:cNvSpPr>
            <a:spLocks noGrp="1"/>
          </p:cNvSpPr>
          <p:nvPr>
            <p:ph type="sldNum" sz="quarter" idx="12"/>
          </p:nvPr>
        </p:nvSpPr>
        <p:spPr/>
        <p:txBody>
          <a:bodyPr/>
          <a:lstStyle/>
          <a:p>
            <a:fld id="{95A3FDB4-5897-5B41-9BAD-39C3DB677514}" type="slidenum">
              <a:rPr lang="de-DE" smtClean="0"/>
              <a:pPr/>
              <a:t>13</a:t>
            </a:fld>
            <a:endParaRPr lang="de-DE" dirty="0"/>
          </a:p>
        </p:txBody>
      </p:sp>
      <p:sp>
        <p:nvSpPr>
          <p:cNvPr id="5" name="Textfeld 4">
            <a:extLst>
              <a:ext uri="{FF2B5EF4-FFF2-40B4-BE49-F238E27FC236}">
                <a16:creationId xmlns:a16="http://schemas.microsoft.com/office/drawing/2014/main" id="{3E314537-E670-CEA8-C5E5-BFE7EC95EC7A}"/>
              </a:ext>
            </a:extLst>
          </p:cNvPr>
          <p:cNvSpPr txBox="1"/>
          <p:nvPr/>
        </p:nvSpPr>
        <p:spPr>
          <a:xfrm>
            <a:off x="1257300" y="1368564"/>
            <a:ext cx="1947969"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Quellen</a:t>
            </a:r>
          </a:p>
        </p:txBody>
      </p:sp>
      <p:sp>
        <p:nvSpPr>
          <p:cNvPr id="6" name="Textfeld 5">
            <a:extLst>
              <a:ext uri="{FF2B5EF4-FFF2-40B4-BE49-F238E27FC236}">
                <a16:creationId xmlns:a16="http://schemas.microsoft.com/office/drawing/2014/main" id="{AD9E1D58-856A-3A09-A47D-A602D203E24B}"/>
              </a:ext>
            </a:extLst>
          </p:cNvPr>
          <p:cNvSpPr txBox="1"/>
          <p:nvPr/>
        </p:nvSpPr>
        <p:spPr>
          <a:xfrm>
            <a:off x="1171822" y="2178824"/>
            <a:ext cx="8090166" cy="3862596"/>
          </a:xfrm>
          <a:prstGeom prst="rect">
            <a:avLst/>
          </a:prstGeom>
          <a:noFill/>
        </p:spPr>
        <p:txBody>
          <a:bodyPr wrap="square" rtlCol="0">
            <a:spAutoFit/>
          </a:bodyPr>
          <a:lstStyle/>
          <a:p>
            <a:pPr>
              <a:spcAft>
                <a:spcPts val="600"/>
              </a:spcAft>
            </a:pPr>
            <a:r>
              <a:rPr lang="de-DE" sz="2000" kern="1200" dirty="0">
                <a:effectLst/>
                <a:latin typeface="Source Sans 3" panose="020B0503030403020204" pitchFamily="34" charset="0"/>
                <a:cs typeface="Calibri" panose="020F0502020204030204" pitchFamily="34" charset="0"/>
              </a:rPr>
              <a:t>Die vorliegende Präsentation basiert auf dem Merkblatt A 039-1 </a:t>
            </a:r>
            <a:br>
              <a:rPr lang="de-DE" sz="2000" kern="1200" dirty="0">
                <a:effectLst/>
                <a:latin typeface="Source Sans 3" panose="020B0503030403020204" pitchFamily="34" charset="0"/>
                <a:cs typeface="Calibri" panose="020F0502020204030204" pitchFamily="34" charset="0"/>
              </a:rPr>
            </a:br>
            <a:r>
              <a:rPr lang="de-DE" sz="2000" kern="1200" dirty="0">
                <a:effectLst/>
                <a:latin typeface="Source Sans 3" panose="020B0503030403020204" pitchFamily="34" charset="0"/>
                <a:cs typeface="Calibri" panose="020F0502020204030204" pitchFamily="34" charset="0"/>
              </a:rPr>
              <a:t>„Big Points im Arbeitsschutz | 10 Punkte, auf die Sie als Führungskraft unbedingt achten müssen“ der BG RCI (Big Point Nr. 7, Absturzprävention). </a:t>
            </a:r>
          </a:p>
          <a:p>
            <a:pPr marL="285750" indent="-285750">
              <a:spcAft>
                <a:spcPts val="600"/>
              </a:spcAft>
              <a:buClr>
                <a:srgbClr val="CC1D13"/>
              </a:buClr>
              <a:buSzPct val="120000"/>
              <a:buFont typeface="Arial" panose="020B0604020202020204" pitchFamily="34" charset="0"/>
              <a:buChar char="•"/>
            </a:pPr>
            <a:r>
              <a:rPr lang="de-DE" sz="2000" kern="1200" dirty="0">
                <a:effectLst/>
                <a:latin typeface="Source Sans 3" panose="020B0503030403020204" pitchFamily="34" charset="0"/>
                <a:cs typeface="Calibri" panose="020F0502020204030204" pitchFamily="34" charset="0"/>
              </a:rPr>
              <a:t>KB 022 „Persönliche Schutzausrüstungen gegen Absturz“</a:t>
            </a:r>
          </a:p>
          <a:p>
            <a:pPr marL="285750" indent="-285750">
              <a:spcAft>
                <a:spcPts val="600"/>
              </a:spcAft>
              <a:buClr>
                <a:srgbClr val="CC1D13"/>
              </a:buClr>
              <a:buSzPct val="120000"/>
              <a:buFont typeface="Arial" panose="020B0604020202020204" pitchFamily="34" charset="0"/>
              <a:buChar char="•"/>
            </a:pPr>
            <a:r>
              <a:rPr lang="de-DE" sz="2000" kern="1200" dirty="0">
                <a:effectLst/>
                <a:latin typeface="Source Sans 3" panose="020B0503030403020204" pitchFamily="34" charset="0"/>
                <a:cs typeface="Calibri" panose="020F0502020204030204" pitchFamily="34" charset="0"/>
              </a:rPr>
              <a:t>KB 009 „Leitern und Tritte“</a:t>
            </a:r>
          </a:p>
          <a:p>
            <a:pPr marL="285750" indent="-285750">
              <a:spcAft>
                <a:spcPts val="600"/>
              </a:spcAft>
              <a:buClr>
                <a:srgbClr val="CC1D13"/>
              </a:buClr>
              <a:buSzPct val="120000"/>
              <a:buFont typeface="Arial" panose="020B0604020202020204" pitchFamily="34" charset="0"/>
              <a:buChar char="•"/>
            </a:pPr>
            <a:r>
              <a:rPr lang="de-DE" sz="2000" kern="1200" dirty="0">
                <a:effectLst/>
                <a:latin typeface="Source Sans 3" panose="020B0503030403020204" pitchFamily="34" charset="0"/>
                <a:cs typeface="Calibri" panose="020F0502020204030204" pitchFamily="34" charset="0"/>
              </a:rPr>
              <a:t>Webseite der BG RCI zur Absturzprävention </a:t>
            </a:r>
            <a:r>
              <a:rPr lang="de-DE" sz="2000" kern="1200" dirty="0" err="1">
                <a:effectLst/>
                <a:latin typeface="Source Sans 3" panose="020B0503030403020204" pitchFamily="34" charset="0"/>
                <a:cs typeface="Calibri" panose="020F0502020204030204" pitchFamily="34" charset="0"/>
              </a:rPr>
              <a:t>www.bgrci.de</a:t>
            </a:r>
            <a:r>
              <a:rPr lang="de-DE" sz="2000" kern="1200" dirty="0">
                <a:effectLst/>
                <a:latin typeface="Source Sans 3" panose="020B0503030403020204" pitchFamily="34" charset="0"/>
                <a:cs typeface="Calibri" panose="020F0502020204030204" pitchFamily="34" charset="0"/>
              </a:rPr>
              <a:t>/</a:t>
            </a:r>
            <a:r>
              <a:rPr lang="de-DE" sz="2000" kern="1200" dirty="0" err="1">
                <a:effectLst/>
                <a:latin typeface="Source Sans 3" panose="020B0503030403020204" pitchFamily="34" charset="0"/>
                <a:cs typeface="Calibri" panose="020F0502020204030204" pitchFamily="34" charset="0"/>
              </a:rPr>
              <a:t>absturzpraevention</a:t>
            </a:r>
            <a:endParaRPr lang="de-DE" sz="2000" kern="1200" dirty="0">
              <a:effectLst/>
              <a:latin typeface="Source Sans 3" panose="020B0503030403020204" pitchFamily="34" charset="0"/>
              <a:cs typeface="Calibri" panose="020F0502020204030204" pitchFamily="34" charset="0"/>
            </a:endParaRPr>
          </a:p>
          <a:p>
            <a:pPr marL="0" algn="l" rtl="0" eaLnBrk="1" latinLnBrk="0" hangingPunct="1">
              <a:spcBef>
                <a:spcPts val="0"/>
              </a:spcBef>
              <a:spcAft>
                <a:spcPts val="600"/>
              </a:spcAft>
            </a:pPr>
            <a:r>
              <a:rPr lang="de-DE" sz="2000" kern="1200" dirty="0">
                <a:effectLst/>
                <a:latin typeface="Source Sans 3" panose="020B0503030403020204" pitchFamily="34" charset="0"/>
                <a:cs typeface="Calibri" panose="020F0502020204030204" pitchFamily="34" charset="0"/>
              </a:rPr>
              <a:t>Weitere Informationen im Auswahlassistenten der BG RCI unter </a:t>
            </a:r>
            <a:br>
              <a:rPr lang="de-DE" sz="2000" kern="1200" dirty="0">
                <a:effectLst/>
                <a:latin typeface="Source Sans 3" panose="020B0503030403020204" pitchFamily="34" charset="0"/>
                <a:cs typeface="Calibri" panose="020F0502020204030204" pitchFamily="34" charset="0"/>
              </a:rPr>
            </a:br>
            <a:r>
              <a:rPr lang="de-DE" sz="2000" kern="1200" dirty="0" err="1">
                <a:effectLst/>
                <a:latin typeface="Source Sans 3" panose="020B0503030403020204" pitchFamily="34" charset="0"/>
                <a:cs typeface="Calibri" panose="020F0502020204030204" pitchFamily="34" charset="0"/>
              </a:rPr>
              <a:t>awa.bgrci.de</a:t>
            </a:r>
            <a:r>
              <a:rPr lang="de-DE" sz="2000" kern="1200" dirty="0">
                <a:effectLst/>
                <a:latin typeface="Source Sans 3" panose="020B0503030403020204" pitchFamily="34" charset="0"/>
                <a:cs typeface="Calibri" panose="020F0502020204030204" pitchFamily="34" charset="0"/>
              </a:rPr>
              <a:t> und der Medienart „Absturz“</a:t>
            </a:r>
          </a:p>
          <a:p>
            <a:pPr marL="0" algn="l" rtl="0" eaLnBrk="1" latinLnBrk="0" hangingPunct="1">
              <a:spcBef>
                <a:spcPts val="0"/>
              </a:spcBef>
              <a:spcAft>
                <a:spcPts val="600"/>
              </a:spcAft>
            </a:pPr>
            <a:r>
              <a:rPr lang="de-DE" sz="2000" kern="1200" dirty="0">
                <a:effectLst/>
                <a:latin typeface="Source Sans 3" panose="020B0503030403020204" pitchFamily="34" charset="0"/>
                <a:cs typeface="Calibri" panose="020F0502020204030204" pitchFamily="34" charset="0"/>
              </a:rPr>
              <a:t>Bezugsquelle des Merkblatts: </a:t>
            </a:r>
            <a:br>
              <a:rPr lang="de-DE" sz="2000" kern="1200" dirty="0">
                <a:effectLst/>
                <a:latin typeface="Source Sans 3" panose="020B0503030403020204" pitchFamily="34" charset="0"/>
                <a:cs typeface="Calibri" panose="020F0502020204030204" pitchFamily="34" charset="0"/>
              </a:rPr>
            </a:br>
            <a:r>
              <a:rPr lang="de-DE" sz="2000" kern="1200" dirty="0">
                <a:effectLst/>
                <a:latin typeface="Source Sans 3" panose="020B0503030403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medienshop.bgrci.de</a:t>
            </a:r>
            <a:r>
              <a:rPr lang="de-DE" sz="2000" kern="1200" dirty="0">
                <a:effectLst/>
                <a:latin typeface="Source Sans 3" panose="020B0503030403020204" pitchFamily="34" charset="0"/>
                <a:cs typeface="Calibri" panose="020F0502020204030204" pitchFamily="34" charset="0"/>
              </a:rPr>
              <a:t>. 68 Seiten im Format A5. </a:t>
            </a:r>
            <a:endParaRPr lang="de-DE" sz="2000" dirty="0">
              <a:effectLst/>
              <a:latin typeface="Source Sans 3" panose="020B050303040302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85948BA3-090C-255B-D220-B101DB45F51C}"/>
              </a:ext>
            </a:extLst>
          </p:cNvPr>
          <p:cNvPicPr>
            <a:picLocks noChangeAspect="1"/>
          </p:cNvPicPr>
          <p:nvPr/>
        </p:nvPicPr>
        <p:blipFill>
          <a:blip r:embed="rId4"/>
          <a:stretch>
            <a:fillRect/>
          </a:stretch>
        </p:blipFill>
        <p:spPr>
          <a:xfrm>
            <a:off x="9601200" y="2299309"/>
            <a:ext cx="1828800" cy="2594043"/>
          </a:xfrm>
          <a:prstGeom prst="rect">
            <a:avLst/>
          </a:prstGeom>
        </p:spPr>
      </p:pic>
    </p:spTree>
    <p:extLst>
      <p:ext uri="{BB962C8B-B14F-4D97-AF65-F5344CB8AC3E}">
        <p14:creationId xmlns:p14="http://schemas.microsoft.com/office/powerpoint/2010/main" val="156880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1694A06-89FA-F9BE-07ED-05FEE6C0D5A1}"/>
              </a:ext>
            </a:extLst>
          </p:cNvPr>
          <p:cNvSpPr>
            <a:spLocks noGrp="1"/>
          </p:cNvSpPr>
          <p:nvPr/>
        </p:nvSpPr>
        <p:spPr>
          <a:xfrm>
            <a:off x="874711" y="1385134"/>
            <a:ext cx="10442576"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555555"/>
                </a:solidFill>
                <a:latin typeface="Source Sans 3" panose="020B0503030403020204" pitchFamily="34" charset="0"/>
                <a:ea typeface="+mj-ea"/>
                <a:cs typeface="+mj-cs"/>
              </a:defRPr>
            </a:lvl1pPr>
          </a:lstStyle>
          <a:p>
            <a:r>
              <a:rPr lang="de-DE" dirty="0">
                <a:solidFill>
                  <a:srgbClr val="555555"/>
                </a:solidFill>
                <a:latin typeface="Source Sans 3" panose="020B0503030403020204" pitchFamily="34" charset="0"/>
              </a:rPr>
              <a:t>Nutzungshinweise</a:t>
            </a:r>
          </a:p>
        </p:txBody>
      </p:sp>
      <p:sp>
        <p:nvSpPr>
          <p:cNvPr id="8" name="Inhaltsplatzhalter 2">
            <a:extLst>
              <a:ext uri="{FF2B5EF4-FFF2-40B4-BE49-F238E27FC236}">
                <a16:creationId xmlns:a16="http://schemas.microsoft.com/office/drawing/2014/main" id="{697ACA67-C618-E6D1-870A-B3974DB094FC}"/>
              </a:ext>
            </a:extLst>
          </p:cNvPr>
          <p:cNvSpPr>
            <a:spLocks noGrp="1"/>
          </p:cNvSpPr>
          <p:nvPr/>
        </p:nvSpPr>
        <p:spPr>
          <a:xfrm>
            <a:off x="874713" y="2267784"/>
            <a:ext cx="10442576" cy="4068762"/>
          </a:xfrm>
          <a:prstGeom prst="rect">
            <a:avLst/>
          </a:prstGeom>
        </p:spPr>
        <p:txBody>
          <a:bodyPr vert="horz" lIns="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2000" b="0" i="0" kern="1200" baseline="0">
                <a:solidFill>
                  <a:schemeClr val="tx1"/>
                </a:solidFill>
                <a:latin typeface="Source Sans 3" panose="020B0503030403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Source Sans 3" panose="020B0503030403020204" pitchFamily="34" charset="0"/>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Source Sans 3" panose="020B0503030403020204" pitchFamily="34" charset="0"/>
                <a:ea typeface="+mn-ea"/>
                <a:cs typeface="+mn-cs"/>
              </a:defRPr>
            </a:lvl3pPr>
            <a:lvl4pPr marL="691200" marR="0" indent="-219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0" i="0" kern="1200" baseline="0">
                <a:solidFill>
                  <a:schemeClr val="tx1"/>
                </a:solidFill>
                <a:latin typeface="Source Sans 3" panose="020B0503030403020204" pitchFamily="34" charset="0"/>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a:solidFill>
                  <a:schemeClr val="tx1"/>
                </a:solidFill>
                <a:latin typeface="Source Sans 3" panose="020B0503030403020204" pitchFamily="34" charset="0"/>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de-DE" sz="2000" dirty="0">
                <a:latin typeface="Source Sans 3" panose="020B0503030403020204" pitchFamily="34" charset="0"/>
                <a:cs typeface="Calibri" panose="020F0502020204030204" pitchFamily="34" charset="0"/>
              </a:rPr>
              <a:t>Achtung: Diese Folien können betriebsspezifisch angepasst werden und dürfen </a:t>
            </a:r>
            <a:r>
              <a:rPr lang="de-DE" sz="2000" b="1" dirty="0">
                <a:latin typeface="Source Sans 3" panose="020B0503030403020204" pitchFamily="34" charset="0"/>
                <a:cs typeface="Calibri" panose="020F0502020204030204" pitchFamily="34" charset="0"/>
              </a:rPr>
              <a:t>innerbetrieblich</a:t>
            </a:r>
            <a:r>
              <a:rPr lang="de-DE" sz="2000" dirty="0">
                <a:latin typeface="Source Sans 3" panose="020B0503030403020204" pitchFamily="34" charset="0"/>
                <a:cs typeface="Calibri" panose="020F0502020204030204" pitchFamily="34" charset="0"/>
              </a:rPr>
              <a:t> präsentiert werden. Jede anderweitige Nutzung, insbesondere die Integration in andere Produkte (z. B. E-Learnings), die Nutzung für eigene Veröffentlichungen oder Medien, die kostenfreie oder kostenpflichtige Weitergabe an Dritte oder die Entnahme von Bildmaterial ist </a:t>
            </a:r>
            <a:r>
              <a:rPr lang="de-DE" sz="2000" u="sng" dirty="0">
                <a:latin typeface="Source Sans 3" panose="020B0503030403020204" pitchFamily="34" charset="0"/>
                <a:cs typeface="Calibri" panose="020F0502020204030204" pitchFamily="34" charset="0"/>
              </a:rPr>
              <a:t>nicht</a:t>
            </a:r>
            <a:r>
              <a:rPr lang="de-DE" sz="2000" dirty="0">
                <a:latin typeface="Source Sans 3" panose="020B0503030403020204" pitchFamily="34" charset="0"/>
                <a:cs typeface="Calibri" panose="020F0502020204030204" pitchFamily="34" charset="0"/>
              </a:rPr>
              <a:t> zulässig. </a:t>
            </a:r>
          </a:p>
          <a:p>
            <a:pPr>
              <a:spcAft>
                <a:spcPts val="1000"/>
              </a:spcAft>
            </a:pPr>
            <a:r>
              <a:rPr lang="de-DE" sz="2000" dirty="0">
                <a:latin typeface="Source Sans 3" panose="020B0503030403020204" pitchFamily="34" charset="0"/>
                <a:cs typeface="Calibri" panose="020F0502020204030204" pitchFamily="34" charset="0"/>
              </a:rPr>
              <a:t>Alle Anpassungen am Folienlayout (Unternehmenslogo, Datum, Referent, Titel) sollten über die erste Masterfolie vorgenommen werden. Sie werden dann </a:t>
            </a:r>
            <a:r>
              <a:rPr lang="de-DE" sz="2000" dirty="0">
                <a:latin typeface="Source Sans 3" panose="020B0503030403020204" pitchFamily="34" charset="0"/>
                <a:cs typeface="Calibri" panose="020F0502020204030204" pitchFamily="34" charset="0"/>
                <a:sym typeface="Wingdings" panose="05000000000000000000" pitchFamily="2" charset="2"/>
              </a:rPr>
              <a:t>auf allen Folien übernommen.</a:t>
            </a:r>
            <a:endParaRPr lang="de-DE" sz="2000" dirty="0">
              <a:latin typeface="Source Sans 3" panose="020B0503030403020204" pitchFamily="34" charset="0"/>
              <a:cs typeface="Calibri" panose="020F0502020204030204" pitchFamily="34" charset="0"/>
            </a:endParaRPr>
          </a:p>
          <a:p>
            <a:pPr>
              <a:lnSpc>
                <a:spcPct val="97000"/>
              </a:lnSpc>
              <a:spcAft>
                <a:spcPts val="600"/>
              </a:spcAft>
            </a:pPr>
            <a:r>
              <a:rPr lang="de-DE" sz="2000" dirty="0">
                <a:latin typeface="Source Sans 3" panose="020B0503030403020204" pitchFamily="34" charset="0"/>
                <a:cs typeface="Calibri" panose="020F0502020204030204" pitchFamily="34" charset="0"/>
              </a:rPr>
              <a:t>© BG RCI/Jedermann-Verlag GmbH, Heidelberg</a:t>
            </a:r>
          </a:p>
        </p:txBody>
      </p:sp>
    </p:spTree>
    <p:extLst>
      <p:ext uri="{BB962C8B-B14F-4D97-AF65-F5344CB8AC3E}">
        <p14:creationId xmlns:p14="http://schemas.microsoft.com/office/powerpoint/2010/main" val="28138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12FB090-092F-6CBC-D161-791502B3DC16}"/>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84C50F01-B59B-0BFD-8819-8622A1F06231}"/>
              </a:ext>
            </a:extLst>
          </p:cNvPr>
          <p:cNvSpPr>
            <a:spLocks noGrp="1"/>
          </p:cNvSpPr>
          <p:nvPr>
            <p:ph type="sldNum" sz="quarter" idx="12"/>
          </p:nvPr>
        </p:nvSpPr>
        <p:spPr/>
        <p:txBody>
          <a:bodyPr/>
          <a:lstStyle/>
          <a:p>
            <a:fld id="{95A3FDB4-5897-5B41-9BAD-39C3DB677514}" type="slidenum">
              <a:rPr lang="de-DE" smtClean="0"/>
              <a:pPr/>
              <a:t>2</a:t>
            </a:fld>
            <a:endParaRPr lang="de-DE" dirty="0"/>
          </a:p>
        </p:txBody>
      </p:sp>
      <p:sp>
        <p:nvSpPr>
          <p:cNvPr id="7" name="Titel 1">
            <a:extLst>
              <a:ext uri="{FF2B5EF4-FFF2-40B4-BE49-F238E27FC236}">
                <a16:creationId xmlns:a16="http://schemas.microsoft.com/office/drawing/2014/main" id="{E036D114-D5A1-F08C-F269-1D119CCD118A}"/>
              </a:ext>
            </a:extLst>
          </p:cNvPr>
          <p:cNvSpPr>
            <a:spLocks noGrp="1"/>
          </p:cNvSpPr>
          <p:nvPr/>
        </p:nvSpPr>
        <p:spPr>
          <a:xfrm>
            <a:off x="936791" y="1231506"/>
            <a:ext cx="10318418" cy="439498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r>
              <a:rPr lang="de-DE" dirty="0"/>
              <a:t>BIG POINT 7</a:t>
            </a:r>
          </a:p>
        </p:txBody>
      </p:sp>
      <p:sp>
        <p:nvSpPr>
          <p:cNvPr id="8" name="Untertitel 2">
            <a:extLst>
              <a:ext uri="{FF2B5EF4-FFF2-40B4-BE49-F238E27FC236}">
                <a16:creationId xmlns:a16="http://schemas.microsoft.com/office/drawing/2014/main" id="{FCA10891-6DD0-525C-161B-ED07CE14A5A9}"/>
              </a:ext>
            </a:extLst>
          </p:cNvPr>
          <p:cNvSpPr>
            <a:spLocks noGrp="1"/>
          </p:cNvSpPr>
          <p:nvPr/>
        </p:nvSpPr>
        <p:spPr>
          <a:xfrm>
            <a:off x="2073313" y="4028872"/>
            <a:ext cx="8045373" cy="38350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0" i="0" kern="1200" cap="all" spc="400" baseline="0">
                <a:solidFill>
                  <a:schemeClr val="tx2"/>
                </a:solidFill>
                <a:latin typeface="Source Sans 3" panose="020B0503030403020204" pitchFamily="34" charset="0"/>
                <a:ea typeface="+mn-ea"/>
                <a:cs typeface="Calibri" panose="020F0502020204030204" pitchFamily="34" charset="0"/>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de-DE" dirty="0"/>
              <a:t>ABSTURZPRÄVENTION</a:t>
            </a:r>
          </a:p>
        </p:txBody>
      </p:sp>
    </p:spTree>
    <p:extLst>
      <p:ext uri="{BB962C8B-B14F-4D97-AF65-F5344CB8AC3E}">
        <p14:creationId xmlns:p14="http://schemas.microsoft.com/office/powerpoint/2010/main" val="399729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D7124D-0841-EEED-29FF-6A894C9A9DA4}"/>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69A648A0-4C5E-2A4D-FAB0-E9C458A0A544}"/>
              </a:ext>
            </a:extLst>
          </p:cNvPr>
          <p:cNvSpPr>
            <a:spLocks noGrp="1"/>
          </p:cNvSpPr>
          <p:nvPr>
            <p:ph type="sldNum" sz="quarter" idx="12"/>
          </p:nvPr>
        </p:nvSpPr>
        <p:spPr/>
        <p:txBody>
          <a:bodyPr/>
          <a:lstStyle/>
          <a:p>
            <a:fld id="{95A3FDB4-5897-5B41-9BAD-39C3DB677514}" type="slidenum">
              <a:rPr lang="de-DE" smtClean="0"/>
              <a:pPr/>
              <a:t>3</a:t>
            </a:fld>
            <a:endParaRPr lang="de-DE" dirty="0"/>
          </a:p>
        </p:txBody>
      </p:sp>
      <p:sp>
        <p:nvSpPr>
          <p:cNvPr id="5" name="Textfeld 7">
            <a:extLst>
              <a:ext uri="{FF2B5EF4-FFF2-40B4-BE49-F238E27FC236}">
                <a16:creationId xmlns:a16="http://schemas.microsoft.com/office/drawing/2014/main" id="{FBA1909E-BA99-4FE3-DB02-A2A75D1778E0}"/>
              </a:ext>
            </a:extLst>
          </p:cNvPr>
          <p:cNvSpPr txBox="1">
            <a:spLocks/>
          </p:cNvSpPr>
          <p:nvPr/>
        </p:nvSpPr>
        <p:spPr>
          <a:xfrm>
            <a:off x="6151571" y="2921169"/>
            <a:ext cx="5279009" cy="1015663"/>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6000" b="1" dirty="0">
                <a:solidFill>
                  <a:schemeClr val="bg1"/>
                </a:solidFill>
                <a:latin typeface="Source Sans 3" panose="020B0503030403020204" pitchFamily="34" charset="0"/>
                <a:cs typeface="Calibri" panose="020F0502020204030204" pitchFamily="34" charset="0"/>
              </a:rPr>
              <a:t>Was sehen Sie?</a:t>
            </a:r>
          </a:p>
        </p:txBody>
      </p:sp>
    </p:spTree>
    <p:extLst>
      <p:ext uri="{BB962C8B-B14F-4D97-AF65-F5344CB8AC3E}">
        <p14:creationId xmlns:p14="http://schemas.microsoft.com/office/powerpoint/2010/main" val="280643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926D8F0-94B7-D2BB-AB19-750E046F17E1}"/>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597B1CB1-488F-CED1-14E5-7678FBD1E957}"/>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C37A9E34-29ED-C188-82C3-A93C5E47FD8E}"/>
              </a:ext>
            </a:extLst>
          </p:cNvPr>
          <p:cNvSpPr>
            <a:spLocks noGrp="1"/>
          </p:cNvSpPr>
          <p:nvPr>
            <p:ph type="sldNum" sz="quarter" idx="12"/>
          </p:nvPr>
        </p:nvSpPr>
        <p:spPr/>
        <p:txBody>
          <a:bodyPr/>
          <a:lstStyle/>
          <a:p>
            <a:fld id="{95A3FDB4-5897-5B41-9BAD-39C3DB677514}" type="slidenum">
              <a:rPr lang="de-DE" smtClean="0"/>
              <a:pPr/>
              <a:t>4</a:t>
            </a:fld>
            <a:endParaRPr lang="de-DE" dirty="0"/>
          </a:p>
        </p:txBody>
      </p:sp>
      <p:sp>
        <p:nvSpPr>
          <p:cNvPr id="12" name="Textfeld 11">
            <a:extLst>
              <a:ext uri="{FF2B5EF4-FFF2-40B4-BE49-F238E27FC236}">
                <a16:creationId xmlns:a16="http://schemas.microsoft.com/office/drawing/2014/main" id="{2814F49D-A8F0-A26A-5B54-854E744B1ECA}"/>
              </a:ext>
            </a:extLst>
          </p:cNvPr>
          <p:cNvSpPr txBox="1"/>
          <p:nvPr/>
        </p:nvSpPr>
        <p:spPr>
          <a:xfrm>
            <a:off x="2988105" y="1578114"/>
            <a:ext cx="2472152"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Freier Fall</a:t>
            </a:r>
          </a:p>
        </p:txBody>
      </p:sp>
      <p:sp>
        <p:nvSpPr>
          <p:cNvPr id="13" name="Textfeld 12">
            <a:extLst>
              <a:ext uri="{FF2B5EF4-FFF2-40B4-BE49-F238E27FC236}">
                <a16:creationId xmlns:a16="http://schemas.microsoft.com/office/drawing/2014/main" id="{01C34835-D96A-484B-D17A-DB76433B6059}"/>
              </a:ext>
            </a:extLst>
          </p:cNvPr>
          <p:cNvSpPr txBox="1"/>
          <p:nvPr/>
        </p:nvSpPr>
        <p:spPr>
          <a:xfrm>
            <a:off x="6741087" y="5438748"/>
            <a:ext cx="2510624"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Sicherheit</a:t>
            </a:r>
          </a:p>
        </p:txBody>
      </p:sp>
      <p:sp>
        <p:nvSpPr>
          <p:cNvPr id="14" name="Textfeld 13">
            <a:extLst>
              <a:ext uri="{FF2B5EF4-FFF2-40B4-BE49-F238E27FC236}">
                <a16:creationId xmlns:a16="http://schemas.microsoft.com/office/drawing/2014/main" id="{20A1EE42-2ADC-452D-61EA-15899CEE6A86}"/>
              </a:ext>
            </a:extLst>
          </p:cNvPr>
          <p:cNvSpPr txBox="1"/>
          <p:nvPr/>
        </p:nvSpPr>
        <p:spPr>
          <a:xfrm>
            <a:off x="6741087" y="1932057"/>
            <a:ext cx="1383712"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Helm</a:t>
            </a:r>
          </a:p>
        </p:txBody>
      </p:sp>
      <p:sp>
        <p:nvSpPr>
          <p:cNvPr id="15" name="Textfeld 14">
            <a:extLst>
              <a:ext uri="{FF2B5EF4-FFF2-40B4-BE49-F238E27FC236}">
                <a16:creationId xmlns:a16="http://schemas.microsoft.com/office/drawing/2014/main" id="{4B77A208-3159-B621-429F-B5A8E30A4D68}"/>
              </a:ext>
            </a:extLst>
          </p:cNvPr>
          <p:cNvSpPr txBox="1"/>
          <p:nvPr/>
        </p:nvSpPr>
        <p:spPr>
          <a:xfrm>
            <a:off x="4132924" y="4645874"/>
            <a:ext cx="1375698"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Höhe</a:t>
            </a:r>
          </a:p>
        </p:txBody>
      </p:sp>
      <p:sp>
        <p:nvSpPr>
          <p:cNvPr id="16" name="Textfeld 15">
            <a:extLst>
              <a:ext uri="{FF2B5EF4-FFF2-40B4-BE49-F238E27FC236}">
                <a16:creationId xmlns:a16="http://schemas.microsoft.com/office/drawing/2014/main" id="{4381B9CD-3934-25A8-7146-9642B7C7244D}"/>
              </a:ext>
            </a:extLst>
          </p:cNvPr>
          <p:cNvSpPr txBox="1"/>
          <p:nvPr/>
        </p:nvSpPr>
        <p:spPr>
          <a:xfrm>
            <a:off x="8822555" y="2286000"/>
            <a:ext cx="2776722"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Ausrüstung</a:t>
            </a:r>
          </a:p>
        </p:txBody>
      </p:sp>
      <p:sp>
        <p:nvSpPr>
          <p:cNvPr id="17" name="Textfeld 16">
            <a:extLst>
              <a:ext uri="{FF2B5EF4-FFF2-40B4-BE49-F238E27FC236}">
                <a16:creationId xmlns:a16="http://schemas.microsoft.com/office/drawing/2014/main" id="{34BA9CB2-AF42-980C-11F1-463C49AFE123}"/>
              </a:ext>
            </a:extLst>
          </p:cNvPr>
          <p:cNvSpPr txBox="1"/>
          <p:nvPr/>
        </p:nvSpPr>
        <p:spPr>
          <a:xfrm>
            <a:off x="9741865" y="4065962"/>
            <a:ext cx="2106667"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Emotion</a:t>
            </a:r>
          </a:p>
        </p:txBody>
      </p:sp>
    </p:spTree>
    <p:extLst>
      <p:ext uri="{BB962C8B-B14F-4D97-AF65-F5344CB8AC3E}">
        <p14:creationId xmlns:p14="http://schemas.microsoft.com/office/powerpoint/2010/main" val="1066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D854E8F9-4F7C-421A-829A-381F4B2EFD84}"/>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9327DB46-5C39-CEB8-B893-0A676AA7D2E2}"/>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AA5896FF-DC1D-CD7F-8E97-7E3348D36060}"/>
              </a:ext>
            </a:extLst>
          </p:cNvPr>
          <p:cNvSpPr>
            <a:spLocks noGrp="1"/>
          </p:cNvSpPr>
          <p:nvPr>
            <p:ph type="sldNum" sz="quarter" idx="12"/>
          </p:nvPr>
        </p:nvSpPr>
        <p:spPr/>
        <p:txBody>
          <a:bodyPr/>
          <a:lstStyle/>
          <a:p>
            <a:fld id="{95A3FDB4-5897-5B41-9BAD-39C3DB677514}" type="slidenum">
              <a:rPr lang="de-DE" smtClean="0"/>
              <a:pPr/>
              <a:t>5</a:t>
            </a:fld>
            <a:endParaRPr lang="de-DE" dirty="0"/>
          </a:p>
        </p:txBody>
      </p:sp>
      <p:sp>
        <p:nvSpPr>
          <p:cNvPr id="9" name="Textfeld 8">
            <a:extLst>
              <a:ext uri="{FF2B5EF4-FFF2-40B4-BE49-F238E27FC236}">
                <a16:creationId xmlns:a16="http://schemas.microsoft.com/office/drawing/2014/main" id="{B898C651-1DFF-F506-13D6-01CE61563B02}"/>
              </a:ext>
            </a:extLst>
          </p:cNvPr>
          <p:cNvSpPr txBox="1"/>
          <p:nvPr/>
        </p:nvSpPr>
        <p:spPr>
          <a:xfrm>
            <a:off x="489980" y="1619849"/>
            <a:ext cx="5951015" cy="1323439"/>
          </a:xfrm>
          <a:prstGeom prst="rect">
            <a:avLst/>
          </a:prstGeom>
          <a:noFill/>
          <a:ln>
            <a:noFill/>
          </a:ln>
        </p:spPr>
        <p:txBody>
          <a:bodyPr wrap="square" rtlCol="0">
            <a:spAutoFit/>
          </a:bodyPr>
          <a:lstStyle/>
          <a:p>
            <a:r>
              <a:rPr lang="de-DE" sz="4000" b="1" dirty="0">
                <a:solidFill>
                  <a:schemeClr val="bg1"/>
                </a:solidFill>
                <a:latin typeface="Source Sans 3" panose="020B0503030403020204" pitchFamily="34" charset="0"/>
                <a:cs typeface="Calibri" panose="020F0502020204030204" pitchFamily="34" charset="0"/>
              </a:rPr>
              <a:t>Welche Gefahren birgt ein Fallschirmsprung?</a:t>
            </a:r>
          </a:p>
        </p:txBody>
      </p:sp>
      <p:sp>
        <p:nvSpPr>
          <p:cNvPr id="10" name="Textfeld 9">
            <a:extLst>
              <a:ext uri="{FF2B5EF4-FFF2-40B4-BE49-F238E27FC236}">
                <a16:creationId xmlns:a16="http://schemas.microsoft.com/office/drawing/2014/main" id="{BABB7B35-3D60-2E66-1703-98AC04BEB655}"/>
              </a:ext>
            </a:extLst>
          </p:cNvPr>
          <p:cNvSpPr txBox="1"/>
          <p:nvPr/>
        </p:nvSpPr>
        <p:spPr>
          <a:xfrm>
            <a:off x="489979" y="3616071"/>
            <a:ext cx="6938253" cy="2554545"/>
          </a:xfrm>
          <a:prstGeom prst="rect">
            <a:avLst/>
          </a:prstGeom>
          <a:noFill/>
          <a:ln>
            <a:noFill/>
          </a:ln>
        </p:spPr>
        <p:txBody>
          <a:bodyPr wrap="square" rtlCol="0">
            <a:spAutoFit/>
          </a:bodyPr>
          <a:lstStyle/>
          <a:p>
            <a:r>
              <a:rPr lang="de-DE" sz="4000" b="1" dirty="0">
                <a:solidFill>
                  <a:schemeClr val="bg1"/>
                </a:solidFill>
                <a:latin typeface="Source Sans 3" panose="020B0503030403020204" pitchFamily="34" charset="0"/>
                <a:cs typeface="Calibri" panose="020F0502020204030204" pitchFamily="34" charset="0"/>
              </a:rPr>
              <a:t>Wie bereiten sich Fallschirm-</a:t>
            </a:r>
            <a:br>
              <a:rPr lang="de-DE" sz="4000" b="1" dirty="0">
                <a:solidFill>
                  <a:schemeClr val="bg1"/>
                </a:solidFill>
                <a:latin typeface="Source Sans 3" panose="020B0503030403020204" pitchFamily="34" charset="0"/>
                <a:cs typeface="Calibri" panose="020F0502020204030204" pitchFamily="34" charset="0"/>
              </a:rPr>
            </a:br>
            <a:r>
              <a:rPr lang="de-DE" sz="4000" b="1" dirty="0" err="1">
                <a:solidFill>
                  <a:schemeClr val="bg1"/>
                </a:solidFill>
                <a:latin typeface="Source Sans 3" panose="020B0503030403020204" pitchFamily="34" charset="0"/>
                <a:cs typeface="Calibri" panose="020F0502020204030204" pitchFamily="34" charset="0"/>
              </a:rPr>
              <a:t>springerinnen</a:t>
            </a:r>
            <a:r>
              <a:rPr lang="de-DE" sz="4000" b="1" dirty="0">
                <a:solidFill>
                  <a:schemeClr val="bg1"/>
                </a:solidFill>
                <a:latin typeface="Source Sans 3" panose="020B0503030403020204" pitchFamily="34" charset="0"/>
                <a:cs typeface="Calibri" panose="020F0502020204030204" pitchFamily="34" charset="0"/>
              </a:rPr>
              <a:t> und -springer </a:t>
            </a:r>
          </a:p>
          <a:p>
            <a:r>
              <a:rPr lang="de-DE" sz="4000" b="1" dirty="0">
                <a:solidFill>
                  <a:schemeClr val="bg1"/>
                </a:solidFill>
                <a:latin typeface="Source Sans 3" panose="020B0503030403020204" pitchFamily="34" charset="0"/>
                <a:cs typeface="Calibri" panose="020F0502020204030204" pitchFamily="34" charset="0"/>
              </a:rPr>
              <a:t>vor und was müssen sie bei </a:t>
            </a:r>
          </a:p>
          <a:p>
            <a:r>
              <a:rPr lang="de-DE" sz="4000" b="1" dirty="0">
                <a:solidFill>
                  <a:schemeClr val="bg1"/>
                </a:solidFill>
                <a:latin typeface="Source Sans 3" panose="020B0503030403020204" pitchFamily="34" charset="0"/>
                <a:cs typeface="Calibri" panose="020F0502020204030204" pitchFamily="34" charset="0"/>
              </a:rPr>
              <a:t>der Ausrüstung beachten?</a:t>
            </a:r>
          </a:p>
        </p:txBody>
      </p:sp>
    </p:spTree>
    <p:extLst>
      <p:ext uri="{BB962C8B-B14F-4D97-AF65-F5344CB8AC3E}">
        <p14:creationId xmlns:p14="http://schemas.microsoft.com/office/powerpoint/2010/main" val="93325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3FCE588-A2E0-01E2-E7C0-DDD547AF6103}"/>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8F649AFA-3EEE-D4F3-B06B-FAF242BB7D3E}"/>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41138907-4DE4-3A88-E9C1-905DE3C6B042}"/>
              </a:ext>
            </a:extLst>
          </p:cNvPr>
          <p:cNvSpPr>
            <a:spLocks noGrp="1"/>
          </p:cNvSpPr>
          <p:nvPr>
            <p:ph type="sldNum" sz="quarter" idx="12"/>
          </p:nvPr>
        </p:nvSpPr>
        <p:spPr/>
        <p:txBody>
          <a:bodyPr/>
          <a:lstStyle/>
          <a:p>
            <a:fld id="{95A3FDB4-5897-5B41-9BAD-39C3DB677514}" type="slidenum">
              <a:rPr lang="de-DE" smtClean="0"/>
              <a:pPr/>
              <a:t>6</a:t>
            </a:fld>
            <a:endParaRPr lang="de-DE" dirty="0"/>
          </a:p>
        </p:txBody>
      </p:sp>
      <p:pic>
        <p:nvPicPr>
          <p:cNvPr id="9" name="Grafik 8">
            <a:extLst>
              <a:ext uri="{FF2B5EF4-FFF2-40B4-BE49-F238E27FC236}">
                <a16:creationId xmlns:a16="http://schemas.microsoft.com/office/drawing/2014/main" id="{4791DBC2-5E9F-596F-4FED-C71157963D9A}"/>
              </a:ext>
            </a:extLst>
          </p:cNvPr>
          <p:cNvPicPr>
            <a:picLocks/>
          </p:cNvPicPr>
          <p:nvPr/>
        </p:nvPicPr>
        <p:blipFill>
          <a:blip r:embed="rId4"/>
          <a:srcRect t="7940" b="7940"/>
          <a:stretch/>
        </p:blipFill>
        <p:spPr>
          <a:xfrm>
            <a:off x="0" y="1058400"/>
            <a:ext cx="12193200" cy="5410800"/>
          </a:xfrm>
          <a:prstGeom prst="rect">
            <a:avLst/>
          </a:prstGeom>
        </p:spPr>
      </p:pic>
      <p:sp>
        <p:nvSpPr>
          <p:cNvPr id="6" name="Textfeld 5">
            <a:extLst>
              <a:ext uri="{FF2B5EF4-FFF2-40B4-BE49-F238E27FC236}">
                <a16:creationId xmlns:a16="http://schemas.microsoft.com/office/drawing/2014/main" id="{8AFF3C4B-6642-C513-15A5-4B36028B923E}"/>
              </a:ext>
            </a:extLst>
          </p:cNvPr>
          <p:cNvSpPr txBox="1"/>
          <p:nvPr/>
        </p:nvSpPr>
        <p:spPr>
          <a:xfrm>
            <a:off x="4817150" y="2471616"/>
            <a:ext cx="2737747" cy="1938992"/>
          </a:xfrm>
          <a:prstGeom prst="rect">
            <a:avLst/>
          </a:prstGeom>
          <a:noFill/>
          <a:ln>
            <a:noFill/>
          </a:ln>
        </p:spPr>
        <p:txBody>
          <a:bodyPr wrap="square" rtlCol="0">
            <a:spAutoFit/>
          </a:bodyPr>
          <a:lstStyle/>
          <a:p>
            <a:pPr algn="ctr"/>
            <a:r>
              <a:rPr lang="de-DE" sz="4000" b="1" dirty="0">
                <a:solidFill>
                  <a:schemeClr val="bg1"/>
                </a:solidFill>
                <a:latin typeface="Source Sans 3" panose="020B0503030403020204" pitchFamily="34" charset="0"/>
                <a:cs typeface="Calibri" panose="020F0502020204030204" pitchFamily="34" charset="0"/>
              </a:rPr>
              <a:t>Was hat das mit uns zu tun? </a:t>
            </a:r>
          </a:p>
        </p:txBody>
      </p:sp>
    </p:spTree>
    <p:extLst>
      <p:ext uri="{BB962C8B-B14F-4D97-AF65-F5344CB8AC3E}">
        <p14:creationId xmlns:p14="http://schemas.microsoft.com/office/powerpoint/2010/main" val="5001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278624-F57B-55F0-485A-C57E637FC59B}"/>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E9108CCD-432A-8167-95B5-63F52FEC23F6}"/>
              </a:ext>
            </a:extLst>
          </p:cNvPr>
          <p:cNvSpPr>
            <a:spLocks noGrp="1"/>
          </p:cNvSpPr>
          <p:nvPr>
            <p:ph type="sldNum" sz="quarter" idx="12"/>
          </p:nvPr>
        </p:nvSpPr>
        <p:spPr/>
        <p:txBody>
          <a:bodyPr/>
          <a:lstStyle/>
          <a:p>
            <a:fld id="{95A3FDB4-5897-5B41-9BAD-39C3DB677514}" type="slidenum">
              <a:rPr lang="de-DE" smtClean="0"/>
              <a:pPr/>
              <a:t>7</a:t>
            </a:fld>
            <a:endParaRPr lang="de-DE" dirty="0"/>
          </a:p>
        </p:txBody>
      </p:sp>
      <p:sp>
        <p:nvSpPr>
          <p:cNvPr id="5" name="Textfeld 7">
            <a:extLst>
              <a:ext uri="{FF2B5EF4-FFF2-40B4-BE49-F238E27FC236}">
                <a16:creationId xmlns:a16="http://schemas.microsoft.com/office/drawing/2014/main" id="{FBA1909E-BA99-4FE3-DB02-A2A75D1778E0}"/>
              </a:ext>
            </a:extLst>
          </p:cNvPr>
          <p:cNvSpPr txBox="1">
            <a:spLocks/>
          </p:cNvSpPr>
          <p:nvPr/>
        </p:nvSpPr>
        <p:spPr>
          <a:xfrm>
            <a:off x="6272655" y="2921169"/>
            <a:ext cx="5160387" cy="1015663"/>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6000" b="1" dirty="0">
                <a:solidFill>
                  <a:schemeClr val="bg1"/>
                </a:solidFill>
                <a:latin typeface="Source Sans 3" panose="020B0503030403020204" pitchFamily="34" charset="0"/>
                <a:cs typeface="Calibri" panose="020F0502020204030204" pitchFamily="34" charset="0"/>
              </a:rPr>
              <a:t>Was ist zu tun?</a:t>
            </a:r>
          </a:p>
        </p:txBody>
      </p:sp>
    </p:spTree>
    <p:extLst>
      <p:ext uri="{BB962C8B-B14F-4D97-AF65-F5344CB8AC3E}">
        <p14:creationId xmlns:p14="http://schemas.microsoft.com/office/powerpoint/2010/main" val="11810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ECEF841-4968-3779-BA1D-72A6D4DC865C}"/>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5468A6AD-2D52-14AE-ACB4-F85117E491FF}"/>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F9F43BC9-CF1C-7094-B960-B2089ED95E98}"/>
              </a:ext>
            </a:extLst>
          </p:cNvPr>
          <p:cNvSpPr>
            <a:spLocks noGrp="1"/>
          </p:cNvSpPr>
          <p:nvPr>
            <p:ph type="sldNum" sz="quarter" idx="12"/>
          </p:nvPr>
        </p:nvSpPr>
        <p:spPr/>
        <p:txBody>
          <a:bodyPr/>
          <a:lstStyle/>
          <a:p>
            <a:fld id="{95A3FDB4-5897-5B41-9BAD-39C3DB677514}" type="slidenum">
              <a:rPr lang="de-DE" smtClean="0"/>
              <a:pPr/>
              <a:t>8</a:t>
            </a:fld>
            <a:endParaRPr lang="de-DE" dirty="0"/>
          </a:p>
        </p:txBody>
      </p:sp>
      <p:sp>
        <p:nvSpPr>
          <p:cNvPr id="6" name="Textfeld 5">
            <a:extLst>
              <a:ext uri="{FF2B5EF4-FFF2-40B4-BE49-F238E27FC236}">
                <a16:creationId xmlns:a16="http://schemas.microsoft.com/office/drawing/2014/main" id="{30E2214F-B868-5FDB-1780-14ACCB47AE84}"/>
              </a:ext>
            </a:extLst>
          </p:cNvPr>
          <p:cNvSpPr txBox="1"/>
          <p:nvPr/>
        </p:nvSpPr>
        <p:spPr>
          <a:xfrm>
            <a:off x="1257300" y="3125297"/>
            <a:ext cx="3504486"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Was ist zu tun?</a:t>
            </a:r>
          </a:p>
        </p:txBody>
      </p:sp>
      <p:sp>
        <p:nvSpPr>
          <p:cNvPr id="7" name="Textfeld 6">
            <a:extLst>
              <a:ext uri="{FF2B5EF4-FFF2-40B4-BE49-F238E27FC236}">
                <a16:creationId xmlns:a16="http://schemas.microsoft.com/office/drawing/2014/main" id="{24957BC8-6C70-21C0-08A9-5F469D337C89}"/>
              </a:ext>
            </a:extLst>
          </p:cNvPr>
          <p:cNvSpPr txBox="1"/>
          <p:nvPr/>
        </p:nvSpPr>
        <p:spPr>
          <a:xfrm>
            <a:off x="2562319" y="4038069"/>
            <a:ext cx="6360617" cy="2018438"/>
          </a:xfrm>
          <a:prstGeom prst="rect">
            <a:avLst/>
          </a:prstGeom>
          <a:solidFill>
            <a:schemeClr val="bg1">
              <a:alpha val="86759"/>
            </a:schemeClr>
          </a:solidFill>
        </p:spPr>
        <p:txBody>
          <a:bodyPr wrap="square" rtlCol="0">
            <a:spAutoFit/>
          </a:bodyPr>
          <a:lstStyle/>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Verschaffen Sie sich einen Überblick über Absturzgefahren im betrieblichen Umfeld (z.B. Lichtkuppeln auf Dächern)</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Ergreifen Sie die erforderlichen Schutzmaßnahmen nach dem </a:t>
            </a:r>
            <a:r>
              <a:rPr lang="de-DE" b="1" kern="100" dirty="0">
                <a:latin typeface="Source Sans 3" panose="020B0503030403020204" pitchFamily="34" charset="0"/>
                <a:ea typeface="Calibri" panose="020F0502020204030204" pitchFamily="34" charset="0"/>
                <a:cs typeface="Calibri" panose="020F0502020204030204" pitchFamily="34" charset="0"/>
              </a:rPr>
              <a:t>STOPV</a:t>
            </a:r>
            <a:r>
              <a:rPr lang="de-DE" kern="100" dirty="0">
                <a:latin typeface="Source Sans 3" panose="020B0503030403020204" pitchFamily="34" charset="0"/>
                <a:ea typeface="Calibri" panose="020F0502020204030204" pitchFamily="34" charset="0"/>
                <a:cs typeface="Calibri" panose="020F0502020204030204" pitchFamily="34" charset="0"/>
              </a:rPr>
              <a:t>-Prinzip</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Ersetzen Sie Leitern durch Gerüste, Hubarbeitsbühnen und feste Aufstiege an Maschinen</a:t>
            </a:r>
          </a:p>
        </p:txBody>
      </p:sp>
    </p:spTree>
    <p:extLst>
      <p:ext uri="{BB962C8B-B14F-4D97-AF65-F5344CB8AC3E}">
        <p14:creationId xmlns:p14="http://schemas.microsoft.com/office/powerpoint/2010/main" val="2155797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725D8B-AEFB-1B7E-279C-639B2D710D9D}"/>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0324FB9F-D2EB-FF6B-3F8E-8CA1C9E54AB7}"/>
              </a:ext>
            </a:extLst>
          </p:cNvPr>
          <p:cNvSpPr>
            <a:spLocks noGrp="1"/>
          </p:cNvSpPr>
          <p:nvPr>
            <p:ph type="sldNum" sz="quarter" idx="12"/>
          </p:nvPr>
        </p:nvSpPr>
        <p:spPr/>
        <p:txBody>
          <a:bodyPr/>
          <a:lstStyle/>
          <a:p>
            <a:fld id="{95A3FDB4-5897-5B41-9BAD-39C3DB677514}" type="slidenum">
              <a:rPr lang="de-DE" smtClean="0"/>
              <a:pPr/>
              <a:t>9</a:t>
            </a:fld>
            <a:endParaRPr lang="de-DE" dirty="0"/>
          </a:p>
        </p:txBody>
      </p:sp>
      <p:sp>
        <p:nvSpPr>
          <p:cNvPr id="5" name="Textfeld 4">
            <a:extLst>
              <a:ext uri="{FF2B5EF4-FFF2-40B4-BE49-F238E27FC236}">
                <a16:creationId xmlns:a16="http://schemas.microsoft.com/office/drawing/2014/main" id="{112FF568-28F8-CBAE-D99F-8D320090ADB1}"/>
              </a:ext>
            </a:extLst>
          </p:cNvPr>
          <p:cNvSpPr txBox="1">
            <a:spLocks/>
          </p:cNvSpPr>
          <p:nvPr/>
        </p:nvSpPr>
        <p:spPr>
          <a:xfrm>
            <a:off x="3675953" y="2941707"/>
            <a:ext cx="7754047" cy="1015663"/>
          </a:xfrm>
          <a:prstGeom prst="rect">
            <a:avLst/>
          </a:prstGeom>
          <a:noFill/>
          <a:ln>
            <a:noFill/>
          </a:ln>
        </p:spPr>
        <p:txBody>
          <a:bodyPr wrap="none" rtlCol="0">
            <a:spAutoFit/>
          </a:bodyPr>
          <a:lstStyle/>
          <a:p>
            <a:pPr algn="r"/>
            <a:r>
              <a:rPr lang="de-DE" sz="6000" b="1" spc="-150" dirty="0">
                <a:solidFill>
                  <a:schemeClr val="bg1"/>
                </a:solidFill>
                <a:latin typeface="Source Sans 3" panose="020B0503030403020204" pitchFamily="34" charset="0"/>
                <a:cs typeface="Calibri" panose="020F0502020204030204" pitchFamily="34" charset="0"/>
              </a:rPr>
              <a:t>Auf den Punkt gebracht</a:t>
            </a:r>
          </a:p>
        </p:txBody>
      </p:sp>
    </p:spTree>
    <p:extLst>
      <p:ext uri="{BB962C8B-B14F-4D97-AF65-F5344CB8AC3E}">
        <p14:creationId xmlns:p14="http://schemas.microsoft.com/office/powerpoint/2010/main" val="1130561350"/>
      </p:ext>
    </p:extLst>
  </p:cSld>
  <p:clrMapOvr>
    <a:masterClrMapping/>
  </p:clrMapOvr>
</p:sld>
</file>

<file path=ppt/theme/theme1.xml><?xml version="1.0" encoding="utf-8"?>
<a:theme xmlns:a="http://schemas.openxmlformats.org/drawingml/2006/main" name="Hier alles anpassen">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1039</Words>
  <PresentationFormat>Breitbild</PresentationFormat>
  <Paragraphs>104</Paragraphs>
  <Slides>14</Slides>
  <Notes>14</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Source Sans 3</vt:lpstr>
      <vt:lpstr>Gill Sans MT</vt:lpstr>
      <vt:lpstr>Arial</vt:lpstr>
      <vt:lpstr>Impact</vt:lpstr>
      <vt:lpstr>Calibri</vt:lpstr>
      <vt:lpstr>Hier alles anpassen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Jedermann-Verlag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Point 07</dc:title>
  <dc:subject/>
  <cp:keywords/>
  <dc:description>Copyright Jedermann-Verlag GmbH</dc:description>
  <dcterms:created xsi:type="dcterms:W3CDTF">2023-08-14T08:08:33Z</dcterms:created>
  <dcterms:modified xsi:type="dcterms:W3CDTF">2024-05-02T08:16:32Z</dcterms:modified>
  <cp:category/>
</cp:coreProperties>
</file>