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16"/>
  </p:notesMasterIdLst>
  <p:handoutMasterIdLst>
    <p:handoutMasterId r:id="rId17"/>
  </p:handout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embeddedFontLst>
    <p:embeddedFont>
      <p:font typeface="Gill Sans MT" panose="020B0502020104020203" pitchFamily="34" charset="0"/>
      <p:regular r:id="rId18"/>
      <p:bold r:id="rId19"/>
      <p:italic r:id="rId20"/>
      <p:boldItalic r:id="rId21"/>
    </p:embeddedFont>
    <p:embeddedFont>
      <p:font typeface="Impact" panose="020B0806030902050204" pitchFamily="34" charset="0"/>
      <p:regular r:id="rId22"/>
    </p:embeddedFont>
    <p:embeddedFont>
      <p:font typeface="Source Sans 3" panose="020B0503030403020204"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C6C6C6"/>
    <a:srgbClr val="CC1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77740" autoAdjust="0"/>
  </p:normalViewPr>
  <p:slideViewPr>
    <p:cSldViewPr snapToGrid="0" showGuides="1">
      <p:cViewPr varScale="1">
        <p:scale>
          <a:sx n="89" d="100"/>
          <a:sy n="89" d="100"/>
        </p:scale>
        <p:origin x="1638"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8" d="100"/>
          <a:sy n="88" d="100"/>
        </p:scale>
        <p:origin x="373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A34147A-3FD4-20E2-F6D9-41C076AECE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6C17442-FE4B-F31A-FC09-4C52746889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08C7F-5F30-4825-BF54-8E936D91B17E}" type="datetimeFigureOut">
              <a:rPr lang="de-DE" smtClean="0"/>
              <a:t>02.05.2024</a:t>
            </a:fld>
            <a:endParaRPr lang="de-DE"/>
          </a:p>
        </p:txBody>
      </p:sp>
      <p:sp>
        <p:nvSpPr>
          <p:cNvPr id="4" name="Fußzeilenplatzhalter 3">
            <a:extLst>
              <a:ext uri="{FF2B5EF4-FFF2-40B4-BE49-F238E27FC236}">
                <a16:creationId xmlns:a16="http://schemas.microsoft.com/office/drawing/2014/main" id="{5B52BAD5-BF95-F445-72CB-A37D6EB2AC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CE155D6-ECF1-CC5F-A7F5-763D5B81C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59D70-4C89-4E53-857E-961E0AB229AF}" type="slidenum">
              <a:rPr lang="de-DE" smtClean="0"/>
              <a:t>‹Nr.›</a:t>
            </a:fld>
            <a:endParaRPr lang="de-DE"/>
          </a:p>
        </p:txBody>
      </p:sp>
    </p:spTree>
    <p:extLst>
      <p:ext uri="{BB962C8B-B14F-4D97-AF65-F5344CB8AC3E}">
        <p14:creationId xmlns:p14="http://schemas.microsoft.com/office/powerpoint/2010/main" val="30850416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736771" cy="33904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889171" y="0"/>
            <a:ext cx="967242" cy="339042"/>
          </a:xfrm>
          <a:prstGeom prst="rect">
            <a:avLst/>
          </a:prstGeom>
        </p:spPr>
        <p:txBody>
          <a:bodyPr vert="horz" lIns="91440" tIns="45720" rIns="91440" bIns="45720" rtlCol="0"/>
          <a:lstStyle>
            <a:lvl1pPr algn="r">
              <a:defRPr sz="1200"/>
            </a:lvl1pPr>
          </a:lstStyle>
          <a:p>
            <a:fld id="{CBE089D7-55CD-4F4E-841D-4FF1047BD697}" type="datetimeFigureOut">
              <a:rPr lang="de-DE" smtClean="0"/>
              <a:t>02.05.2024</a:t>
            </a:fld>
            <a:endParaRPr lang="de-DE"/>
          </a:p>
        </p:txBody>
      </p:sp>
      <p:sp>
        <p:nvSpPr>
          <p:cNvPr id="4" name="Folienbildplatzhalter 3"/>
          <p:cNvSpPr>
            <a:spLocks noGrp="1" noRot="1" noChangeAspect="1"/>
          </p:cNvSpPr>
          <p:nvPr>
            <p:ph type="sldImg" idx="2"/>
          </p:nvPr>
        </p:nvSpPr>
        <p:spPr>
          <a:xfrm>
            <a:off x="500739" y="478972"/>
            <a:ext cx="4500000" cy="2520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00740" y="3159810"/>
            <a:ext cx="5903684" cy="5505218"/>
          </a:xfrm>
          <a:prstGeom prst="rect">
            <a:avLst/>
          </a:prstGeom>
        </p:spPr>
        <p:txBody>
          <a:bodyPr vert="horz" lIns="0" tIns="0" rIns="0" bIns="0" rtlCol="0"/>
          <a:lstStyle/>
          <a:p>
            <a:endParaRPr lang="de-DE" dirty="0">
              <a:effectLst/>
              <a:latin typeface="+mn-lt"/>
            </a:endParaRPr>
          </a:p>
        </p:txBody>
      </p:sp>
      <p:sp>
        <p:nvSpPr>
          <p:cNvPr id="6" name="Fußzeilenplatzhalter 5"/>
          <p:cNvSpPr>
            <a:spLocks noGrp="1"/>
          </p:cNvSpPr>
          <p:nvPr>
            <p:ph type="ftr" sz="quarter" idx="4"/>
          </p:nvPr>
        </p:nvSpPr>
        <p:spPr>
          <a:xfrm>
            <a:off x="0" y="8804957"/>
            <a:ext cx="2971800" cy="339043"/>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804958"/>
            <a:ext cx="2971800" cy="339042"/>
          </a:xfrm>
          <a:prstGeom prst="rect">
            <a:avLst/>
          </a:prstGeom>
        </p:spPr>
        <p:txBody>
          <a:bodyPr vert="horz" lIns="91440" tIns="45720" rIns="91440" bIns="45720" rtlCol="0" anchor="b"/>
          <a:lstStyle>
            <a:lvl1pPr algn="r">
              <a:defRPr sz="1200"/>
            </a:lvl1pPr>
          </a:lstStyle>
          <a:p>
            <a:fld id="{F5ED8FD7-9BF1-C84C-B6AC-B89F91F10970}" type="slidenum">
              <a:rPr lang="de-DE" smtClean="0"/>
              <a:t>‹Nr.›</a:t>
            </a:fld>
            <a:endParaRPr lang="de-DE"/>
          </a:p>
        </p:txBody>
      </p:sp>
    </p:spTree>
    <p:extLst>
      <p:ext uri="{BB962C8B-B14F-4D97-AF65-F5344CB8AC3E}">
        <p14:creationId xmlns:p14="http://schemas.microsoft.com/office/powerpoint/2010/main" val="127431111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903684" cy="5614076"/>
          </a:xfrm>
        </p:spPr>
        <p:txBody>
          <a:bodyPr/>
          <a:lstStyle/>
          <a:p>
            <a:pPr marL="0" marR="0" lvl="0" indent="0" algn="l" defTabSz="914400" rtl="0" eaLnBrk="1" fontAlgn="auto" latinLnBrk="0" hangingPunct="1">
              <a:spcAft>
                <a:spcPts val="1200"/>
              </a:spcAft>
              <a:buClrTx/>
              <a:buSzTx/>
              <a:buFontTx/>
              <a:buNone/>
              <a:tabLst/>
              <a:defRPr/>
            </a:pPr>
            <a:r>
              <a:rPr lang="de-DE" sz="1200" b="1" i="0" dirty="0">
                <a:effectLst/>
                <a:latin typeface="+mn-lt"/>
              </a:rPr>
              <a:t>Zielgerichtetes Training führt zum Erfolg. Auch im Arbeitsschutz!</a:t>
            </a:r>
          </a:p>
          <a:p>
            <a:pPr>
              <a:spcAft>
                <a:spcPts val="1200"/>
              </a:spcAft>
            </a:pPr>
            <a:r>
              <a:rPr lang="de-DE" sz="1200" b="0" i="0" dirty="0">
                <a:effectLst/>
                <a:latin typeface="+mn-lt"/>
              </a:rPr>
              <a:t>Egal ob Fallschirmspringen, Bergsteigen oder Rallye fahren: Viele Sportarten bergen Risiken in sich. Deshalb bereiten sich Sportlerinnen und Sportler gut vor. Denn nur wer die Risiken kennt, kann Gefährdungen minimieren. Im Sport ist das cool und selbstverständlich. Warum nicht auch im betrieblichen Alltag? </a:t>
            </a:r>
          </a:p>
          <a:p>
            <a:pPr marL="0" marR="0" lvl="0" indent="0" algn="l" defTabSz="914400" rtl="0" eaLnBrk="1" fontAlgn="auto" latinLnBrk="0" hangingPunct="1">
              <a:spcAft>
                <a:spcPts val="1200"/>
              </a:spcAft>
              <a:buClrTx/>
              <a:buSzTx/>
              <a:buFontTx/>
              <a:buNone/>
              <a:tabLst/>
              <a:defRPr/>
            </a:pPr>
            <a:r>
              <a:rPr lang="de-DE" sz="1200" b="0" i="0" dirty="0">
                <a:effectLst/>
                <a:latin typeface="+mn-lt"/>
              </a:rPr>
              <a:t>Der </a:t>
            </a:r>
            <a:r>
              <a:rPr lang="de-DE" sz="1200" b="1" i="0" dirty="0">
                <a:effectLst/>
                <a:latin typeface="+mn-lt"/>
              </a:rPr>
              <a:t>Foliensatz </a:t>
            </a:r>
            <a:r>
              <a:rPr lang="de-DE" sz="1200" b="0" i="0" dirty="0">
                <a:effectLst/>
                <a:latin typeface="+mn-lt"/>
              </a:rPr>
              <a:t>basiert auf dem </a:t>
            </a:r>
            <a:r>
              <a:rPr lang="de-DE" sz="1200" b="1" i="0" dirty="0">
                <a:effectLst/>
                <a:latin typeface="+mn-lt"/>
              </a:rPr>
              <a:t>Merkblatt „Big Points im Arbeitsschutz – 10 Punkte, auf die Sie als Führungskraft unbedingt achten müssen“ (A 039-1) der Berufsgenossenschaft Rohstoffe und Industrie (BG RCI). </a:t>
            </a:r>
            <a:r>
              <a:rPr lang="de-DE" sz="1200" b="0" i="0" dirty="0">
                <a:effectLst/>
                <a:latin typeface="+mn-lt"/>
              </a:rPr>
              <a:t>Er möchte auf unkonventionelle Weise Lust auf Arbeitsschutz machen. </a:t>
            </a:r>
            <a:r>
              <a:rPr lang="de-DE" sz="1200" dirty="0">
                <a:effectLst/>
                <a:latin typeface="+mn-lt"/>
                <a:ea typeface="Calibri" panose="020F0502020204030204" pitchFamily="34" charset="0"/>
              </a:rPr>
              <a:t>Das Merkblatt geht wieder einen ungewöhnlichen Weg, indem es jeweils über einen Sportvergleich motiviert und dann auf die betriebliche Praxis eingeht. </a:t>
            </a:r>
            <a:r>
              <a:rPr lang="de-DE" sz="1200" b="1" i="0" dirty="0">
                <a:effectLst/>
                <a:latin typeface="+mn-lt"/>
              </a:rPr>
              <a:t>Denn für den Erfolg im Betrieb gelten ähnliche Regeln wie beim Sport. </a:t>
            </a:r>
            <a:endParaRPr lang="de-DE" sz="1200" dirty="0">
              <a:effectLst/>
              <a:latin typeface="+mn-lt"/>
              <a:ea typeface="Calibri" panose="020F0502020204030204" pitchFamily="34" charset="0"/>
            </a:endParaRPr>
          </a:p>
          <a:p>
            <a:pPr marL="0" marR="0" lvl="0" indent="0" algn="l" defTabSz="914400" rtl="0" eaLnBrk="1" fontAlgn="auto" latinLnBrk="0" hangingPunct="1">
              <a:spcAft>
                <a:spcPts val="1200"/>
              </a:spcAft>
              <a:buClrTx/>
              <a:buSzTx/>
              <a:buFontTx/>
              <a:buNone/>
              <a:tabLst/>
              <a:defRPr/>
            </a:pPr>
            <a:r>
              <a:rPr lang="de-DE" sz="1200" b="0" i="0" u="none" dirty="0">
                <a:effectLst/>
                <a:latin typeface="+mn-lt"/>
              </a:rPr>
              <a:t>Adressat sind </a:t>
            </a:r>
            <a:r>
              <a:rPr lang="de-DE" sz="1200" b="0" i="0" dirty="0">
                <a:effectLst/>
                <a:latin typeface="+mn-lt"/>
              </a:rPr>
              <a:t>Führungskräfte sowie Unternehmerinnen und Unternehmer aller Unternehmensgrößen, um die entscheidenden Themen des Arbeitsschutzes zu vermitteln. </a:t>
            </a:r>
            <a:r>
              <a:rPr lang="de-DE" sz="1200" b="1" dirty="0">
                <a:effectLst/>
                <a:latin typeface="+mn-lt"/>
                <a:ea typeface="Calibri" panose="020F0502020204030204" pitchFamily="34" charset="0"/>
              </a:rPr>
              <a:t>Der Gedanke der Big Points ist dabei NICHT Vollständigkeit und Tiefe. </a:t>
            </a:r>
            <a:r>
              <a:rPr lang="de-DE" sz="1200" dirty="0">
                <a:effectLst/>
                <a:latin typeface="+mn-lt"/>
                <a:ea typeface="Calibri" panose="020F0502020204030204" pitchFamily="34" charset="0"/>
              </a:rPr>
              <a:t>Das entspräche nicht der Idee und dem didaktischen Ansatz. </a:t>
            </a:r>
            <a:r>
              <a:rPr lang="de-DE" sz="1200" b="1" dirty="0">
                <a:effectLst/>
                <a:latin typeface="+mn-lt"/>
                <a:ea typeface="Calibri" panose="020F0502020204030204" pitchFamily="34" charset="0"/>
              </a:rPr>
              <a:t>Vielmehr geht es darum, </a:t>
            </a:r>
            <a:r>
              <a:rPr lang="de-DE" sz="1200" b="1" dirty="0">
                <a:latin typeface="+mn-lt"/>
                <a:cs typeface="Calibri" panose="020F0502020204030204" pitchFamily="34" charset="0"/>
              </a:rPr>
              <a:t>mit Spaß Impulse</a:t>
            </a:r>
            <a:r>
              <a:rPr lang="de-DE" sz="1200" b="1" dirty="0">
                <a:effectLst/>
                <a:latin typeface="+mn-lt"/>
                <a:ea typeface="Calibri" panose="020F0502020204030204" pitchFamily="34" charset="0"/>
              </a:rPr>
              <a:t> zu setzen und durch die Sportvergleiche einen</a:t>
            </a:r>
            <a:r>
              <a:rPr lang="de-DE" sz="1200" b="1" dirty="0">
                <a:latin typeface="+mn-lt"/>
                <a:cs typeface="Calibri" panose="020F0502020204030204" pitchFamily="34" charset="0"/>
              </a:rPr>
              <a:t> hohen Behaltens- und Wiedererkennungseffekt zu erzielen. </a:t>
            </a:r>
          </a:p>
          <a:p>
            <a:pPr>
              <a:spcAft>
                <a:spcPts val="1200"/>
              </a:spcAft>
            </a:pPr>
            <a:r>
              <a:rPr lang="de-DE" sz="1200" dirty="0">
                <a:latin typeface="+mn-lt"/>
                <a:cs typeface="Calibri" panose="020F0502020204030204" pitchFamily="34" charset="0"/>
              </a:rPr>
              <a:t>Diese Präsentation eignet sich insbesondere für den Einstieg in Unterweisungen und „Trainings“ mit dem Ziel, die Gruppe zu aktivieren und „ins Gespräch zu kommen“. Der Vortrag startet mit einer Sportszene und stellt erst danach den betrieblichen Bezug her. </a:t>
            </a:r>
          </a:p>
          <a:p>
            <a:pPr>
              <a:spcAft>
                <a:spcPts val="1200"/>
              </a:spcAft>
            </a:pPr>
            <a:r>
              <a:rPr lang="de-DE" sz="1200" dirty="0">
                <a:latin typeface="+mn-lt"/>
                <a:cs typeface="Calibri" panose="020F0502020204030204" pitchFamily="34" charset="0"/>
              </a:rPr>
              <a:t>In den Kommentarfeldern der Folien finden Sie jeweils Tipps für die Moderation. Zur effizienten Vorbereitung kann insbesondere das Merkblatt A 039-1 und die darin empfohlene Literatur genutzt werden.</a:t>
            </a:r>
          </a:p>
          <a:p>
            <a:pPr>
              <a:spcAft>
                <a:spcPts val="1200"/>
              </a:spcAft>
            </a:pPr>
            <a:r>
              <a:rPr lang="de-DE" sz="1200" b="1" u="none" dirty="0">
                <a:latin typeface="+mn-lt"/>
              </a:rPr>
              <a:t>Das Merkblatt A 039-1 und die Foliensätze der anderen neun Big Points </a:t>
            </a:r>
            <a:r>
              <a:rPr lang="de-DE" sz="1200" b="0" u="none" dirty="0">
                <a:latin typeface="+mn-lt"/>
              </a:rPr>
              <a:t>finden Sie am einfachsten unter awa.bgrci.de unter Eingabe des Suchworts „A 039-1“. Der Auswahlassistent ist auf Bestell- oder Downloadmöglichkeiten verlinkt.</a:t>
            </a:r>
            <a:r>
              <a:rPr lang="de-DE" sz="1200" dirty="0">
                <a:latin typeface="+mn-lt"/>
                <a:cs typeface="Calibri" panose="020F0502020204030204" pitchFamily="34" charset="0"/>
              </a:rPr>
              <a:t> </a:t>
            </a:r>
          </a:p>
          <a:p>
            <a:pPr>
              <a:spcAft>
                <a:spcPts val="1200"/>
              </a:spcAft>
            </a:pPr>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a:t>
            </a:fld>
            <a:endParaRPr lang="de-DE"/>
          </a:p>
        </p:txBody>
      </p:sp>
    </p:spTree>
    <p:extLst>
      <p:ext uri="{BB962C8B-B14F-4D97-AF65-F5344CB8AC3E}">
        <p14:creationId xmlns:p14="http://schemas.microsoft.com/office/powerpoint/2010/main" val="186842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10</a:t>
            </a:fld>
            <a:endParaRPr lang="de-DE"/>
          </a:p>
        </p:txBody>
      </p:sp>
    </p:spTree>
    <p:extLst>
      <p:ext uri="{BB962C8B-B14F-4D97-AF65-F5344CB8AC3E}">
        <p14:creationId xmlns:p14="http://schemas.microsoft.com/office/powerpoint/2010/main" val="107597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11</a:t>
            </a:fld>
            <a:endParaRPr lang="de-DE"/>
          </a:p>
        </p:txBody>
      </p:sp>
    </p:spTree>
    <p:extLst>
      <p:ext uri="{BB962C8B-B14F-4D97-AF65-F5344CB8AC3E}">
        <p14:creationId xmlns:p14="http://schemas.microsoft.com/office/powerpoint/2010/main" val="121700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12</a:t>
            </a:fld>
            <a:endParaRPr lang="de-DE"/>
          </a:p>
        </p:txBody>
      </p:sp>
    </p:spTree>
    <p:extLst>
      <p:ext uri="{BB962C8B-B14F-4D97-AF65-F5344CB8AC3E}">
        <p14:creationId xmlns:p14="http://schemas.microsoft.com/office/powerpoint/2010/main" val="387853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13</a:t>
            </a:fld>
            <a:endParaRPr lang="de-DE"/>
          </a:p>
        </p:txBody>
      </p:sp>
    </p:spTree>
    <p:extLst>
      <p:ext uri="{BB962C8B-B14F-4D97-AF65-F5344CB8AC3E}">
        <p14:creationId xmlns:p14="http://schemas.microsoft.com/office/powerpoint/2010/main" val="290692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14</a:t>
            </a:fld>
            <a:endParaRPr lang="de-DE"/>
          </a:p>
        </p:txBody>
      </p:sp>
    </p:spTree>
    <p:extLst>
      <p:ext uri="{BB962C8B-B14F-4D97-AF65-F5344CB8AC3E}">
        <p14:creationId xmlns:p14="http://schemas.microsoft.com/office/powerpoint/2010/main" val="18692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2</a:t>
            </a:fld>
            <a:endParaRPr lang="de-DE"/>
          </a:p>
        </p:txBody>
      </p:sp>
    </p:spTree>
    <p:extLst>
      <p:ext uri="{BB962C8B-B14F-4D97-AF65-F5344CB8AC3E}">
        <p14:creationId xmlns:p14="http://schemas.microsoft.com/office/powerpoint/2010/main" val="230666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3</a:t>
            </a:fld>
            <a:endParaRPr lang="de-DE"/>
          </a:p>
        </p:txBody>
      </p:sp>
    </p:spTree>
    <p:extLst>
      <p:ext uri="{BB962C8B-B14F-4D97-AF65-F5344CB8AC3E}">
        <p14:creationId xmlns:p14="http://schemas.microsoft.com/office/powerpoint/2010/main" val="315173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r>
              <a:rPr lang="de-DE" b="1" dirty="0">
                <a:effectLst/>
                <a:latin typeface="+mn-lt"/>
              </a:rPr>
              <a:t>Impulse:</a:t>
            </a:r>
          </a:p>
          <a:p>
            <a:pPr marL="171450" indent="-171450">
              <a:buFont typeface="Arial" panose="020B0604020202020204" pitchFamily="34" charset="0"/>
              <a:buChar char="•"/>
            </a:pPr>
            <a:r>
              <a:rPr lang="de-DE" dirty="0">
                <a:effectLst/>
                <a:latin typeface="+mn-lt"/>
              </a:rPr>
              <a:t>Was sieht man?</a:t>
            </a:r>
          </a:p>
          <a:p>
            <a:pPr marL="171450" indent="-171450">
              <a:buFont typeface="Arial" panose="020B0604020202020204" pitchFamily="34" charset="0"/>
              <a:buChar char="•"/>
            </a:pPr>
            <a:r>
              <a:rPr lang="de-DE" dirty="0">
                <a:solidFill>
                  <a:srgbClr val="211D1E"/>
                </a:solidFill>
                <a:effectLst/>
                <a:latin typeface="+mn-lt"/>
              </a:rPr>
              <a:t>Das Formel-1-Team steht kurz vor dem entscheidenden Meisterschaftsrennen. Fokussiert und konzentriert werden die letzten Arbeiten und Checks ausgeführt. Die Technik des Boliden muss fehlerfrei funktionieren. </a:t>
            </a:r>
          </a:p>
          <a:p>
            <a:pPr marL="171450" indent="-171450">
              <a:buFont typeface="Arial" panose="020B0604020202020204" pitchFamily="34" charset="0"/>
              <a:buChar char="•"/>
            </a:pPr>
            <a:r>
              <a:rPr lang="de-DE" dirty="0"/>
              <a:t>Wer ist Teil des Teams? Fahrwerks- und Softwareingenieur, Fahrer, Teamchef, Motorspezialist – hochspezialisierte, hochmotivierte Fachkräfte, die gemeinsam ein Ziel verfolgen: den Sieg.</a:t>
            </a:r>
            <a:endParaRPr lang="de-DE" dirty="0">
              <a:solidFill>
                <a:srgbClr val="211D1E"/>
              </a:solidFill>
              <a:effectLst/>
              <a:latin typeface="+mn-lt"/>
            </a:endParaRPr>
          </a:p>
          <a:p>
            <a:endParaRPr lang="de-DE" dirty="0">
              <a:solidFill>
                <a:srgbClr val="211D1E"/>
              </a:solidFill>
              <a:effectLst/>
              <a:latin typeface="+mn-lt"/>
            </a:endParaRPr>
          </a:p>
        </p:txBody>
      </p:sp>
      <p:sp>
        <p:nvSpPr>
          <p:cNvPr id="4" name="Foliennummernplatzhalter 3"/>
          <p:cNvSpPr>
            <a:spLocks noGrp="1"/>
          </p:cNvSpPr>
          <p:nvPr>
            <p:ph type="sldNum" sz="quarter" idx="5"/>
          </p:nvPr>
        </p:nvSpPr>
        <p:spPr/>
        <p:txBody>
          <a:bodyPr/>
          <a:lstStyle/>
          <a:p>
            <a:fld id="{F5ED8FD7-9BF1-C84C-B6AC-B89F91F10970}" type="slidenum">
              <a:rPr lang="de-DE" smtClean="0"/>
              <a:t>4</a:t>
            </a:fld>
            <a:endParaRPr lang="de-DE"/>
          </a:p>
        </p:txBody>
      </p:sp>
    </p:spTree>
    <p:extLst>
      <p:ext uri="{BB962C8B-B14F-4D97-AF65-F5344CB8AC3E}">
        <p14:creationId xmlns:p14="http://schemas.microsoft.com/office/powerpoint/2010/main" val="215750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661521" cy="5505218"/>
          </a:xfrm>
        </p:spPr>
        <p:txBody>
          <a:bodyPr/>
          <a:lstStyle/>
          <a:p>
            <a:pPr marL="225425" marR="0" lvl="0" indent="-225425" algn="l" defTabSz="914400" rtl="0" eaLnBrk="1" fontAlgn="auto" latinLnBrk="0" hangingPunct="1">
              <a:lnSpc>
                <a:spcPct val="100000"/>
              </a:lnSpc>
              <a:spcBef>
                <a:spcPts val="0"/>
              </a:spcBef>
              <a:buClrTx/>
              <a:buSzTx/>
              <a:buFont typeface="Arial" panose="020B0604020202020204" pitchFamily="34" charset="0"/>
              <a:buNone/>
              <a:defRPr/>
            </a:pPr>
            <a:r>
              <a:rPr lang="de-DE" b="1" kern="1200" dirty="0">
                <a:solidFill>
                  <a:schemeClr val="tx1"/>
                </a:solidFill>
                <a:effectLst/>
                <a:ea typeface="+mn-ea"/>
                <a:cs typeface="+mn-cs"/>
              </a:rPr>
              <a:t>Impulse zur Frage 1:</a:t>
            </a:r>
          </a:p>
          <a:p>
            <a:pPr marL="9525" marR="0" lvl="0" indent="-9525" algn="l" defTabSz="914400" rtl="0" eaLnBrk="1" fontAlgn="auto" latinLnBrk="0" hangingPunct="1">
              <a:lnSpc>
                <a:spcPct val="107000"/>
              </a:lnSpc>
              <a:spcBef>
                <a:spcPts val="0"/>
              </a:spcBef>
              <a:buClrTx/>
              <a:buSzTx/>
              <a:buFont typeface="Arial" panose="020B0604020202020204" pitchFamily="34" charset="0"/>
              <a:buNone/>
              <a:defRPr/>
            </a:pPr>
            <a:r>
              <a:rPr lang="de-DE" kern="100" dirty="0">
                <a:effectLst/>
                <a:ea typeface="Calibri" panose="020F0502020204030204" pitchFamily="34" charset="0"/>
                <a:cs typeface="Times New Roman" panose="02020603050405020304" pitchFamily="18" charset="0"/>
              </a:rPr>
              <a:t>Gewinnen! </a:t>
            </a:r>
            <a:r>
              <a:rPr lang="de-DE" dirty="0"/>
              <a:t>Das Team kitzelt alles aus der Technik heraus, damit der am Limit gefahrene Rennwagen einwandfrei und optimal läuft. Dabei muss auch die größtmögliche Sicherheit des Piloten gewährleistet sein. Unfälle und Ausfälle müssen vermieden werden.</a:t>
            </a:r>
          </a:p>
          <a:p>
            <a:pPr marL="9525" marR="0" lvl="0" indent="-9525" algn="l" defTabSz="914400" rtl="0" eaLnBrk="1" fontAlgn="auto" latinLnBrk="0" hangingPunct="1">
              <a:lnSpc>
                <a:spcPct val="107000"/>
              </a:lnSpc>
              <a:spcBef>
                <a:spcPts val="0"/>
              </a:spcBef>
              <a:buClrTx/>
              <a:buSzTx/>
              <a:buFont typeface="Arial" panose="020B0604020202020204" pitchFamily="34" charset="0"/>
              <a:buNone/>
              <a:defRPr/>
            </a:pPr>
            <a:endParaRPr lang="de-DE" kern="100" dirty="0">
              <a:effectLst/>
              <a:ea typeface="Calibri" panose="020F0502020204030204" pitchFamily="34" charset="0"/>
              <a:cs typeface="Times New Roman" panose="02020603050405020304" pitchFamily="18" charset="0"/>
            </a:endParaRPr>
          </a:p>
          <a:p>
            <a:pPr marL="225425" marR="0" lvl="0" indent="-225425" algn="l" defTabSz="914400" rtl="0" eaLnBrk="1" fontAlgn="auto" latinLnBrk="0" hangingPunct="1">
              <a:lnSpc>
                <a:spcPct val="100000"/>
              </a:lnSpc>
              <a:spcBef>
                <a:spcPts val="0"/>
              </a:spcBef>
              <a:buClrTx/>
              <a:buSzTx/>
              <a:buFont typeface="Arial" panose="020B0604020202020204" pitchFamily="34" charset="0"/>
              <a:buNone/>
              <a:defRPr/>
            </a:pPr>
            <a:r>
              <a:rPr lang="de-DE" b="1" kern="1200" dirty="0">
                <a:solidFill>
                  <a:schemeClr val="tx1"/>
                </a:solidFill>
                <a:effectLst/>
                <a:ea typeface="+mn-ea"/>
                <a:cs typeface="+mn-cs"/>
              </a:rPr>
              <a:t>Impulse zur Frage 2:</a:t>
            </a:r>
          </a:p>
          <a:p>
            <a:pPr marL="225425" marR="0" lvl="0" indent="-225425" algn="l" defTabSz="914400" rtl="0" eaLnBrk="1" fontAlgn="auto" latinLnBrk="0" hangingPunct="1">
              <a:lnSpc>
                <a:spcPct val="107000"/>
              </a:lnSpc>
              <a:spcBef>
                <a:spcPts val="0"/>
              </a:spcBef>
              <a:buClrTx/>
              <a:buSzTx/>
              <a:buFont typeface="Arial" panose="020B0604020202020204" pitchFamily="34" charset="0"/>
              <a:buChar char="•"/>
              <a:defRPr/>
            </a:pPr>
            <a:r>
              <a:rPr lang="de-DE" dirty="0"/>
              <a:t>Die Technik muss einwandfrei funktionieren. </a:t>
            </a:r>
          </a:p>
          <a:p>
            <a:pPr marL="225425" marR="0" lvl="0" indent="-225425" algn="l" defTabSz="914400" rtl="0" eaLnBrk="1" fontAlgn="auto" latinLnBrk="0" hangingPunct="1">
              <a:lnSpc>
                <a:spcPct val="107000"/>
              </a:lnSpc>
              <a:spcBef>
                <a:spcPts val="0"/>
              </a:spcBef>
              <a:buClrTx/>
              <a:buSzTx/>
              <a:buFont typeface="Arial" panose="020B0604020202020204" pitchFamily="34" charset="0"/>
              <a:buChar char="•"/>
              <a:defRPr/>
            </a:pPr>
            <a:r>
              <a:rPr lang="de-DE" dirty="0"/>
              <a:t>Notwendige technische Schutzmaßnahmen (z. B. Radsicherungen, Überschlagschutz, Gurtsystem) müssen vorhanden, geeignet und funktionstüchtig sein.</a:t>
            </a:r>
          </a:p>
          <a:p>
            <a:pPr marL="225425" marR="0" lvl="0" indent="-225425" algn="l" defTabSz="914400" rtl="0" eaLnBrk="1" fontAlgn="auto" latinLnBrk="0" hangingPunct="1">
              <a:lnSpc>
                <a:spcPct val="107000"/>
              </a:lnSpc>
              <a:spcBef>
                <a:spcPts val="0"/>
              </a:spcBef>
              <a:buClrTx/>
              <a:buSzTx/>
              <a:buFont typeface="Arial" panose="020B0604020202020204" pitchFamily="34" charset="0"/>
              <a:buChar char="•"/>
              <a:defRPr/>
            </a:pPr>
            <a:r>
              <a:rPr lang="de-DE" dirty="0"/>
              <a:t>Fehlerfreies Arbeiten im Vorfeld (z. B. Luftdruck einstellen) und während des Rennens (z. B. Reifenwechsel), gegebenenfalls als 4-Augen-Prinzip durch hochmotivierte, hochspezialisierte Fachkräfte</a:t>
            </a:r>
          </a:p>
        </p:txBody>
      </p:sp>
      <p:sp>
        <p:nvSpPr>
          <p:cNvPr id="4" name="Foliennummernplatzhalter 3"/>
          <p:cNvSpPr>
            <a:spLocks noGrp="1"/>
          </p:cNvSpPr>
          <p:nvPr>
            <p:ph type="sldNum" sz="quarter" idx="5"/>
          </p:nvPr>
        </p:nvSpPr>
        <p:spPr/>
        <p:txBody>
          <a:bodyPr/>
          <a:lstStyle/>
          <a:p>
            <a:fld id="{F5ED8FD7-9BF1-C84C-B6AC-B89F91F10970}" type="slidenum">
              <a:rPr lang="de-DE" smtClean="0"/>
              <a:t>5</a:t>
            </a:fld>
            <a:endParaRPr lang="de-DE"/>
          </a:p>
        </p:txBody>
      </p:sp>
    </p:spTree>
    <p:extLst>
      <p:ext uri="{BB962C8B-B14F-4D97-AF65-F5344CB8AC3E}">
        <p14:creationId xmlns:p14="http://schemas.microsoft.com/office/powerpoint/2010/main" val="158727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Tx/>
              <a:buNone/>
              <a:tabLst/>
              <a:defRPr/>
            </a:pPr>
            <a:r>
              <a:rPr lang="de-DE" sz="1200" b="1" dirty="0">
                <a:effectLst/>
                <a:latin typeface="Calibri" panose="020F0502020204030204" pitchFamily="34" charset="0"/>
                <a:ea typeface="Calibri" panose="020F0502020204030204" pitchFamily="34" charset="0"/>
                <a:cs typeface="Times New Roman" panose="02020603050405020304" pitchFamily="18" charset="0"/>
              </a:rPr>
              <a:t>Impulse:</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lang="de-DE" sz="1200" dirty="0"/>
              <a:t>Beim Motorsport kann ein technischer Defekt den Sieg kosten und der Ausfall eines Sicherheitsbauteils eine Massenkarambolage auslösen. Im Betrieb kann es zu Produktionsausfall, Qualitätsproblemen oder gar zu Unfällen führen.</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Zusammen mit Ihrem Team müssen Sie deswegen dafür Sorge tragen, dass Maschinen und Anlagen regelmäßig überprüft werden, ob beispielsweise die Sicherheitseinrichtungen vollständig und funktionstüchtig sind. Manipulationen an der Sicherheitseinrichtung sind wider Erwarten immer noch ein großes Thema.</a:t>
            </a:r>
          </a:p>
        </p:txBody>
      </p:sp>
      <p:sp>
        <p:nvSpPr>
          <p:cNvPr id="4" name="Foliennummernplatzhalter 3"/>
          <p:cNvSpPr>
            <a:spLocks noGrp="1"/>
          </p:cNvSpPr>
          <p:nvPr>
            <p:ph type="sldNum" sz="quarter" idx="5"/>
          </p:nvPr>
        </p:nvSpPr>
        <p:spPr/>
        <p:txBody>
          <a:bodyPr/>
          <a:lstStyle/>
          <a:p>
            <a:fld id="{F5ED8FD7-9BF1-C84C-B6AC-B89F91F10970}" type="slidenum">
              <a:rPr lang="de-DE" smtClean="0"/>
              <a:t>6</a:t>
            </a:fld>
            <a:endParaRPr lang="de-DE"/>
          </a:p>
        </p:txBody>
      </p:sp>
    </p:spTree>
    <p:extLst>
      <p:ext uri="{BB962C8B-B14F-4D97-AF65-F5344CB8AC3E}">
        <p14:creationId xmlns:p14="http://schemas.microsoft.com/office/powerpoint/2010/main" val="244150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7</a:t>
            </a:fld>
            <a:endParaRPr lang="de-DE"/>
          </a:p>
        </p:txBody>
      </p:sp>
    </p:spTree>
    <p:extLst>
      <p:ext uri="{BB962C8B-B14F-4D97-AF65-F5344CB8AC3E}">
        <p14:creationId xmlns:p14="http://schemas.microsoft.com/office/powerpoint/2010/main" val="212108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algn="just"/>
            <a:endParaRPr lang="de-DE" dirty="0">
              <a:effectLs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F5ED8FD7-9BF1-C84C-B6AC-B89F91F10970}" type="slidenum">
              <a:rPr lang="de-DE" smtClean="0"/>
              <a:t>8</a:t>
            </a:fld>
            <a:endParaRPr lang="de-DE"/>
          </a:p>
        </p:txBody>
      </p:sp>
    </p:spTree>
    <p:extLst>
      <p:ext uri="{BB962C8B-B14F-4D97-AF65-F5344CB8AC3E}">
        <p14:creationId xmlns:p14="http://schemas.microsoft.com/office/powerpoint/2010/main" val="48032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9</a:t>
            </a:fld>
            <a:endParaRPr lang="de-DE"/>
          </a:p>
        </p:txBody>
      </p:sp>
    </p:spTree>
    <p:extLst>
      <p:ext uri="{BB962C8B-B14F-4D97-AF65-F5344CB8AC3E}">
        <p14:creationId xmlns:p14="http://schemas.microsoft.com/office/powerpoint/2010/main" val="2428271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2" name="Grafik 1">
            <a:extLst>
              <a:ext uri="{FF2B5EF4-FFF2-40B4-BE49-F238E27FC236}">
                <a16:creationId xmlns:a16="http://schemas.microsoft.com/office/drawing/2014/main" id="{36D04494-41D0-D3AB-4125-26FA301CAF10}"/>
              </a:ext>
            </a:extLst>
          </p:cNvPr>
          <p:cNvPicPr>
            <a:picLocks noChangeAspect="1"/>
          </p:cNvPicPr>
          <p:nvPr userDrawn="1"/>
        </p:nvPicPr>
        <p:blipFill>
          <a:blip r:embed="rId3"/>
          <a:stretch>
            <a:fillRect/>
          </a:stretch>
        </p:blipFill>
        <p:spPr>
          <a:xfrm>
            <a:off x="9389618" y="3734200"/>
            <a:ext cx="1998810" cy="1953792"/>
          </a:xfrm>
          <a:prstGeom prst="rect">
            <a:avLst/>
          </a:prstGeom>
        </p:spPr>
      </p:pic>
      <p:pic>
        <p:nvPicPr>
          <p:cNvPr id="3" name="Grafik 2">
            <a:extLst>
              <a:ext uri="{FF2B5EF4-FFF2-40B4-BE49-F238E27FC236}">
                <a16:creationId xmlns:a16="http://schemas.microsoft.com/office/drawing/2014/main" id="{D2EEF0B8-4479-9C96-6E73-54E98D888A78}"/>
              </a:ext>
            </a:extLst>
          </p:cNvPr>
          <p:cNvPicPr>
            <a:picLocks noChangeAspect="1"/>
          </p:cNvPicPr>
          <p:nvPr userDrawn="1"/>
        </p:nvPicPr>
        <p:blipFill rotWithShape="1">
          <a:blip r:embed="rId4"/>
          <a:srcRect l="305" t="31029" r="643" b="52584"/>
          <a:stretch/>
        </p:blipFill>
        <p:spPr>
          <a:xfrm>
            <a:off x="8899856" y="4267201"/>
            <a:ext cx="2943498" cy="687977"/>
          </a:xfrm>
          <a:prstGeom prst="rect">
            <a:avLst/>
          </a:prstGeom>
        </p:spPr>
      </p:pic>
      <p:pic>
        <p:nvPicPr>
          <p:cNvPr id="4" name="Grafik 3">
            <a:extLst>
              <a:ext uri="{FF2B5EF4-FFF2-40B4-BE49-F238E27FC236}">
                <a16:creationId xmlns:a16="http://schemas.microsoft.com/office/drawing/2014/main" id="{F2661334-9B81-595D-BAF1-4D26026A9543}"/>
              </a:ext>
            </a:extLst>
          </p:cNvPr>
          <p:cNvPicPr>
            <a:picLocks noChangeAspect="1"/>
          </p:cNvPicPr>
          <p:nvPr userDrawn="1"/>
        </p:nvPicPr>
        <p:blipFill>
          <a:blip r:embed="rId5"/>
          <a:srcRect/>
          <a:stretch/>
        </p:blipFill>
        <p:spPr>
          <a:xfrm>
            <a:off x="9429206" y="1608878"/>
            <a:ext cx="1912237" cy="1989571"/>
          </a:xfrm>
          <a:prstGeom prst="rect">
            <a:avLst/>
          </a:prstGeom>
        </p:spPr>
      </p:pic>
      <p:pic>
        <p:nvPicPr>
          <p:cNvPr id="5" name="Grafik 4">
            <a:extLst>
              <a:ext uri="{FF2B5EF4-FFF2-40B4-BE49-F238E27FC236}">
                <a16:creationId xmlns:a16="http://schemas.microsoft.com/office/drawing/2014/main" id="{0DA82D2C-35F2-F4CC-50EB-E4300505861A}"/>
              </a:ext>
            </a:extLst>
          </p:cNvPr>
          <p:cNvPicPr>
            <a:picLocks noChangeAspect="1"/>
          </p:cNvPicPr>
          <p:nvPr userDrawn="1"/>
        </p:nvPicPr>
        <p:blipFill rotWithShape="1">
          <a:blip r:embed="rId6"/>
          <a:srcRect t="-4352" r="1964" b="49403"/>
          <a:stretch/>
        </p:blipFill>
        <p:spPr>
          <a:xfrm>
            <a:off x="9339582" y="5689600"/>
            <a:ext cx="2084578" cy="1168400"/>
          </a:xfrm>
          <a:prstGeom prst="rect">
            <a:avLst/>
          </a:prstGeom>
        </p:spPr>
      </p:pic>
    </p:spTree>
    <p:extLst>
      <p:ext uri="{BB962C8B-B14F-4D97-AF65-F5344CB8AC3E}">
        <p14:creationId xmlns:p14="http://schemas.microsoft.com/office/powerpoint/2010/main" val="96127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2: BG, UL,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E806560-BDDF-E5EE-F3CB-98A75478CCF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8F6C66B-460D-4627-2A9B-64353CDD637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
        <p:nvSpPr>
          <p:cNvPr id="10" name="Rechteck 9">
            <a:extLst>
              <a:ext uri="{FF2B5EF4-FFF2-40B4-BE49-F238E27FC236}">
                <a16:creationId xmlns:a16="http://schemas.microsoft.com/office/drawing/2014/main" id="{06648980-FD44-EB5B-4501-4DDCB4658482}"/>
              </a:ext>
            </a:extLst>
          </p:cNvPr>
          <p:cNvSpPr/>
          <p:nvPr userDrawn="1"/>
        </p:nvSpPr>
        <p:spPr>
          <a:xfrm>
            <a:off x="-659" y="-1"/>
            <a:ext cx="895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8" name="Grafik 7">
            <a:extLst>
              <a:ext uri="{FF2B5EF4-FFF2-40B4-BE49-F238E27FC236}">
                <a16:creationId xmlns:a16="http://schemas.microsoft.com/office/drawing/2014/main" id="{8E749462-175E-7361-359D-4FC49C3C0F46}"/>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9" name="Grafik 8">
            <a:extLst>
              <a:ext uri="{FF2B5EF4-FFF2-40B4-BE49-F238E27FC236}">
                <a16:creationId xmlns:a16="http://schemas.microsoft.com/office/drawing/2014/main" id="{217BEF71-CC5B-E7FC-9FF9-9FE0A3A66449}"/>
              </a:ext>
            </a:extLst>
          </p:cNvPr>
          <p:cNvPicPr>
            <a:picLocks noChangeAspect="1"/>
          </p:cNvPicPr>
          <p:nvPr userDrawn="1"/>
        </p:nvPicPr>
        <p:blipFill>
          <a:blip r:embed="rId3"/>
          <a:stretch>
            <a:fillRect/>
          </a:stretch>
        </p:blipFill>
        <p:spPr>
          <a:xfrm>
            <a:off x="3465619" y="629727"/>
            <a:ext cx="5280089" cy="5161168"/>
          </a:xfrm>
          <a:prstGeom prst="rect">
            <a:avLst/>
          </a:prstGeom>
        </p:spPr>
      </p:pic>
    </p:spTree>
    <p:extLst>
      <p:ext uri="{BB962C8B-B14F-4D97-AF65-F5344CB8AC3E}">
        <p14:creationId xmlns:p14="http://schemas.microsoft.com/office/powerpoint/2010/main" val="133901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CF4A38D-66EB-B73C-80C1-651F91217F08}"/>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E0A6C3A-6929-02DB-E768-43FC76A1D9E5}"/>
              </a:ext>
            </a:extLst>
          </p:cNvPr>
          <p:cNvSpPr>
            <a:spLocks noGrp="1"/>
          </p:cNvSpPr>
          <p:nvPr>
            <p:ph type="sldNum" sz="quarter" idx="12"/>
          </p:nvPr>
        </p:nvSpPr>
        <p:spPr/>
        <p:txBody>
          <a:bodyPr/>
          <a:lstStyle/>
          <a:p>
            <a:fld id="{95A3FDB4-5897-5B41-9BAD-39C3DB677514}" type="slidenum">
              <a:rPr lang="de-DE" smtClean="0"/>
              <a:pPr/>
              <a:t>‹Nr.›</a:t>
            </a:fld>
            <a:endParaRPr lang="de-DE" dirty="0"/>
          </a:p>
        </p:txBody>
      </p:sp>
      <p:pic>
        <p:nvPicPr>
          <p:cNvPr id="6" name="Grafik 5">
            <a:extLst>
              <a:ext uri="{FF2B5EF4-FFF2-40B4-BE49-F238E27FC236}">
                <a16:creationId xmlns:a16="http://schemas.microsoft.com/office/drawing/2014/main" id="{BE2597BF-88D8-CF73-64F3-0126375013D9}"/>
              </a:ext>
            </a:extLst>
          </p:cNvPr>
          <p:cNvPicPr>
            <a:picLocks/>
          </p:cNvPicPr>
          <p:nvPr userDrawn="1"/>
        </p:nvPicPr>
        <p:blipFill rotWithShape="1">
          <a:blip r:embed="rId2"/>
          <a:srcRect t="14836" b="1044"/>
          <a:stretch/>
        </p:blipFill>
        <p:spPr>
          <a:xfrm>
            <a:off x="0" y="1058400"/>
            <a:ext cx="12193200" cy="5410800"/>
          </a:xfrm>
          <a:prstGeom prst="rect">
            <a:avLst/>
          </a:prstGeom>
        </p:spPr>
      </p:pic>
    </p:spTree>
    <p:extLst>
      <p:ext uri="{BB962C8B-B14F-4D97-AF65-F5344CB8AC3E}">
        <p14:creationId xmlns:p14="http://schemas.microsoft.com/office/powerpoint/2010/main" val="129918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lie: BP-Titel, UK und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3BD3-2428-491E-D394-66175C3FA0A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97B69023-1088-CC66-6782-1F5D3975F74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Tree>
    <p:extLst>
      <p:ext uri="{BB962C8B-B14F-4D97-AF65-F5344CB8AC3E}">
        <p14:creationId xmlns:p14="http://schemas.microsoft.com/office/powerpoint/2010/main" val="89059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spTree>
    <p:extLst>
      <p:ext uri="{BB962C8B-B14F-4D97-AF65-F5344CB8AC3E}">
        <p14:creationId xmlns:p14="http://schemas.microsoft.com/office/powerpoint/2010/main" val="955282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6A6A6"/>
        </a:solidFill>
        <a:effectLst/>
      </p:bgPr>
    </p:bg>
    <p:spTree>
      <p:nvGrpSpPr>
        <p:cNvPr id="1" name=""/>
        <p:cNvGrpSpPr/>
        <p:nvPr/>
      </p:nvGrpSpPr>
      <p:grpSpPr>
        <a:xfrm>
          <a:off x="0" y="0"/>
          <a:ext cx="0" cy="0"/>
          <a:chOff x="0" y="0"/>
          <a:chExt cx="0" cy="0"/>
        </a:xfrm>
      </p:grpSpPr>
      <p:sp>
        <p:nvSpPr>
          <p:cNvPr id="10" name="Rectangle 12" title="left edge border">
            <a:extLst>
              <a:ext uri="{FF2B5EF4-FFF2-40B4-BE49-F238E27FC236}">
                <a16:creationId xmlns:a16="http://schemas.microsoft.com/office/drawing/2014/main" id="{34E4E5A1-2B57-FD8B-334E-2C6610BBA931}"/>
              </a:ext>
            </a:extLst>
          </p:cNvPr>
          <p:cNvSpPr/>
          <p:nvPr userDrawn="1"/>
        </p:nvSpPr>
        <p:spPr>
          <a:xfrm>
            <a:off x="0" y="0"/>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b="0" i="0" dirty="0">
              <a:latin typeface="Calibri" panose="020F0502020204030204" pitchFamily="34" charset="0"/>
            </a:endParaRPr>
          </a:p>
        </p:txBody>
      </p:sp>
      <p:sp>
        <p:nvSpPr>
          <p:cNvPr id="9" name="Rectangle 12" title="left edge border">
            <a:extLst>
              <a:ext uri="{FF2B5EF4-FFF2-40B4-BE49-F238E27FC236}">
                <a16:creationId xmlns:a16="http://schemas.microsoft.com/office/drawing/2014/main" id="{5CE936D5-3D4B-26B7-5C5C-D58EC88BD72C}"/>
              </a:ext>
            </a:extLst>
          </p:cNvPr>
          <p:cNvSpPr/>
          <p:nvPr userDrawn="1"/>
        </p:nvSpPr>
        <p:spPr>
          <a:xfrm>
            <a:off x="0" y="6473825"/>
            <a:ext cx="12192000" cy="384175"/>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a16="http://schemas.microsoft.com/office/drawing/2014/main" id="{B47CB092-0AB9-910A-F139-B5973B8D838B}"/>
              </a:ext>
            </a:extLst>
          </p:cNvPr>
          <p:cNvSpPr>
            <a:spLocks noGrp="1"/>
          </p:cNvSpPr>
          <p:nvPr>
            <p:ph type="dt" sz="half" idx="2"/>
          </p:nvPr>
        </p:nvSpPr>
        <p:spPr>
          <a:xfrm>
            <a:off x="1171822" y="6527468"/>
            <a:ext cx="1124129" cy="288000"/>
          </a:xfrm>
          <a:prstGeom prst="rect">
            <a:avLst/>
          </a:prstGeom>
        </p:spPr>
        <p:txBody>
          <a:bodyPr vert="horz" lIns="36000" tIns="36000" rIns="36000" bIns="36000" rtlCol="0" anchor="ctr"/>
          <a:lstStyle>
            <a:lvl1pPr algn="ctr">
              <a:defRPr sz="1200" b="0" i="0">
                <a:solidFill>
                  <a:schemeClr val="bg1"/>
                </a:solidFill>
                <a:latin typeface="Source Sans 3" panose="020B0503030403020204" pitchFamily="34" charset="0"/>
                <a:cs typeface="Calibri" panose="020F0502020204030204" pitchFamily="34" charset="0"/>
              </a:defRPr>
            </a:lvl1pPr>
          </a:lstStyle>
          <a:p>
            <a:fld id="{FB2CE979-4BF7-EC4C-BCC2-A8054AB43A13}" type="datetime1">
              <a:rPr lang="de-DE" smtClean="0"/>
              <a:pPr/>
              <a:t>02.05.2024</a:t>
            </a:fld>
            <a:endParaRPr lang="de-DE" dirty="0"/>
          </a:p>
        </p:txBody>
      </p:sp>
      <p:sp>
        <p:nvSpPr>
          <p:cNvPr id="14" name="Slide Number Placeholder 5">
            <a:extLst>
              <a:ext uri="{FF2B5EF4-FFF2-40B4-BE49-F238E27FC236}">
                <a16:creationId xmlns:a16="http://schemas.microsoft.com/office/drawing/2014/main" id="{6E7A0C73-90F7-5C31-E151-89B7057E5D8B}"/>
              </a:ext>
            </a:extLst>
          </p:cNvPr>
          <p:cNvSpPr>
            <a:spLocks noGrp="1"/>
          </p:cNvSpPr>
          <p:nvPr>
            <p:ph type="sldNum" sz="quarter" idx="4"/>
          </p:nvPr>
        </p:nvSpPr>
        <p:spPr>
          <a:xfrm>
            <a:off x="10621736" y="6527468"/>
            <a:ext cx="808265" cy="288000"/>
          </a:xfrm>
          <a:prstGeom prst="rect">
            <a:avLst/>
          </a:prstGeom>
        </p:spPr>
        <p:txBody>
          <a:bodyPr vert="horz" lIns="36000" tIns="36000" rIns="0" bIns="36000" rtlCol="0" anchor="ctr"/>
          <a:lstStyle>
            <a:lvl1pPr algn="r">
              <a:defRPr sz="1200" b="0" i="0">
                <a:solidFill>
                  <a:schemeClr val="bg1"/>
                </a:solidFill>
                <a:latin typeface="Source Sans 3" panose="020B0503030403020204" pitchFamily="34" charset="0"/>
                <a:cs typeface="Calibri" panose="020F0502020204030204" pitchFamily="34" charset="0"/>
              </a:defRPr>
            </a:lvl1pPr>
          </a:lstStyle>
          <a:p>
            <a:fld id="{95A3FDB4-5897-5B41-9BAD-39C3DB677514}" type="slidenum">
              <a:rPr lang="de-DE" smtClean="0"/>
              <a:pPr/>
              <a:t>‹Nr.›</a:t>
            </a:fld>
            <a:endParaRPr lang="de-DE" dirty="0"/>
          </a:p>
        </p:txBody>
      </p:sp>
      <p:pic>
        <p:nvPicPr>
          <p:cNvPr id="15" name="Grafik 14">
            <a:extLst>
              <a:ext uri="{FF2B5EF4-FFF2-40B4-BE49-F238E27FC236}">
                <a16:creationId xmlns:a16="http://schemas.microsoft.com/office/drawing/2014/main" id="{6DAB938C-078B-4216-A497-AE5CE542570E}"/>
              </a:ext>
            </a:extLst>
          </p:cNvPr>
          <p:cNvPicPr>
            <a:picLocks noChangeAspect="1"/>
          </p:cNvPicPr>
          <p:nvPr userDrawn="1"/>
        </p:nvPicPr>
        <p:blipFill>
          <a:blip r:embed="rId7"/>
          <a:stretch>
            <a:fillRect/>
          </a:stretch>
        </p:blipFill>
        <p:spPr>
          <a:xfrm>
            <a:off x="266304" y="6561044"/>
            <a:ext cx="759804" cy="168378"/>
          </a:xfrm>
          <a:prstGeom prst="rect">
            <a:avLst/>
          </a:prstGeom>
        </p:spPr>
      </p:pic>
      <p:sp>
        <p:nvSpPr>
          <p:cNvPr id="16" name="Footer Placeholder 4">
            <a:extLst>
              <a:ext uri="{FF2B5EF4-FFF2-40B4-BE49-F238E27FC236}">
                <a16:creationId xmlns:a16="http://schemas.microsoft.com/office/drawing/2014/main" id="{F12B7AC5-6DC9-98D5-18C8-2F945B913CCC}"/>
              </a:ext>
            </a:extLst>
          </p:cNvPr>
          <p:cNvSpPr txBox="1">
            <a:spLocks/>
          </p:cNvSpPr>
          <p:nvPr userDrawn="1"/>
        </p:nvSpPr>
        <p:spPr>
          <a:xfrm>
            <a:off x="6098801" y="6525020"/>
            <a:ext cx="4365116"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b="1" dirty="0">
                <a:solidFill>
                  <a:schemeClr val="bg1"/>
                </a:solidFill>
              </a:rPr>
              <a:t>Über Masterfolie eintragen</a:t>
            </a:r>
          </a:p>
        </p:txBody>
      </p:sp>
      <p:sp>
        <p:nvSpPr>
          <p:cNvPr id="18" name="Subtitle 2">
            <a:extLst>
              <a:ext uri="{FF2B5EF4-FFF2-40B4-BE49-F238E27FC236}">
                <a16:creationId xmlns:a16="http://schemas.microsoft.com/office/drawing/2014/main" id="{6B6F1D3F-7D07-18A5-D9B7-A12E29FD4CD3}"/>
              </a:ext>
            </a:extLst>
          </p:cNvPr>
          <p:cNvSpPr txBox="1">
            <a:spLocks/>
          </p:cNvSpPr>
          <p:nvPr userDrawn="1"/>
        </p:nvSpPr>
        <p:spPr>
          <a:xfrm>
            <a:off x="1939869" y="373529"/>
            <a:ext cx="6938253" cy="352331"/>
          </a:xfrm>
          <a:prstGeom prst="rect">
            <a:avLst/>
          </a:prstGeom>
        </p:spPr>
        <p:txBody>
          <a:bodyPr anchor="t">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0" i="0" kern="1200" cap="all" spc="3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 Maschinensicherheit</a:t>
            </a:r>
            <a:endParaRPr lang="en-US" dirty="0"/>
          </a:p>
        </p:txBody>
      </p:sp>
      <p:pic>
        <p:nvPicPr>
          <p:cNvPr id="19" name="Grafik 18">
            <a:extLst>
              <a:ext uri="{FF2B5EF4-FFF2-40B4-BE49-F238E27FC236}">
                <a16:creationId xmlns:a16="http://schemas.microsoft.com/office/drawing/2014/main" id="{6C740AE1-E48E-1C4A-20D9-3C06343DB669}"/>
              </a:ext>
            </a:extLst>
          </p:cNvPr>
          <p:cNvPicPr>
            <a:picLocks noChangeAspect="1"/>
          </p:cNvPicPr>
          <p:nvPr userDrawn="1"/>
        </p:nvPicPr>
        <p:blipFill>
          <a:blip r:embed="rId8"/>
          <a:stretch>
            <a:fillRect/>
          </a:stretch>
        </p:blipFill>
        <p:spPr>
          <a:xfrm>
            <a:off x="560177" y="23147"/>
            <a:ext cx="1043801" cy="1020292"/>
          </a:xfrm>
          <a:prstGeom prst="rect">
            <a:avLst/>
          </a:prstGeom>
        </p:spPr>
      </p:pic>
      <p:sp>
        <p:nvSpPr>
          <p:cNvPr id="20" name="Title 1">
            <a:extLst>
              <a:ext uri="{FF2B5EF4-FFF2-40B4-BE49-F238E27FC236}">
                <a16:creationId xmlns:a16="http://schemas.microsoft.com/office/drawing/2014/main" id="{4282C083-E769-8066-50A7-E4192CA10CE1}"/>
              </a:ext>
            </a:extLst>
          </p:cNvPr>
          <p:cNvSpPr txBox="1">
            <a:spLocks/>
          </p:cNvSpPr>
          <p:nvPr userDrawn="1"/>
        </p:nvSpPr>
        <p:spPr>
          <a:xfrm>
            <a:off x="102133" y="398304"/>
            <a:ext cx="1908313" cy="352331"/>
          </a:xfrm>
          <a:prstGeom prst="rect">
            <a:avLst/>
          </a:prstGeom>
        </p:spPr>
        <p:txBody>
          <a:bodyPr anchor="ctr">
            <a:noAutofit/>
          </a:bodyPr>
          <a:lstStyle>
            <a:lvl1pPr algn="ctr" defTabSz="914400" rtl="0" eaLnBrk="1" latinLnBrk="0" hangingPunct="1">
              <a:lnSpc>
                <a:spcPct val="90000"/>
              </a:lnSpc>
              <a:spcBef>
                <a:spcPct val="0"/>
              </a:spcBef>
              <a:buNone/>
              <a:defRPr sz="2000" b="0" kern="1200" cap="all" spc="300" baseline="0">
                <a:solidFill>
                  <a:schemeClr val="tx2"/>
                </a:solidFill>
                <a:latin typeface="+mj-lt"/>
                <a:ea typeface="+mj-ea"/>
                <a:cs typeface="+mj-cs"/>
              </a:defRPr>
            </a:lvl1pPr>
          </a:lstStyle>
          <a:p>
            <a:r>
              <a:rPr lang="de-DE" dirty="0"/>
              <a:t>BIG POINT 8</a:t>
            </a:r>
            <a:endParaRPr lang="en-US" dirty="0"/>
          </a:p>
        </p:txBody>
      </p:sp>
      <p:pic>
        <p:nvPicPr>
          <p:cNvPr id="21" name="Grafik 20">
            <a:extLst>
              <a:ext uri="{FF2B5EF4-FFF2-40B4-BE49-F238E27FC236}">
                <a16:creationId xmlns:a16="http://schemas.microsoft.com/office/drawing/2014/main" id="{941EE628-DD1E-C909-EE23-A40B4CE5ED2F}"/>
              </a:ext>
            </a:extLst>
          </p:cNvPr>
          <p:cNvPicPr>
            <a:picLocks noChangeAspect="1"/>
          </p:cNvPicPr>
          <p:nvPr userDrawn="1"/>
        </p:nvPicPr>
        <p:blipFill>
          <a:blip r:embed="rId9"/>
          <a:stretch>
            <a:fillRect/>
          </a:stretch>
        </p:blipFill>
        <p:spPr>
          <a:xfrm>
            <a:off x="9030875" y="235613"/>
            <a:ext cx="611909" cy="588818"/>
          </a:xfrm>
          <a:prstGeom prst="rect">
            <a:avLst/>
          </a:prstGeom>
        </p:spPr>
      </p:pic>
      <p:sp>
        <p:nvSpPr>
          <p:cNvPr id="22" name="Textfeld 21">
            <a:extLst>
              <a:ext uri="{FF2B5EF4-FFF2-40B4-BE49-F238E27FC236}">
                <a16:creationId xmlns:a16="http://schemas.microsoft.com/office/drawing/2014/main" id="{6D4DF9D4-D9B3-CD6A-3747-7C3AD78AF0AC}"/>
              </a:ext>
            </a:extLst>
          </p:cNvPr>
          <p:cNvSpPr txBox="1"/>
          <p:nvPr userDrawn="1"/>
        </p:nvSpPr>
        <p:spPr>
          <a:xfrm>
            <a:off x="9642784" y="299190"/>
            <a:ext cx="1944763" cy="461665"/>
          </a:xfrm>
          <a:prstGeom prst="rect">
            <a:avLst/>
          </a:prstGeom>
          <a:noFill/>
        </p:spPr>
        <p:txBody>
          <a:bodyPr wrap="none" rtlCol="0">
            <a:spAutoFit/>
          </a:bodyPr>
          <a:lstStyle/>
          <a:p>
            <a:pPr algn="l"/>
            <a:r>
              <a:rPr lang="de-DE" sz="1200" b="1" i="0" dirty="0">
                <a:latin typeface="Calibri" panose="020F0502020204030204" pitchFamily="34" charset="0"/>
                <a:cs typeface="Calibri" panose="020F0502020204030204" pitchFamily="34" charset="0"/>
              </a:rPr>
              <a:t>Unternehmenslogo</a:t>
            </a:r>
          </a:p>
          <a:p>
            <a:pPr algn="l"/>
            <a:r>
              <a:rPr lang="de-DE" sz="1200" dirty="0">
                <a:latin typeface="Calibri" panose="020F0502020204030204" pitchFamily="34" charset="0"/>
                <a:cs typeface="Calibri" panose="020F0502020204030204" pitchFamily="34" charset="0"/>
              </a:rPr>
              <a:t>(änderbar im Folienmaster)</a:t>
            </a:r>
          </a:p>
        </p:txBody>
      </p:sp>
      <p:sp>
        <p:nvSpPr>
          <p:cNvPr id="2" name="Footer Placeholder 4">
            <a:extLst>
              <a:ext uri="{FF2B5EF4-FFF2-40B4-BE49-F238E27FC236}">
                <a16:creationId xmlns:a16="http://schemas.microsoft.com/office/drawing/2014/main" id="{298073BC-F827-A13C-28B9-FD8E53BE5ECE}"/>
              </a:ext>
            </a:extLst>
          </p:cNvPr>
          <p:cNvSpPr txBox="1">
            <a:spLocks/>
          </p:cNvSpPr>
          <p:nvPr userDrawn="1"/>
        </p:nvSpPr>
        <p:spPr>
          <a:xfrm>
            <a:off x="4522381" y="6525020"/>
            <a:ext cx="1603452"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b="0" dirty="0">
                <a:solidFill>
                  <a:schemeClr val="bg1"/>
                </a:solidFill>
              </a:rPr>
              <a:t>Referentin/Referent:</a:t>
            </a:r>
          </a:p>
        </p:txBody>
      </p:sp>
    </p:spTree>
    <p:extLst>
      <p:ext uri="{BB962C8B-B14F-4D97-AF65-F5344CB8AC3E}">
        <p14:creationId xmlns:p14="http://schemas.microsoft.com/office/powerpoint/2010/main" val="1247618540"/>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725" r:id="rId3"/>
    <p:sldLayoutId id="2147483709" r:id="rId4"/>
    <p:sldLayoutId id="2147483726" r:id="rId5"/>
  </p:sldLayoutIdLst>
  <p:hf hdr="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346" userDrawn="1">
          <p15:clr>
            <a:srgbClr val="F26B43"/>
          </p15:clr>
        </p15:guide>
        <p15:guide id="7" orient="horz" pos="663" userDrawn="1">
          <p15:clr>
            <a:srgbClr val="F26B43"/>
          </p15:clr>
        </p15:guide>
        <p15:guide id="8" orient="horz" pos="2160" userDrawn="1">
          <p15:clr>
            <a:srgbClr val="F26B43"/>
          </p15:clr>
        </p15:guide>
        <p15:guide id="9" orient="horz" pos="40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medienshop.bgrci.de/shop/bgi/areihe?query=/a039.xml&amp;field=path"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72980DC-77C6-B1CC-7FEC-6F5228A81CDA}"/>
              </a:ext>
            </a:extLst>
          </p:cNvPr>
          <p:cNvSpPr>
            <a:spLocks noGrp="1"/>
          </p:cNvSpPr>
          <p:nvPr/>
        </p:nvSpPr>
        <p:spPr>
          <a:xfrm>
            <a:off x="834770" y="1876849"/>
            <a:ext cx="6851905" cy="1223962"/>
          </a:xfrm>
          <a:prstGeom prst="rect">
            <a:avLst/>
          </a:prstGeom>
        </p:spPr>
        <p:txBody>
          <a:bodyPr vert="horz" lIns="0" tIns="0" rIns="90000" bIns="45720" rtlCol="0" anchor="t" anchorCtr="0">
            <a:noAutofit/>
          </a:bodyPr>
          <a:lstStyle>
            <a:lvl1pPr algn="l" defTabSz="914400" rtl="0" eaLnBrk="1" latinLnBrk="0" hangingPunct="1">
              <a:lnSpc>
                <a:spcPct val="90000"/>
              </a:lnSpc>
              <a:spcBef>
                <a:spcPct val="0"/>
              </a:spcBef>
              <a:buNone/>
              <a:defRPr sz="3200" b="1" i="0" kern="1200" baseline="0">
                <a:solidFill>
                  <a:srgbClr val="555555"/>
                </a:solidFill>
                <a:latin typeface="Source Sans 3" panose="020B0503030403020204" pitchFamily="34" charset="0"/>
                <a:ea typeface="+mj-ea"/>
                <a:cs typeface="+mj-cs"/>
              </a:defRPr>
            </a:lvl1pPr>
          </a:lstStyle>
          <a:p>
            <a:r>
              <a:rPr lang="de-DE" dirty="0"/>
              <a:t>Big Points im Arbeitsschutz – </a:t>
            </a:r>
            <a:br>
              <a:rPr lang="de-DE" dirty="0"/>
            </a:br>
            <a:r>
              <a:rPr lang="de-DE" dirty="0"/>
              <a:t>mit sportlichen Beispielen zum Erfolg</a:t>
            </a:r>
            <a:br>
              <a:rPr lang="de-DE" dirty="0"/>
            </a:br>
            <a:endParaRPr lang="de-DE" dirty="0"/>
          </a:p>
        </p:txBody>
      </p:sp>
      <p:sp>
        <p:nvSpPr>
          <p:cNvPr id="9" name="Untertitel 13">
            <a:extLst>
              <a:ext uri="{FF2B5EF4-FFF2-40B4-BE49-F238E27FC236}">
                <a16:creationId xmlns:a16="http://schemas.microsoft.com/office/drawing/2014/main" id="{62F657AF-A304-4ECC-D892-50BEC1D2DFA1}"/>
              </a:ext>
            </a:extLst>
          </p:cNvPr>
          <p:cNvSpPr>
            <a:spLocks noGrp="1"/>
          </p:cNvSpPr>
          <p:nvPr/>
        </p:nvSpPr>
        <p:spPr>
          <a:xfrm>
            <a:off x="834770" y="3604049"/>
            <a:ext cx="6107113" cy="490537"/>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555555"/>
                </a:solidFill>
                <a:latin typeface="Source Sans 3" panose="020B0503030403020204" pitchFamily="34" charset="0"/>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2pPr>
            <a:lvl3pPr marL="914400" indent="0" algn="ctr"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Source Sans 3" panose="020B0503030403020204" pitchFamily="34" charset="0"/>
                <a:ea typeface="+mn-ea"/>
                <a:cs typeface="+mn-cs"/>
              </a:defRPr>
            </a:lvl3pPr>
            <a:lvl4pPr marL="13716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baseline="0">
                <a:solidFill>
                  <a:schemeClr val="tx1"/>
                </a:solidFill>
                <a:latin typeface="Source Sans 3" panose="020B0503030403020204" pitchFamily="34" charset="0"/>
                <a:ea typeface="+mn-ea"/>
                <a:cs typeface="+mn-cs"/>
              </a:defRPr>
            </a:lvl4pPr>
            <a:lvl5pPr marL="18288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chemeClr val="tx1"/>
                </a:solidFill>
                <a:latin typeface="Source Sans 3"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Musterfoliensatz BP 8 zum Einstieg in das Thema „Maschinensicherheit“ </a:t>
            </a:r>
          </a:p>
        </p:txBody>
      </p:sp>
    </p:spTree>
    <p:extLst>
      <p:ext uri="{BB962C8B-B14F-4D97-AF65-F5344CB8AC3E}">
        <p14:creationId xmlns:p14="http://schemas.microsoft.com/office/powerpoint/2010/main" val="406194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4006E6A-A7E7-F6E8-519A-9585F9A6A0E7}"/>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2C218974-595C-303B-0F01-2BE4C54663A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A9CDA36-258B-4E5E-F01C-8702EB3FD0FF}"/>
              </a:ext>
            </a:extLst>
          </p:cNvPr>
          <p:cNvSpPr>
            <a:spLocks noGrp="1"/>
          </p:cNvSpPr>
          <p:nvPr>
            <p:ph type="sldNum" sz="quarter" idx="12"/>
          </p:nvPr>
        </p:nvSpPr>
        <p:spPr/>
        <p:txBody>
          <a:bodyPr/>
          <a:lstStyle/>
          <a:p>
            <a:fld id="{95A3FDB4-5897-5B41-9BAD-39C3DB677514}" type="slidenum">
              <a:rPr lang="de-DE" smtClean="0"/>
              <a:pPr/>
              <a:t>10</a:t>
            </a:fld>
            <a:endParaRPr lang="de-DE" dirty="0"/>
          </a:p>
        </p:txBody>
      </p:sp>
      <p:sp>
        <p:nvSpPr>
          <p:cNvPr id="6" name="Textfeld 5">
            <a:extLst>
              <a:ext uri="{FF2B5EF4-FFF2-40B4-BE49-F238E27FC236}">
                <a16:creationId xmlns:a16="http://schemas.microsoft.com/office/drawing/2014/main" id="{B2CFA73D-806F-6F9A-1C07-C37ED41256FA}"/>
              </a:ext>
            </a:extLst>
          </p:cNvPr>
          <p:cNvSpPr txBox="1"/>
          <p:nvPr/>
        </p:nvSpPr>
        <p:spPr>
          <a:xfrm>
            <a:off x="1257300" y="3325900"/>
            <a:ext cx="4868640"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Maschinensicherheit</a:t>
            </a:r>
          </a:p>
        </p:txBody>
      </p:sp>
      <p:sp>
        <p:nvSpPr>
          <p:cNvPr id="7" name="Textfeld 6">
            <a:extLst>
              <a:ext uri="{FF2B5EF4-FFF2-40B4-BE49-F238E27FC236}">
                <a16:creationId xmlns:a16="http://schemas.microsoft.com/office/drawing/2014/main" id="{910B2546-2D5C-93AF-6E6C-B54FC0EC69C7}"/>
              </a:ext>
            </a:extLst>
          </p:cNvPr>
          <p:cNvSpPr txBox="1"/>
          <p:nvPr/>
        </p:nvSpPr>
        <p:spPr>
          <a:xfrm>
            <a:off x="2562318" y="4238672"/>
            <a:ext cx="4883511" cy="1799019"/>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Achtung, Unfallschwerpunkt!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Passende Checklisten Ihrer BG RCI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Dulden Sie keine Manipulationen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Nur wenn die Technik funktioniert und sicher ist, kann das Team gewinnen! </a:t>
            </a:r>
          </a:p>
        </p:txBody>
      </p:sp>
    </p:spTree>
    <p:extLst>
      <p:ext uri="{BB962C8B-B14F-4D97-AF65-F5344CB8AC3E}">
        <p14:creationId xmlns:p14="http://schemas.microsoft.com/office/powerpoint/2010/main" val="171129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B3CB77-65B1-EC59-3568-C4FC9E59E8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B4DF4AB-CD91-3358-A10D-EC5D343825FA}"/>
              </a:ext>
            </a:extLst>
          </p:cNvPr>
          <p:cNvSpPr>
            <a:spLocks noGrp="1"/>
          </p:cNvSpPr>
          <p:nvPr>
            <p:ph type="sldNum" sz="quarter" idx="12"/>
          </p:nvPr>
        </p:nvSpPr>
        <p:spPr/>
        <p:txBody>
          <a:bodyPr/>
          <a:lstStyle/>
          <a:p>
            <a:fld id="{95A3FDB4-5897-5B41-9BAD-39C3DB677514}" type="slidenum">
              <a:rPr lang="de-DE" smtClean="0"/>
              <a:pPr/>
              <a:t>11</a:t>
            </a:fld>
            <a:endParaRPr lang="de-DE" dirty="0"/>
          </a:p>
        </p:txBody>
      </p:sp>
      <p:sp>
        <p:nvSpPr>
          <p:cNvPr id="5" name="Textfeld 4">
            <a:extLst>
              <a:ext uri="{FF2B5EF4-FFF2-40B4-BE49-F238E27FC236}">
                <a16:creationId xmlns:a16="http://schemas.microsoft.com/office/drawing/2014/main" id="{88BC49CA-43D3-88E0-0957-C55DF02AB617}"/>
              </a:ext>
            </a:extLst>
          </p:cNvPr>
          <p:cNvSpPr txBox="1">
            <a:spLocks/>
          </p:cNvSpPr>
          <p:nvPr/>
        </p:nvSpPr>
        <p:spPr>
          <a:xfrm>
            <a:off x="6657540" y="2922657"/>
            <a:ext cx="4772460" cy="1015663"/>
          </a:xfrm>
          <a:prstGeom prst="rect">
            <a:avLst/>
          </a:prstGeom>
          <a:noFill/>
          <a:ln>
            <a:noFill/>
          </a:ln>
        </p:spPr>
        <p:txBody>
          <a:bodyPr wrap="none" rtlCol="0">
            <a:spAutoFit/>
          </a:bodyPr>
          <a:lstStyle/>
          <a:p>
            <a:pPr algn="r"/>
            <a:r>
              <a:rPr lang="de-DE" sz="6000" b="1" dirty="0">
                <a:solidFill>
                  <a:schemeClr val="bg1"/>
                </a:solidFill>
                <a:latin typeface="Source Sans 3" panose="020B0503030403020204" pitchFamily="34" charset="0"/>
                <a:cs typeface="Calibri" panose="020F0502020204030204" pitchFamily="34" charset="0"/>
              </a:rPr>
              <a:t>Nachspielzeit</a:t>
            </a:r>
          </a:p>
        </p:txBody>
      </p:sp>
    </p:spTree>
    <p:extLst>
      <p:ext uri="{BB962C8B-B14F-4D97-AF65-F5344CB8AC3E}">
        <p14:creationId xmlns:p14="http://schemas.microsoft.com/office/powerpoint/2010/main" val="261572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944E-5324-AF90-49A1-FA1225896F6C}"/>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331F97F-926F-AB9F-BB16-2EF0512D8E28}"/>
              </a:ext>
            </a:extLst>
          </p:cNvPr>
          <p:cNvSpPr>
            <a:spLocks noGrp="1"/>
          </p:cNvSpPr>
          <p:nvPr>
            <p:ph type="sldNum" sz="quarter" idx="12"/>
          </p:nvPr>
        </p:nvSpPr>
        <p:spPr/>
        <p:txBody>
          <a:bodyPr/>
          <a:lstStyle/>
          <a:p>
            <a:fld id="{95A3FDB4-5897-5B41-9BAD-39C3DB677514}" type="slidenum">
              <a:rPr lang="de-DE" smtClean="0"/>
              <a:pPr/>
              <a:t>12</a:t>
            </a:fld>
            <a:endParaRPr lang="de-DE" dirty="0"/>
          </a:p>
        </p:txBody>
      </p:sp>
      <p:pic>
        <p:nvPicPr>
          <p:cNvPr id="5" name="Grafik 4">
            <a:extLst>
              <a:ext uri="{FF2B5EF4-FFF2-40B4-BE49-F238E27FC236}">
                <a16:creationId xmlns:a16="http://schemas.microsoft.com/office/drawing/2014/main" id="{BFA07DF2-96C3-637B-6AA2-64BD5A0DFF83}"/>
              </a:ext>
            </a:extLst>
          </p:cNvPr>
          <p:cNvPicPr preferRelativeResize="0">
            <a:picLocks noChangeAspect="1"/>
          </p:cNvPicPr>
          <p:nvPr/>
        </p:nvPicPr>
        <p:blipFill>
          <a:blip r:embed="rId3"/>
          <a:srcRect/>
          <a:stretch/>
        </p:blipFill>
        <p:spPr>
          <a:xfrm rot="21044840">
            <a:off x="3288795" y="1103754"/>
            <a:ext cx="3669517" cy="5053398"/>
          </a:xfrm>
          <a:prstGeom prst="rect">
            <a:avLst/>
          </a:prstGeom>
          <a:effectLst>
            <a:outerShdw blurRad="208778" dist="201591" dir="1500000" algn="ctr" rotWithShape="0">
              <a:srgbClr val="000000">
                <a:alpha val="56000"/>
              </a:srgbClr>
            </a:outerShdw>
          </a:effectLst>
        </p:spPr>
      </p:pic>
      <p:pic>
        <p:nvPicPr>
          <p:cNvPr id="6" name="Grafik 5">
            <a:extLst>
              <a:ext uri="{FF2B5EF4-FFF2-40B4-BE49-F238E27FC236}">
                <a16:creationId xmlns:a16="http://schemas.microsoft.com/office/drawing/2014/main" id="{2B33F18F-D14B-C038-03D7-84AB2CD96314}"/>
              </a:ext>
            </a:extLst>
          </p:cNvPr>
          <p:cNvPicPr>
            <a:picLocks/>
          </p:cNvPicPr>
          <p:nvPr/>
        </p:nvPicPr>
        <p:blipFill rotWithShape="1">
          <a:blip r:embed="rId4"/>
          <a:srcRect r="4439"/>
          <a:stretch/>
        </p:blipFill>
        <p:spPr>
          <a:xfrm>
            <a:off x="6590806" y="4441371"/>
            <a:ext cx="5601194" cy="1464130"/>
          </a:xfrm>
          <a:prstGeom prst="rect">
            <a:avLst/>
          </a:prstGeom>
        </p:spPr>
      </p:pic>
      <p:sp>
        <p:nvSpPr>
          <p:cNvPr id="7" name="Textfeld 6">
            <a:extLst>
              <a:ext uri="{FF2B5EF4-FFF2-40B4-BE49-F238E27FC236}">
                <a16:creationId xmlns:a16="http://schemas.microsoft.com/office/drawing/2014/main" id="{A7B255B4-5641-89E4-245C-F2A67DDFDE3B}"/>
              </a:ext>
            </a:extLst>
          </p:cNvPr>
          <p:cNvSpPr txBox="1"/>
          <p:nvPr/>
        </p:nvSpPr>
        <p:spPr>
          <a:xfrm>
            <a:off x="6709558" y="4577740"/>
            <a:ext cx="5014683" cy="1231106"/>
          </a:xfrm>
          <a:prstGeom prst="rect">
            <a:avLst/>
          </a:prstGeom>
          <a:noFill/>
          <a:ln>
            <a:noFill/>
          </a:ln>
        </p:spPr>
        <p:txBody>
          <a:bodyPr wrap="square" rtlCol="0">
            <a:spAutoFit/>
          </a:bodyPr>
          <a:lstStyle/>
          <a:p>
            <a:r>
              <a:rPr lang="de-DE" sz="2800" dirty="0">
                <a:solidFill>
                  <a:srgbClr val="FFFFFF"/>
                </a:solidFill>
                <a:effectLst/>
                <a:latin typeface="Source Sans 3" panose="020B0503030403020204" pitchFamily="34" charset="0"/>
              </a:rPr>
              <a:t>„Im Prinzip geht es darum, als Erster Feierabend zu machen.“ </a:t>
            </a:r>
          </a:p>
          <a:p>
            <a:r>
              <a:rPr lang="de-DE" i="1" dirty="0">
                <a:solidFill>
                  <a:srgbClr val="FFFFFF"/>
                </a:solidFill>
                <a:effectLst/>
                <a:latin typeface="Source Sans 3" panose="020B0503030403020204" pitchFamily="34" charset="0"/>
              </a:rPr>
              <a:t>Michael Schumacher</a:t>
            </a:r>
          </a:p>
        </p:txBody>
      </p:sp>
    </p:spTree>
    <p:extLst>
      <p:ext uri="{BB962C8B-B14F-4D97-AF65-F5344CB8AC3E}">
        <p14:creationId xmlns:p14="http://schemas.microsoft.com/office/powerpoint/2010/main" val="294675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9287FA-8609-F77C-FC17-5998C631F18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7EE0939-B90B-3160-B544-48F4D841D317}"/>
              </a:ext>
            </a:extLst>
          </p:cNvPr>
          <p:cNvSpPr>
            <a:spLocks noGrp="1"/>
          </p:cNvSpPr>
          <p:nvPr>
            <p:ph type="sldNum" sz="quarter" idx="12"/>
          </p:nvPr>
        </p:nvSpPr>
        <p:spPr/>
        <p:txBody>
          <a:bodyPr/>
          <a:lstStyle/>
          <a:p>
            <a:fld id="{95A3FDB4-5897-5B41-9BAD-39C3DB677514}" type="slidenum">
              <a:rPr lang="de-DE" smtClean="0"/>
              <a:pPr/>
              <a:t>13</a:t>
            </a:fld>
            <a:endParaRPr lang="de-DE" dirty="0"/>
          </a:p>
        </p:txBody>
      </p:sp>
      <p:sp>
        <p:nvSpPr>
          <p:cNvPr id="5" name="Textfeld 4">
            <a:extLst>
              <a:ext uri="{FF2B5EF4-FFF2-40B4-BE49-F238E27FC236}">
                <a16:creationId xmlns:a16="http://schemas.microsoft.com/office/drawing/2014/main" id="{3E314537-E670-CEA8-C5E5-BFE7EC95EC7A}"/>
              </a:ext>
            </a:extLst>
          </p:cNvPr>
          <p:cNvSpPr txBox="1"/>
          <p:nvPr/>
        </p:nvSpPr>
        <p:spPr>
          <a:xfrm>
            <a:off x="1257300" y="1368564"/>
            <a:ext cx="194796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Quellen</a:t>
            </a:r>
          </a:p>
        </p:txBody>
      </p:sp>
      <p:sp>
        <p:nvSpPr>
          <p:cNvPr id="6" name="Textfeld 5">
            <a:extLst>
              <a:ext uri="{FF2B5EF4-FFF2-40B4-BE49-F238E27FC236}">
                <a16:creationId xmlns:a16="http://schemas.microsoft.com/office/drawing/2014/main" id="{AD9E1D58-856A-3A09-A47D-A602D203E24B}"/>
              </a:ext>
            </a:extLst>
          </p:cNvPr>
          <p:cNvSpPr txBox="1"/>
          <p:nvPr/>
        </p:nvSpPr>
        <p:spPr>
          <a:xfrm>
            <a:off x="1171822" y="2178824"/>
            <a:ext cx="8429378" cy="3554819"/>
          </a:xfrm>
          <a:prstGeom prst="rect">
            <a:avLst/>
          </a:prstGeom>
          <a:noFill/>
        </p:spPr>
        <p:txBody>
          <a:bodyPr wrap="square" rtlCol="0">
            <a:spAutoFit/>
          </a:bodyPr>
          <a:lstStyle/>
          <a:p>
            <a:pPr>
              <a:spcAft>
                <a:spcPts val="600"/>
              </a:spcAft>
            </a:pPr>
            <a:r>
              <a:rPr lang="de-DE" sz="2000" kern="1200" dirty="0">
                <a:effectLst/>
                <a:latin typeface="Source Sans 3" panose="020B0503030403020204" pitchFamily="34" charset="0"/>
                <a:cs typeface="Calibri" panose="020F0502020204030204" pitchFamily="34" charset="0"/>
              </a:rPr>
              <a:t>Die vorliegende Präsentation basiert auf dem Merkblatt A 039-1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„Big Points im Arbeitsschutz | 10 Punkte, auf die Sie als Führungskraft unbedingt achten müssen“ der BG RCI (Big Point Nr. 8, Maschinensicherheit).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T 008-Reihe zum Thema „Maschinen“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App „Maschinen-Check“ der BG RCI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KB 035 „Lockout/</a:t>
            </a:r>
            <a:r>
              <a:rPr lang="de-DE" sz="2000" kern="1200" dirty="0" err="1">
                <a:effectLst/>
                <a:latin typeface="Source Sans 3" panose="020B0503030403020204" pitchFamily="34" charset="0"/>
                <a:cs typeface="Calibri" panose="020F0502020204030204" pitchFamily="34" charset="0"/>
              </a:rPr>
              <a:t>Tagout</a:t>
            </a:r>
            <a:r>
              <a:rPr lang="de-DE" sz="2000" kern="1200" dirty="0">
                <a:effectLst/>
                <a:latin typeface="Source Sans 3" panose="020B0503030403020204" pitchFamily="34" charset="0"/>
                <a:cs typeface="Calibri" panose="020F0502020204030204" pitchFamily="34" charset="0"/>
              </a:rPr>
              <a:t>“ </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Weitere Informationen im Auswahlassistenten der BG RCI unter </a:t>
            </a:r>
            <a:br>
              <a:rPr lang="de-DE" sz="2000" kern="1200" dirty="0">
                <a:effectLst/>
                <a:latin typeface="Source Sans 3" panose="020B0503030403020204" pitchFamily="34" charset="0"/>
                <a:cs typeface="Calibri" panose="020F0502020204030204" pitchFamily="34" charset="0"/>
              </a:rPr>
            </a:br>
            <a:r>
              <a:rPr lang="de-DE" sz="2000" kern="1200" dirty="0" err="1">
                <a:effectLst/>
                <a:latin typeface="Source Sans 3" panose="020B0503030403020204" pitchFamily="34" charset="0"/>
                <a:cs typeface="Calibri" panose="020F0502020204030204" pitchFamily="34" charset="0"/>
              </a:rPr>
              <a:t>awa.bgrci.de</a:t>
            </a:r>
            <a:r>
              <a:rPr lang="de-DE" sz="2000" kern="1200" dirty="0">
                <a:effectLst/>
                <a:latin typeface="Source Sans 3" panose="020B0503030403020204" pitchFamily="34" charset="0"/>
                <a:cs typeface="Calibri" panose="020F0502020204030204" pitchFamily="34" charset="0"/>
              </a:rPr>
              <a:t> und der Medienart „Maschinensicherheit“</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Bezugsquelle des Merkblatts: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medienshop.bgrci.de</a:t>
            </a:r>
            <a:r>
              <a:rPr lang="de-DE" sz="2000" kern="1200" dirty="0">
                <a:effectLst/>
                <a:latin typeface="Source Sans 3" panose="020B0503030403020204" pitchFamily="34" charset="0"/>
                <a:cs typeface="Calibri" panose="020F0502020204030204" pitchFamily="34" charset="0"/>
              </a:rPr>
              <a:t>. 68 Seiten im Format A5. </a:t>
            </a:r>
            <a:endParaRPr lang="de-DE" sz="2000" dirty="0">
              <a:effectLst/>
              <a:latin typeface="Source Sans 3" panose="020B050303040302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85948BA3-090C-255B-D220-B101DB45F51C}"/>
              </a:ext>
            </a:extLst>
          </p:cNvPr>
          <p:cNvPicPr>
            <a:picLocks noChangeAspect="1"/>
          </p:cNvPicPr>
          <p:nvPr/>
        </p:nvPicPr>
        <p:blipFill>
          <a:blip r:embed="rId4"/>
          <a:stretch>
            <a:fillRect/>
          </a:stretch>
        </p:blipFill>
        <p:spPr>
          <a:xfrm>
            <a:off x="9601200" y="2299309"/>
            <a:ext cx="1828800" cy="2594043"/>
          </a:xfrm>
          <a:prstGeom prst="rect">
            <a:avLst/>
          </a:prstGeom>
        </p:spPr>
      </p:pic>
    </p:spTree>
    <p:extLst>
      <p:ext uri="{BB962C8B-B14F-4D97-AF65-F5344CB8AC3E}">
        <p14:creationId xmlns:p14="http://schemas.microsoft.com/office/powerpoint/2010/main" val="15688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1694A06-89FA-F9BE-07ED-05FEE6C0D5A1}"/>
              </a:ext>
            </a:extLst>
          </p:cNvPr>
          <p:cNvSpPr>
            <a:spLocks noGrp="1"/>
          </p:cNvSpPr>
          <p:nvPr/>
        </p:nvSpPr>
        <p:spPr>
          <a:xfrm>
            <a:off x="874711" y="1385134"/>
            <a:ext cx="10442576" cy="52070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rgbClr val="555555"/>
                </a:solidFill>
                <a:latin typeface="Source Sans 3" panose="020B0503030403020204" pitchFamily="34" charset="0"/>
                <a:ea typeface="+mj-ea"/>
                <a:cs typeface="+mj-cs"/>
              </a:defRPr>
            </a:lvl1pPr>
          </a:lstStyle>
          <a:p>
            <a:r>
              <a:rPr lang="de-DE" dirty="0">
                <a:solidFill>
                  <a:srgbClr val="555555"/>
                </a:solidFill>
                <a:latin typeface="Source Sans 3" panose="020B0503030403020204" pitchFamily="34" charset="0"/>
              </a:rPr>
              <a:t>Nutzungshinweise</a:t>
            </a:r>
          </a:p>
        </p:txBody>
      </p:sp>
      <p:sp>
        <p:nvSpPr>
          <p:cNvPr id="8" name="Inhaltsplatzhalter 2">
            <a:extLst>
              <a:ext uri="{FF2B5EF4-FFF2-40B4-BE49-F238E27FC236}">
                <a16:creationId xmlns:a16="http://schemas.microsoft.com/office/drawing/2014/main" id="{697ACA67-C618-E6D1-870A-B3974DB094FC}"/>
              </a:ext>
            </a:extLst>
          </p:cNvPr>
          <p:cNvSpPr>
            <a:spLocks noGrp="1"/>
          </p:cNvSpPr>
          <p:nvPr/>
        </p:nvSpPr>
        <p:spPr>
          <a:xfrm>
            <a:off x="874713" y="2267784"/>
            <a:ext cx="10442576" cy="4068762"/>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1pPr>
            <a:lvl2pPr marL="231775" indent="-220663" algn="l" defTabSz="914400" rtl="0" eaLnBrk="1" latinLnBrk="0" hangingPunct="1">
              <a:lnSpc>
                <a:spcPct val="90000"/>
              </a:lnSpc>
              <a:spcBef>
                <a:spcPts val="1000"/>
              </a:spcBef>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2pPr>
            <a:lvl3pPr marL="460800" indent="-220663" algn="l" defTabSz="914400" rtl="0" eaLnBrk="1" latinLnBrk="0" hangingPunct="1">
              <a:lnSpc>
                <a:spcPct val="90000"/>
              </a:lnSpc>
              <a:spcBef>
                <a:spcPts val="1000"/>
              </a:spcBef>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3pPr>
            <a:lvl4pPr marL="691200" marR="0" indent="-219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4pPr>
            <a:lvl5pPr marL="921600" marR="0" indent="-219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5pPr>
            <a:lvl6pPr marL="1152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de-DE" sz="2000" dirty="0">
                <a:latin typeface="Source Sans 3" panose="020B0503030403020204" pitchFamily="34" charset="0"/>
                <a:cs typeface="Calibri" panose="020F0502020204030204" pitchFamily="34" charset="0"/>
              </a:rPr>
              <a:t>Achtung: Diese Folien können betriebsspezifisch angepasst werden und dürfen </a:t>
            </a:r>
            <a:r>
              <a:rPr lang="de-DE" sz="2000" b="1" dirty="0">
                <a:latin typeface="Source Sans 3" panose="020B0503030403020204" pitchFamily="34" charset="0"/>
                <a:cs typeface="Calibri" panose="020F0502020204030204" pitchFamily="34" charset="0"/>
              </a:rPr>
              <a:t>innerbetrieblich</a:t>
            </a:r>
            <a:r>
              <a:rPr lang="de-DE" sz="2000" dirty="0">
                <a:latin typeface="Source Sans 3" panose="020B0503030403020204" pitchFamily="34" charset="0"/>
                <a:cs typeface="Calibri" panose="020F0502020204030204" pitchFamily="34" charset="0"/>
              </a:rPr>
              <a:t> präsentiert werden. Jede anderweitige Nutzung, insbesondere die Integration in andere Produkte (z. B. E-Learnings), die Nutzung für eigene Veröffentlichungen oder Medien, die kostenfreie oder kostenpflichtige Weitergabe an Dritte oder die Entnahme von Bildmaterial ist </a:t>
            </a:r>
            <a:r>
              <a:rPr lang="de-DE" sz="2000" u="sng" dirty="0">
                <a:latin typeface="Source Sans 3" panose="020B0503030403020204" pitchFamily="34" charset="0"/>
                <a:cs typeface="Calibri" panose="020F0502020204030204" pitchFamily="34" charset="0"/>
              </a:rPr>
              <a:t>nicht</a:t>
            </a:r>
            <a:r>
              <a:rPr lang="de-DE" sz="2000" dirty="0">
                <a:latin typeface="Source Sans 3" panose="020B0503030403020204" pitchFamily="34" charset="0"/>
                <a:cs typeface="Calibri" panose="020F0502020204030204" pitchFamily="34" charset="0"/>
              </a:rPr>
              <a:t> zulässig. </a:t>
            </a:r>
          </a:p>
          <a:p>
            <a:pPr>
              <a:spcAft>
                <a:spcPts val="1000"/>
              </a:spcAft>
            </a:pPr>
            <a:r>
              <a:rPr lang="de-DE" sz="2000" dirty="0">
                <a:latin typeface="Source Sans 3" panose="020B0503030403020204" pitchFamily="34" charset="0"/>
                <a:cs typeface="Calibri" panose="020F0502020204030204" pitchFamily="34" charset="0"/>
              </a:rPr>
              <a:t>Alle Anpassungen am Folienlayout (Unternehmenslogo, Datum, Referent, Titel) sollten über die erste Masterfolie vorgenommen werden. Sie werden dann </a:t>
            </a:r>
            <a:r>
              <a:rPr lang="de-DE" sz="2000" dirty="0">
                <a:latin typeface="Source Sans 3" panose="020B0503030403020204" pitchFamily="34" charset="0"/>
                <a:cs typeface="Calibri" panose="020F0502020204030204" pitchFamily="34" charset="0"/>
                <a:sym typeface="Wingdings" panose="05000000000000000000" pitchFamily="2" charset="2"/>
              </a:rPr>
              <a:t>auf allen Folien übernommen.</a:t>
            </a:r>
            <a:endParaRPr lang="de-DE" sz="2000" dirty="0">
              <a:latin typeface="Source Sans 3" panose="020B0503030403020204" pitchFamily="34" charset="0"/>
              <a:cs typeface="Calibri" panose="020F0502020204030204" pitchFamily="34" charset="0"/>
            </a:endParaRPr>
          </a:p>
          <a:p>
            <a:pPr>
              <a:lnSpc>
                <a:spcPct val="97000"/>
              </a:lnSpc>
              <a:spcAft>
                <a:spcPts val="600"/>
              </a:spcAft>
            </a:pPr>
            <a:r>
              <a:rPr lang="de-DE" sz="2000" dirty="0">
                <a:latin typeface="Source Sans 3" panose="020B0503030403020204" pitchFamily="34" charset="0"/>
                <a:cs typeface="Calibri" panose="020F0502020204030204" pitchFamily="34" charset="0"/>
              </a:rPr>
              <a:t>© BG RCI/Jedermann-Verlag GmbH, Heidelberg</a:t>
            </a:r>
          </a:p>
        </p:txBody>
      </p:sp>
    </p:spTree>
    <p:extLst>
      <p:ext uri="{BB962C8B-B14F-4D97-AF65-F5344CB8AC3E}">
        <p14:creationId xmlns:p14="http://schemas.microsoft.com/office/powerpoint/2010/main" val="28138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2FB090-092F-6CBC-D161-791502B3DC16}"/>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4C50F01-B59B-0BFD-8819-8622A1F06231}"/>
              </a:ext>
            </a:extLst>
          </p:cNvPr>
          <p:cNvSpPr>
            <a:spLocks noGrp="1"/>
          </p:cNvSpPr>
          <p:nvPr>
            <p:ph type="sldNum" sz="quarter" idx="12"/>
          </p:nvPr>
        </p:nvSpPr>
        <p:spPr/>
        <p:txBody>
          <a:bodyPr/>
          <a:lstStyle/>
          <a:p>
            <a:fld id="{95A3FDB4-5897-5B41-9BAD-39C3DB677514}" type="slidenum">
              <a:rPr lang="de-DE" smtClean="0"/>
              <a:pPr/>
              <a:t>2</a:t>
            </a:fld>
            <a:endParaRPr lang="de-DE" dirty="0"/>
          </a:p>
        </p:txBody>
      </p:sp>
      <p:sp>
        <p:nvSpPr>
          <p:cNvPr id="7" name="Titel 1">
            <a:extLst>
              <a:ext uri="{FF2B5EF4-FFF2-40B4-BE49-F238E27FC236}">
                <a16:creationId xmlns:a16="http://schemas.microsoft.com/office/drawing/2014/main" id="{E036D114-D5A1-F08C-F269-1D119CCD118A}"/>
              </a:ext>
            </a:extLst>
          </p:cNvPr>
          <p:cNvSpPr>
            <a:spLocks noGrp="1"/>
          </p:cNvSpPr>
          <p:nvPr/>
        </p:nvSpPr>
        <p:spPr>
          <a:xfrm>
            <a:off x="936791" y="1231506"/>
            <a:ext cx="10318418" cy="43949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de-DE" dirty="0"/>
              <a:t>BIG POINT 8</a:t>
            </a:r>
          </a:p>
        </p:txBody>
      </p:sp>
      <p:sp>
        <p:nvSpPr>
          <p:cNvPr id="8" name="Untertitel 2">
            <a:extLst>
              <a:ext uri="{FF2B5EF4-FFF2-40B4-BE49-F238E27FC236}">
                <a16:creationId xmlns:a16="http://schemas.microsoft.com/office/drawing/2014/main" id="{FCA10891-6DD0-525C-161B-ED07CE14A5A9}"/>
              </a:ext>
            </a:extLst>
          </p:cNvPr>
          <p:cNvSpPr>
            <a:spLocks noGrp="1"/>
          </p:cNvSpPr>
          <p:nvPr/>
        </p:nvSpPr>
        <p:spPr>
          <a:xfrm>
            <a:off x="2073313" y="4028872"/>
            <a:ext cx="8045373" cy="38350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0" i="0" kern="1200" cap="all" spc="4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MASCHINENSICHERHEIT</a:t>
            </a:r>
          </a:p>
        </p:txBody>
      </p:sp>
    </p:spTree>
    <p:extLst>
      <p:ext uri="{BB962C8B-B14F-4D97-AF65-F5344CB8AC3E}">
        <p14:creationId xmlns:p14="http://schemas.microsoft.com/office/powerpoint/2010/main" val="399729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2D7124D-0841-EEED-29FF-6A894C9A9D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69A648A0-4C5E-2A4D-FAB0-E9C458A0A544}"/>
              </a:ext>
            </a:extLst>
          </p:cNvPr>
          <p:cNvSpPr>
            <a:spLocks noGrp="1"/>
          </p:cNvSpPr>
          <p:nvPr>
            <p:ph type="sldNum" sz="quarter" idx="12"/>
          </p:nvPr>
        </p:nvSpPr>
        <p:spPr/>
        <p:txBody>
          <a:bodyPr/>
          <a:lstStyle/>
          <a:p>
            <a:fld id="{95A3FDB4-5897-5B41-9BAD-39C3DB677514}" type="slidenum">
              <a:rPr lang="de-DE" smtClean="0"/>
              <a:pPr/>
              <a:t>3</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151571" y="2921169"/>
            <a:ext cx="5279009"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sehen Sie?</a:t>
            </a:r>
          </a:p>
        </p:txBody>
      </p:sp>
    </p:spTree>
    <p:extLst>
      <p:ext uri="{BB962C8B-B14F-4D97-AF65-F5344CB8AC3E}">
        <p14:creationId xmlns:p14="http://schemas.microsoft.com/office/powerpoint/2010/main" val="28064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996DD859-2505-CAF7-1165-C6C56F52D6F4}"/>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97B1CB1-488F-CED1-14E5-7678FBD1E95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37A9E34-29ED-C188-82C3-A93C5E47FD8E}"/>
              </a:ext>
            </a:extLst>
          </p:cNvPr>
          <p:cNvSpPr>
            <a:spLocks noGrp="1"/>
          </p:cNvSpPr>
          <p:nvPr>
            <p:ph type="sldNum" sz="quarter" idx="12"/>
          </p:nvPr>
        </p:nvSpPr>
        <p:spPr/>
        <p:txBody>
          <a:bodyPr/>
          <a:lstStyle/>
          <a:p>
            <a:fld id="{95A3FDB4-5897-5B41-9BAD-39C3DB677514}" type="slidenum">
              <a:rPr lang="de-DE" smtClean="0"/>
              <a:pPr/>
              <a:t>4</a:t>
            </a:fld>
            <a:endParaRPr lang="de-DE" dirty="0"/>
          </a:p>
        </p:txBody>
      </p:sp>
      <p:sp>
        <p:nvSpPr>
          <p:cNvPr id="5" name="Textfeld 4">
            <a:extLst>
              <a:ext uri="{FF2B5EF4-FFF2-40B4-BE49-F238E27FC236}">
                <a16:creationId xmlns:a16="http://schemas.microsoft.com/office/drawing/2014/main" id="{D270564E-83B1-D9B2-BD7C-092DC5A56691}"/>
              </a:ext>
            </a:extLst>
          </p:cNvPr>
          <p:cNvSpPr txBox="1"/>
          <p:nvPr/>
        </p:nvSpPr>
        <p:spPr>
          <a:xfrm>
            <a:off x="2589782" y="1589561"/>
            <a:ext cx="198323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Technik</a:t>
            </a:r>
          </a:p>
        </p:txBody>
      </p:sp>
      <p:sp>
        <p:nvSpPr>
          <p:cNvPr id="6" name="Textfeld 5">
            <a:extLst>
              <a:ext uri="{FF2B5EF4-FFF2-40B4-BE49-F238E27FC236}">
                <a16:creationId xmlns:a16="http://schemas.microsoft.com/office/drawing/2014/main" id="{42FF94CE-0E21-E927-528A-47276A0DB3A0}"/>
              </a:ext>
            </a:extLst>
          </p:cNvPr>
          <p:cNvSpPr txBox="1"/>
          <p:nvPr/>
        </p:nvSpPr>
        <p:spPr>
          <a:xfrm>
            <a:off x="1880525" y="3911153"/>
            <a:ext cx="251062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Sicherheit</a:t>
            </a:r>
          </a:p>
        </p:txBody>
      </p:sp>
      <p:sp>
        <p:nvSpPr>
          <p:cNvPr id="7" name="Textfeld 6">
            <a:extLst>
              <a:ext uri="{FF2B5EF4-FFF2-40B4-BE49-F238E27FC236}">
                <a16:creationId xmlns:a16="http://schemas.microsoft.com/office/drawing/2014/main" id="{AD49E9BD-E026-4533-E729-BA558D5D335F}"/>
              </a:ext>
            </a:extLst>
          </p:cNvPr>
          <p:cNvSpPr txBox="1"/>
          <p:nvPr/>
        </p:nvSpPr>
        <p:spPr>
          <a:xfrm>
            <a:off x="2917500" y="5054888"/>
            <a:ext cx="1789272"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Checks</a:t>
            </a:r>
          </a:p>
        </p:txBody>
      </p:sp>
      <p:sp>
        <p:nvSpPr>
          <p:cNvPr id="8" name="Textfeld 7">
            <a:extLst>
              <a:ext uri="{FF2B5EF4-FFF2-40B4-BE49-F238E27FC236}">
                <a16:creationId xmlns:a16="http://schemas.microsoft.com/office/drawing/2014/main" id="{F673F342-342C-AD6E-A3B3-191A1917DEEB}"/>
              </a:ext>
            </a:extLst>
          </p:cNvPr>
          <p:cNvSpPr txBox="1"/>
          <p:nvPr/>
        </p:nvSpPr>
        <p:spPr>
          <a:xfrm>
            <a:off x="8380663" y="1983764"/>
            <a:ext cx="294984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Spezialisten</a:t>
            </a:r>
          </a:p>
        </p:txBody>
      </p:sp>
      <p:sp>
        <p:nvSpPr>
          <p:cNvPr id="9" name="Textfeld 8">
            <a:extLst>
              <a:ext uri="{FF2B5EF4-FFF2-40B4-BE49-F238E27FC236}">
                <a16:creationId xmlns:a16="http://schemas.microsoft.com/office/drawing/2014/main" id="{024F37DC-7A98-82FC-BF78-E89F31374E89}"/>
              </a:ext>
            </a:extLst>
          </p:cNvPr>
          <p:cNvSpPr txBox="1"/>
          <p:nvPr/>
        </p:nvSpPr>
        <p:spPr>
          <a:xfrm>
            <a:off x="8048677" y="5260711"/>
            <a:ext cx="346120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Konzentration</a:t>
            </a:r>
          </a:p>
        </p:txBody>
      </p:sp>
      <p:sp>
        <p:nvSpPr>
          <p:cNvPr id="10" name="Textfeld 9">
            <a:extLst>
              <a:ext uri="{FF2B5EF4-FFF2-40B4-BE49-F238E27FC236}">
                <a16:creationId xmlns:a16="http://schemas.microsoft.com/office/drawing/2014/main" id="{9252315D-757A-49DA-A34D-8C6529053A58}"/>
              </a:ext>
            </a:extLst>
          </p:cNvPr>
          <p:cNvSpPr txBox="1"/>
          <p:nvPr/>
        </p:nvSpPr>
        <p:spPr>
          <a:xfrm>
            <a:off x="9056164" y="3420769"/>
            <a:ext cx="1446230"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Team</a:t>
            </a:r>
          </a:p>
        </p:txBody>
      </p:sp>
      <p:sp>
        <p:nvSpPr>
          <p:cNvPr id="11" name="Textfeld 10">
            <a:extLst>
              <a:ext uri="{FF2B5EF4-FFF2-40B4-BE49-F238E27FC236}">
                <a16:creationId xmlns:a16="http://schemas.microsoft.com/office/drawing/2014/main" id="{E4F040D0-3B48-052E-04BB-F6385C9EB7F0}"/>
              </a:ext>
            </a:extLst>
          </p:cNvPr>
          <p:cNvSpPr txBox="1"/>
          <p:nvPr/>
        </p:nvSpPr>
        <p:spPr>
          <a:xfrm>
            <a:off x="5649338" y="1235618"/>
            <a:ext cx="216918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Formel 1</a:t>
            </a:r>
          </a:p>
        </p:txBody>
      </p:sp>
      <p:sp>
        <p:nvSpPr>
          <p:cNvPr id="19" name="Textfeld 18">
            <a:extLst>
              <a:ext uri="{FF2B5EF4-FFF2-40B4-BE49-F238E27FC236}">
                <a16:creationId xmlns:a16="http://schemas.microsoft.com/office/drawing/2014/main" id="{64D50841-B6AC-31C3-CCC3-4612751257A4}"/>
              </a:ext>
            </a:extLst>
          </p:cNvPr>
          <p:cNvSpPr txBox="1"/>
          <p:nvPr/>
        </p:nvSpPr>
        <p:spPr>
          <a:xfrm>
            <a:off x="1527976" y="2666885"/>
            <a:ext cx="1628972"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Bolide</a:t>
            </a:r>
          </a:p>
        </p:txBody>
      </p:sp>
    </p:spTree>
    <p:extLst>
      <p:ext uri="{BB962C8B-B14F-4D97-AF65-F5344CB8AC3E}">
        <p14:creationId xmlns:p14="http://schemas.microsoft.com/office/powerpoint/2010/main" val="1066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1B1C6D1-0816-8C61-2E85-1CC650ED2228}"/>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9327DB46-5C39-CEB8-B893-0A676AA7D2E2}"/>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A5896FF-DC1D-CD7F-8E97-7E3348D36060}"/>
              </a:ext>
            </a:extLst>
          </p:cNvPr>
          <p:cNvSpPr>
            <a:spLocks noGrp="1"/>
          </p:cNvSpPr>
          <p:nvPr>
            <p:ph type="sldNum" sz="quarter" idx="12"/>
          </p:nvPr>
        </p:nvSpPr>
        <p:spPr/>
        <p:txBody>
          <a:bodyPr/>
          <a:lstStyle/>
          <a:p>
            <a:fld id="{95A3FDB4-5897-5B41-9BAD-39C3DB677514}" type="slidenum">
              <a:rPr lang="de-DE" smtClean="0"/>
              <a:pPr/>
              <a:t>5</a:t>
            </a:fld>
            <a:endParaRPr lang="de-DE" dirty="0"/>
          </a:p>
        </p:txBody>
      </p:sp>
      <p:sp>
        <p:nvSpPr>
          <p:cNvPr id="6" name="Textfeld 5">
            <a:extLst>
              <a:ext uri="{FF2B5EF4-FFF2-40B4-BE49-F238E27FC236}">
                <a16:creationId xmlns:a16="http://schemas.microsoft.com/office/drawing/2014/main" id="{E1B369B6-3D3A-8C19-DBB2-17DD084AF6B6}"/>
              </a:ext>
            </a:extLst>
          </p:cNvPr>
          <p:cNvSpPr txBox="1"/>
          <p:nvPr/>
        </p:nvSpPr>
        <p:spPr>
          <a:xfrm>
            <a:off x="591479" y="1932057"/>
            <a:ext cx="6316153" cy="707886"/>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ist das Ziel des Teams?</a:t>
            </a:r>
          </a:p>
        </p:txBody>
      </p:sp>
      <p:sp>
        <p:nvSpPr>
          <p:cNvPr id="7" name="Textfeld 6">
            <a:extLst>
              <a:ext uri="{FF2B5EF4-FFF2-40B4-BE49-F238E27FC236}">
                <a16:creationId xmlns:a16="http://schemas.microsoft.com/office/drawing/2014/main" id="{243258C7-44C6-2EBD-98AD-5B63B9B9F850}"/>
              </a:ext>
            </a:extLst>
          </p:cNvPr>
          <p:cNvSpPr txBox="1"/>
          <p:nvPr/>
        </p:nvSpPr>
        <p:spPr>
          <a:xfrm>
            <a:off x="591479" y="3627380"/>
            <a:ext cx="6524543" cy="1938992"/>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Wie wird die größtmögliche </a:t>
            </a:r>
          </a:p>
          <a:p>
            <a:r>
              <a:rPr lang="de-DE" sz="4000" b="1" dirty="0">
                <a:solidFill>
                  <a:schemeClr val="bg1"/>
                </a:solidFill>
                <a:latin typeface="Source Sans 3" panose="020B0503030403020204" pitchFamily="34" charset="0"/>
                <a:cs typeface="Calibri" panose="020F0502020204030204" pitchFamily="34" charset="0"/>
              </a:rPr>
              <a:t>Sicherheit des Piloten </a:t>
            </a:r>
          </a:p>
          <a:p>
            <a:r>
              <a:rPr lang="de-DE" sz="4000" b="1" dirty="0">
                <a:solidFill>
                  <a:schemeClr val="bg1"/>
                </a:solidFill>
                <a:latin typeface="Source Sans 3" panose="020B0503030403020204" pitchFamily="34" charset="0"/>
                <a:cs typeface="Calibri" panose="020F0502020204030204" pitchFamily="34" charset="0"/>
              </a:rPr>
              <a:t>gewährleistet?</a:t>
            </a:r>
          </a:p>
        </p:txBody>
      </p:sp>
    </p:spTree>
    <p:extLst>
      <p:ext uri="{BB962C8B-B14F-4D97-AF65-F5344CB8AC3E}">
        <p14:creationId xmlns:p14="http://schemas.microsoft.com/office/powerpoint/2010/main" val="93325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3FCE588-A2E0-01E2-E7C0-DDD547AF6103}"/>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8F649AFA-3EEE-D4F3-B06B-FAF242BB7D3E}"/>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1138907-4DE4-3A88-E9C1-905DE3C6B042}"/>
              </a:ext>
            </a:extLst>
          </p:cNvPr>
          <p:cNvSpPr>
            <a:spLocks noGrp="1"/>
          </p:cNvSpPr>
          <p:nvPr>
            <p:ph type="sldNum" sz="quarter" idx="12"/>
          </p:nvPr>
        </p:nvSpPr>
        <p:spPr/>
        <p:txBody>
          <a:bodyPr/>
          <a:lstStyle/>
          <a:p>
            <a:fld id="{95A3FDB4-5897-5B41-9BAD-39C3DB677514}" type="slidenum">
              <a:rPr lang="de-DE" smtClean="0"/>
              <a:pPr/>
              <a:t>6</a:t>
            </a:fld>
            <a:endParaRPr lang="de-DE" dirty="0"/>
          </a:p>
        </p:txBody>
      </p:sp>
      <p:pic>
        <p:nvPicPr>
          <p:cNvPr id="5" name="Grafik 4">
            <a:extLst>
              <a:ext uri="{FF2B5EF4-FFF2-40B4-BE49-F238E27FC236}">
                <a16:creationId xmlns:a16="http://schemas.microsoft.com/office/drawing/2014/main" id="{ECA20677-DD1F-7148-BCDF-35389DD6FFAE}"/>
              </a:ext>
            </a:extLst>
          </p:cNvPr>
          <p:cNvPicPr>
            <a:picLocks/>
          </p:cNvPicPr>
          <p:nvPr/>
        </p:nvPicPr>
        <p:blipFill>
          <a:blip r:embed="rId4"/>
          <a:srcRect t="7940" b="7940"/>
          <a:stretch/>
        </p:blipFill>
        <p:spPr>
          <a:xfrm>
            <a:off x="0" y="1058400"/>
            <a:ext cx="12193200" cy="5410800"/>
          </a:xfrm>
          <a:prstGeom prst="rect">
            <a:avLst/>
          </a:prstGeom>
        </p:spPr>
      </p:pic>
      <p:sp>
        <p:nvSpPr>
          <p:cNvPr id="6" name="Textfeld 5">
            <a:extLst>
              <a:ext uri="{FF2B5EF4-FFF2-40B4-BE49-F238E27FC236}">
                <a16:creationId xmlns:a16="http://schemas.microsoft.com/office/drawing/2014/main" id="{8AFF3C4B-6642-C513-15A5-4B36028B923E}"/>
              </a:ext>
            </a:extLst>
          </p:cNvPr>
          <p:cNvSpPr txBox="1"/>
          <p:nvPr/>
        </p:nvSpPr>
        <p:spPr>
          <a:xfrm>
            <a:off x="4817150" y="2471616"/>
            <a:ext cx="2737747" cy="1938992"/>
          </a:xfrm>
          <a:prstGeom prst="rect">
            <a:avLst/>
          </a:prstGeom>
          <a:noFill/>
          <a:ln>
            <a:noFill/>
          </a:ln>
        </p:spPr>
        <p:txBody>
          <a:bodyPr wrap="square" rtlCol="0">
            <a:spAutoFit/>
          </a:bodyPr>
          <a:lstStyle/>
          <a:p>
            <a:pPr algn="ctr"/>
            <a:r>
              <a:rPr lang="de-DE" sz="4000" b="1" dirty="0">
                <a:solidFill>
                  <a:schemeClr val="bg1"/>
                </a:solidFill>
                <a:latin typeface="Source Sans 3" panose="020B0503030403020204" pitchFamily="34" charset="0"/>
                <a:cs typeface="Calibri" panose="020F0502020204030204" pitchFamily="34" charset="0"/>
              </a:rPr>
              <a:t>Was hat das mit uns zu tun? </a:t>
            </a:r>
          </a:p>
        </p:txBody>
      </p:sp>
    </p:spTree>
    <p:extLst>
      <p:ext uri="{BB962C8B-B14F-4D97-AF65-F5344CB8AC3E}">
        <p14:creationId xmlns:p14="http://schemas.microsoft.com/office/powerpoint/2010/main" val="5001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278624-F57B-55F0-485A-C57E637FC59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E9108CCD-432A-8167-95B5-63F52FEC23F6}"/>
              </a:ext>
            </a:extLst>
          </p:cNvPr>
          <p:cNvSpPr>
            <a:spLocks noGrp="1"/>
          </p:cNvSpPr>
          <p:nvPr>
            <p:ph type="sldNum" sz="quarter" idx="12"/>
          </p:nvPr>
        </p:nvSpPr>
        <p:spPr/>
        <p:txBody>
          <a:bodyPr/>
          <a:lstStyle/>
          <a:p>
            <a:fld id="{95A3FDB4-5897-5B41-9BAD-39C3DB677514}" type="slidenum">
              <a:rPr lang="de-DE" smtClean="0"/>
              <a:pPr/>
              <a:t>7</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272655" y="2921169"/>
            <a:ext cx="5160387"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ist zu tun?</a:t>
            </a:r>
          </a:p>
        </p:txBody>
      </p:sp>
    </p:spTree>
    <p:extLst>
      <p:ext uri="{BB962C8B-B14F-4D97-AF65-F5344CB8AC3E}">
        <p14:creationId xmlns:p14="http://schemas.microsoft.com/office/powerpoint/2010/main" val="11810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1044F9B-1ACE-A1E1-6256-5BA393EFE07F}"/>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468A6AD-2D52-14AE-ACB4-F85117E491FF}"/>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F9F43BC9-CF1C-7094-B960-B2089ED95E98}"/>
              </a:ext>
            </a:extLst>
          </p:cNvPr>
          <p:cNvSpPr>
            <a:spLocks noGrp="1"/>
          </p:cNvSpPr>
          <p:nvPr>
            <p:ph type="sldNum" sz="quarter" idx="12"/>
          </p:nvPr>
        </p:nvSpPr>
        <p:spPr/>
        <p:txBody>
          <a:bodyPr/>
          <a:lstStyle/>
          <a:p>
            <a:fld id="{95A3FDB4-5897-5B41-9BAD-39C3DB677514}" type="slidenum">
              <a:rPr lang="de-DE" smtClean="0"/>
              <a:pPr/>
              <a:t>8</a:t>
            </a:fld>
            <a:endParaRPr lang="de-DE" dirty="0"/>
          </a:p>
        </p:txBody>
      </p:sp>
      <p:sp>
        <p:nvSpPr>
          <p:cNvPr id="6" name="Textfeld 5">
            <a:extLst>
              <a:ext uri="{FF2B5EF4-FFF2-40B4-BE49-F238E27FC236}">
                <a16:creationId xmlns:a16="http://schemas.microsoft.com/office/drawing/2014/main" id="{30E2214F-B868-5FDB-1780-14ACCB47AE84}"/>
              </a:ext>
            </a:extLst>
          </p:cNvPr>
          <p:cNvSpPr txBox="1"/>
          <p:nvPr/>
        </p:nvSpPr>
        <p:spPr>
          <a:xfrm>
            <a:off x="1257300" y="1512397"/>
            <a:ext cx="350448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ist zu tun?</a:t>
            </a:r>
          </a:p>
        </p:txBody>
      </p:sp>
      <p:sp>
        <p:nvSpPr>
          <p:cNvPr id="7" name="Textfeld 6">
            <a:extLst>
              <a:ext uri="{FF2B5EF4-FFF2-40B4-BE49-F238E27FC236}">
                <a16:creationId xmlns:a16="http://schemas.microsoft.com/office/drawing/2014/main" id="{24957BC8-6C70-21C0-08A9-5F469D337C89}"/>
              </a:ext>
            </a:extLst>
          </p:cNvPr>
          <p:cNvSpPr txBox="1"/>
          <p:nvPr/>
        </p:nvSpPr>
        <p:spPr>
          <a:xfrm>
            <a:off x="2562319" y="2425169"/>
            <a:ext cx="7927881" cy="3654142"/>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Stellen Sie sicher, dass für jede neue Maschine oder Anlage ein Sicherheitscheck vor Erstinbetriebnahme durchgeführt wird.</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Machen Sie die regelmäßige Prüfung aller sicherheitsrelevanten Bauteile an Ihren Maschinen und Anlagen zur Chefsache!</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Altmaschinen können sicherheitstechnische Defizite aufweisen. Prüfen Sie, ob und unter welchen Voraussetzungen sie sicher betrieben werden können.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Dulden Sie keinerlei Manipulationen wie Abmontieren, Überbrücken oder Umgehen von Schutzeinrichtungen.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Sind Konformitätserklärung, Betriebsanleitung des Herstellers, Gefährdungsbeurteilung, Betriebsanweisung und Unterweisungsnachweise in Ordnung? </a:t>
            </a:r>
          </a:p>
        </p:txBody>
      </p:sp>
    </p:spTree>
    <p:extLst>
      <p:ext uri="{BB962C8B-B14F-4D97-AF65-F5344CB8AC3E}">
        <p14:creationId xmlns:p14="http://schemas.microsoft.com/office/powerpoint/2010/main" val="2155797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725D8B-AEFB-1B7E-279C-639B2D710D9D}"/>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0324FB9F-D2EB-FF6B-3F8E-8CA1C9E54AB7}"/>
              </a:ext>
            </a:extLst>
          </p:cNvPr>
          <p:cNvSpPr>
            <a:spLocks noGrp="1"/>
          </p:cNvSpPr>
          <p:nvPr>
            <p:ph type="sldNum" sz="quarter" idx="12"/>
          </p:nvPr>
        </p:nvSpPr>
        <p:spPr/>
        <p:txBody>
          <a:bodyPr/>
          <a:lstStyle/>
          <a:p>
            <a:fld id="{95A3FDB4-5897-5B41-9BAD-39C3DB677514}" type="slidenum">
              <a:rPr lang="de-DE" smtClean="0"/>
              <a:pPr/>
              <a:t>9</a:t>
            </a:fld>
            <a:endParaRPr lang="de-DE" dirty="0"/>
          </a:p>
        </p:txBody>
      </p:sp>
      <p:sp>
        <p:nvSpPr>
          <p:cNvPr id="5" name="Textfeld 4">
            <a:extLst>
              <a:ext uri="{FF2B5EF4-FFF2-40B4-BE49-F238E27FC236}">
                <a16:creationId xmlns:a16="http://schemas.microsoft.com/office/drawing/2014/main" id="{112FF568-28F8-CBAE-D99F-8D320090ADB1}"/>
              </a:ext>
            </a:extLst>
          </p:cNvPr>
          <p:cNvSpPr txBox="1">
            <a:spLocks/>
          </p:cNvSpPr>
          <p:nvPr/>
        </p:nvSpPr>
        <p:spPr>
          <a:xfrm>
            <a:off x="3675953" y="2941707"/>
            <a:ext cx="7754047" cy="1015663"/>
          </a:xfrm>
          <a:prstGeom prst="rect">
            <a:avLst/>
          </a:prstGeom>
          <a:noFill/>
          <a:ln>
            <a:noFill/>
          </a:ln>
        </p:spPr>
        <p:txBody>
          <a:bodyPr wrap="none" rtlCol="0">
            <a:spAutoFit/>
          </a:bodyPr>
          <a:lstStyle/>
          <a:p>
            <a:pPr algn="r"/>
            <a:r>
              <a:rPr lang="de-DE" sz="6000" b="1" spc="-150" dirty="0">
                <a:solidFill>
                  <a:schemeClr val="bg1"/>
                </a:solidFill>
                <a:latin typeface="Source Sans 3" panose="020B0503030403020204" pitchFamily="34" charset="0"/>
                <a:cs typeface="Calibri" panose="020F0502020204030204" pitchFamily="34" charset="0"/>
              </a:rPr>
              <a:t>Auf den Punkt gebracht</a:t>
            </a:r>
          </a:p>
        </p:txBody>
      </p:sp>
    </p:spTree>
    <p:extLst>
      <p:ext uri="{BB962C8B-B14F-4D97-AF65-F5344CB8AC3E}">
        <p14:creationId xmlns:p14="http://schemas.microsoft.com/office/powerpoint/2010/main" val="1130561350"/>
      </p:ext>
    </p:extLst>
  </p:cSld>
  <p:clrMapOvr>
    <a:masterClrMapping/>
  </p:clrMapOvr>
</p:sld>
</file>

<file path=ppt/theme/theme1.xml><?xml version="1.0" encoding="utf-8"?>
<a:theme xmlns:a="http://schemas.openxmlformats.org/drawingml/2006/main" name="Hier alles anpassen">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1002</Words>
  <PresentationFormat>Breitbild</PresentationFormat>
  <Paragraphs>104</Paragraphs>
  <Slides>14</Slides>
  <Notes>14</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Gill Sans MT</vt:lpstr>
      <vt:lpstr>Arial</vt:lpstr>
      <vt:lpstr>Impact</vt:lpstr>
      <vt:lpstr>Source Sans 3</vt:lpstr>
      <vt:lpstr>Calibri</vt:lpstr>
      <vt:lpstr>Hier alles anpassen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Jedermann-Verlag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Point 08</dc:title>
  <dc:subject/>
  <cp:keywords/>
  <dc:description>Copyright Jedermann-Verlag GmbH</dc:description>
  <dcterms:created xsi:type="dcterms:W3CDTF">2023-08-14T08:08:33Z</dcterms:created>
  <dcterms:modified xsi:type="dcterms:W3CDTF">2024-05-02T08:17:57Z</dcterms:modified>
  <cp:category/>
</cp:coreProperties>
</file>