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704" r:id="rId1"/>
  </p:sldMasterIdLst>
  <p:notesMasterIdLst>
    <p:notesMasterId r:id="rId16"/>
  </p:notesMasterIdLst>
  <p:handoutMasterIdLst>
    <p:handoutMasterId r:id="rId17"/>
  </p:handoutMasterIdLst>
  <p:sldIdLst>
    <p:sldId id="256" r:id="rId2"/>
    <p:sldId id="269" r:id="rId3"/>
    <p:sldId id="257" r:id="rId4"/>
    <p:sldId id="258" r:id="rId5"/>
    <p:sldId id="259" r:id="rId6"/>
    <p:sldId id="260" r:id="rId7"/>
    <p:sldId id="261" r:id="rId8"/>
    <p:sldId id="262" r:id="rId9"/>
    <p:sldId id="263" r:id="rId10"/>
    <p:sldId id="264" r:id="rId11"/>
    <p:sldId id="265" r:id="rId12"/>
    <p:sldId id="266" r:id="rId13"/>
    <p:sldId id="267" r:id="rId14"/>
    <p:sldId id="268" r:id="rId15"/>
  </p:sldIdLst>
  <p:sldSz cx="12192000" cy="6858000"/>
  <p:notesSz cx="6858000" cy="9144000"/>
  <p:embeddedFontLst>
    <p:embeddedFont>
      <p:font typeface="Gill Sans MT" panose="020B0502020104020203" pitchFamily="34" charset="0"/>
      <p:regular r:id="rId18"/>
      <p:bold r:id="rId19"/>
      <p:italic r:id="rId20"/>
      <p:boldItalic r:id="rId21"/>
    </p:embeddedFont>
    <p:embeddedFont>
      <p:font typeface="Impact" panose="020B0806030902050204" pitchFamily="34" charset="0"/>
      <p:regular r:id="rId22"/>
    </p:embeddedFont>
    <p:embeddedFont>
      <p:font typeface="Source Sans 3" panose="020B0503030403020204" pitchFamily="34" charset="0"/>
      <p:regular r:id="rId23"/>
      <p:bold r:id="rId24"/>
      <p:italic r:id="rId25"/>
      <p:boldItalic r:id="rId26"/>
    </p:embeddedFont>
    <p:embeddedFont>
      <p:font typeface="Source Sans 3 Medium" panose="020B0603030403020204" pitchFamily="34" charset="0"/>
      <p:regular r:id="rId27"/>
      <p:italic r:id="rId2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6A6A6"/>
    <a:srgbClr val="C6C6C6"/>
    <a:srgbClr val="CC1D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79" autoAdjust="0"/>
    <p:restoredTop sz="77740" autoAdjust="0"/>
  </p:normalViewPr>
  <p:slideViewPr>
    <p:cSldViewPr snapToGrid="0" showGuides="1">
      <p:cViewPr varScale="1">
        <p:scale>
          <a:sx n="89" d="100"/>
          <a:sy n="89" d="100"/>
        </p:scale>
        <p:origin x="1638" y="9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88" d="100"/>
          <a:sy n="88" d="100"/>
        </p:scale>
        <p:origin x="3738"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A34147A-3FD4-20E2-F6D9-41C076AECEF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86C17442-FE4B-F31A-FC09-4C527468892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508C7F-5F30-4825-BF54-8E936D91B17E}" type="datetimeFigureOut">
              <a:rPr lang="de-DE" smtClean="0"/>
              <a:t>02.05.2024</a:t>
            </a:fld>
            <a:endParaRPr lang="de-DE"/>
          </a:p>
        </p:txBody>
      </p:sp>
      <p:sp>
        <p:nvSpPr>
          <p:cNvPr id="4" name="Fußzeilenplatzhalter 3">
            <a:extLst>
              <a:ext uri="{FF2B5EF4-FFF2-40B4-BE49-F238E27FC236}">
                <a16:creationId xmlns:a16="http://schemas.microsoft.com/office/drawing/2014/main" id="{5B52BAD5-BF95-F445-72CB-A37D6EB2ACA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9CE155D6-ECF1-CC5F-A7F5-763D5B81CD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C59D70-4C89-4E53-857E-961E0AB229AF}" type="slidenum">
              <a:rPr lang="de-DE" smtClean="0"/>
              <a:t>‹Nr.›</a:t>
            </a:fld>
            <a:endParaRPr lang="de-DE"/>
          </a:p>
        </p:txBody>
      </p:sp>
    </p:spTree>
    <p:extLst>
      <p:ext uri="{BB962C8B-B14F-4D97-AF65-F5344CB8AC3E}">
        <p14:creationId xmlns:p14="http://schemas.microsoft.com/office/powerpoint/2010/main" val="308504165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1"/>
            <a:ext cx="5736771" cy="339043"/>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5889171" y="0"/>
            <a:ext cx="967242" cy="339042"/>
          </a:xfrm>
          <a:prstGeom prst="rect">
            <a:avLst/>
          </a:prstGeom>
        </p:spPr>
        <p:txBody>
          <a:bodyPr vert="horz" lIns="91440" tIns="45720" rIns="91440" bIns="45720" rtlCol="0"/>
          <a:lstStyle>
            <a:lvl1pPr algn="r">
              <a:defRPr sz="1200"/>
            </a:lvl1pPr>
          </a:lstStyle>
          <a:p>
            <a:fld id="{CBE089D7-55CD-4F4E-841D-4FF1047BD697}" type="datetimeFigureOut">
              <a:rPr lang="de-DE" smtClean="0"/>
              <a:t>02.05.2024</a:t>
            </a:fld>
            <a:endParaRPr lang="de-DE"/>
          </a:p>
        </p:txBody>
      </p:sp>
      <p:sp>
        <p:nvSpPr>
          <p:cNvPr id="4" name="Folienbildplatzhalter 3"/>
          <p:cNvSpPr>
            <a:spLocks noGrp="1" noRot="1" noChangeAspect="1"/>
          </p:cNvSpPr>
          <p:nvPr>
            <p:ph type="sldImg" idx="2"/>
          </p:nvPr>
        </p:nvSpPr>
        <p:spPr>
          <a:xfrm>
            <a:off x="500739" y="478972"/>
            <a:ext cx="4500000" cy="2520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500740" y="3159810"/>
            <a:ext cx="5903684" cy="5505218"/>
          </a:xfrm>
          <a:prstGeom prst="rect">
            <a:avLst/>
          </a:prstGeom>
        </p:spPr>
        <p:txBody>
          <a:bodyPr vert="horz" lIns="0" tIns="0" rIns="0" bIns="0" rtlCol="0"/>
          <a:lstStyle/>
          <a:p>
            <a:endParaRPr lang="de-DE" dirty="0">
              <a:effectLst/>
              <a:latin typeface="+mn-lt"/>
            </a:endParaRPr>
          </a:p>
        </p:txBody>
      </p:sp>
      <p:sp>
        <p:nvSpPr>
          <p:cNvPr id="6" name="Fußzeilenplatzhalter 5"/>
          <p:cNvSpPr>
            <a:spLocks noGrp="1"/>
          </p:cNvSpPr>
          <p:nvPr>
            <p:ph type="ftr" sz="quarter" idx="4"/>
          </p:nvPr>
        </p:nvSpPr>
        <p:spPr>
          <a:xfrm>
            <a:off x="0" y="8804957"/>
            <a:ext cx="2971800" cy="339043"/>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804958"/>
            <a:ext cx="2971800" cy="339042"/>
          </a:xfrm>
          <a:prstGeom prst="rect">
            <a:avLst/>
          </a:prstGeom>
        </p:spPr>
        <p:txBody>
          <a:bodyPr vert="horz" lIns="91440" tIns="45720" rIns="91440" bIns="45720" rtlCol="0" anchor="b"/>
          <a:lstStyle>
            <a:lvl1pPr algn="r">
              <a:defRPr sz="1200"/>
            </a:lvl1pPr>
          </a:lstStyle>
          <a:p>
            <a:fld id="{F5ED8FD7-9BF1-C84C-B6AC-B89F91F10970}" type="slidenum">
              <a:rPr lang="de-DE" smtClean="0"/>
              <a:t>‹Nr.›</a:t>
            </a:fld>
            <a:endParaRPr lang="de-DE"/>
          </a:p>
        </p:txBody>
      </p:sp>
    </p:spTree>
    <p:extLst>
      <p:ext uri="{BB962C8B-B14F-4D97-AF65-F5344CB8AC3E}">
        <p14:creationId xmlns:p14="http://schemas.microsoft.com/office/powerpoint/2010/main" val="1274311115"/>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600"/>
      </a:spcAft>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a:xfrm>
            <a:off x="500740" y="3159810"/>
            <a:ext cx="5903684" cy="5614076"/>
          </a:xfrm>
        </p:spPr>
        <p:txBody>
          <a:bodyPr/>
          <a:lstStyle/>
          <a:p>
            <a:pPr marL="0" marR="0" lvl="0" indent="0" algn="l" defTabSz="914400" rtl="0" eaLnBrk="1" fontAlgn="auto" latinLnBrk="0" hangingPunct="1">
              <a:spcAft>
                <a:spcPts val="1200"/>
              </a:spcAft>
              <a:buClrTx/>
              <a:buSzTx/>
              <a:buFontTx/>
              <a:buNone/>
              <a:tabLst/>
              <a:defRPr/>
            </a:pPr>
            <a:r>
              <a:rPr lang="de-DE" sz="1200" b="1" i="0" dirty="0">
                <a:effectLst/>
                <a:latin typeface="+mn-lt"/>
              </a:rPr>
              <a:t>Zielgerichtetes Training führt zum Erfolg. Auch im Arbeitsschutz!</a:t>
            </a:r>
          </a:p>
          <a:p>
            <a:pPr>
              <a:spcAft>
                <a:spcPts val="1200"/>
              </a:spcAft>
            </a:pPr>
            <a:r>
              <a:rPr lang="de-DE" sz="1200" b="0" i="0" dirty="0">
                <a:effectLst/>
                <a:latin typeface="+mn-lt"/>
              </a:rPr>
              <a:t>Egal ob Fallschirmspringen, Bergsteigen oder Rallye fahren: Viele Sportarten bergen Risiken in sich. Deshalb bereiten sich Sportlerinnen und Sportler gut vor. Denn nur wer die Risiken kennt, kann Gefährdungen minimieren. Im Sport ist das cool und selbstverständlich. Warum nicht auch im betrieblichen Alltag? </a:t>
            </a:r>
          </a:p>
          <a:p>
            <a:pPr marL="0" marR="0" lvl="0" indent="0" algn="l" defTabSz="914400" rtl="0" eaLnBrk="1" fontAlgn="auto" latinLnBrk="0" hangingPunct="1">
              <a:spcAft>
                <a:spcPts val="1200"/>
              </a:spcAft>
              <a:buClrTx/>
              <a:buSzTx/>
              <a:buFontTx/>
              <a:buNone/>
              <a:tabLst/>
              <a:defRPr/>
            </a:pPr>
            <a:r>
              <a:rPr lang="de-DE" sz="1200" b="0" i="0" dirty="0">
                <a:effectLst/>
                <a:latin typeface="+mn-lt"/>
              </a:rPr>
              <a:t>Der </a:t>
            </a:r>
            <a:r>
              <a:rPr lang="de-DE" sz="1200" b="1" i="0" dirty="0">
                <a:effectLst/>
                <a:latin typeface="+mn-lt"/>
              </a:rPr>
              <a:t>Foliensatz </a:t>
            </a:r>
            <a:r>
              <a:rPr lang="de-DE" sz="1200" b="0" i="0" dirty="0">
                <a:effectLst/>
                <a:latin typeface="+mn-lt"/>
              </a:rPr>
              <a:t>basiert auf dem </a:t>
            </a:r>
            <a:r>
              <a:rPr lang="de-DE" sz="1200" b="1" i="0" dirty="0">
                <a:effectLst/>
                <a:latin typeface="+mn-lt"/>
              </a:rPr>
              <a:t>Merkblatt „Big Points im Arbeitsschutz – 10 Punkte, auf die Sie als Führungskraft unbedingt achten müssen“ (A 039-1) der Berufsgenossenschaft Rohstoffe und Industrie (BG RCI). </a:t>
            </a:r>
            <a:r>
              <a:rPr lang="de-DE" sz="1200" b="0" i="0" dirty="0">
                <a:effectLst/>
                <a:latin typeface="+mn-lt"/>
              </a:rPr>
              <a:t>Er möchte auf unkonventionelle Weise Lust auf Arbeitsschutz machen. </a:t>
            </a:r>
            <a:r>
              <a:rPr lang="de-DE" sz="1200" dirty="0">
                <a:effectLst/>
                <a:latin typeface="+mn-lt"/>
                <a:ea typeface="Calibri" panose="020F0502020204030204" pitchFamily="34" charset="0"/>
              </a:rPr>
              <a:t>Das Merkblatt geht wieder einen ungewöhnlichen Weg, indem es jeweils über einen Sportvergleich motiviert und dann auf die betriebliche Praxis eingeht. </a:t>
            </a:r>
            <a:r>
              <a:rPr lang="de-DE" sz="1200" b="1" i="0" dirty="0">
                <a:effectLst/>
                <a:latin typeface="+mn-lt"/>
              </a:rPr>
              <a:t>Denn für den Erfolg im Betrieb gelten ähnliche Regeln wie beim Sport. </a:t>
            </a:r>
            <a:endParaRPr lang="de-DE" sz="1200" dirty="0">
              <a:effectLst/>
              <a:latin typeface="+mn-lt"/>
              <a:ea typeface="Calibri" panose="020F0502020204030204" pitchFamily="34" charset="0"/>
            </a:endParaRPr>
          </a:p>
          <a:p>
            <a:pPr marL="0" marR="0" lvl="0" indent="0" algn="l" defTabSz="914400" rtl="0" eaLnBrk="1" fontAlgn="auto" latinLnBrk="0" hangingPunct="1">
              <a:spcAft>
                <a:spcPts val="1200"/>
              </a:spcAft>
              <a:buClrTx/>
              <a:buSzTx/>
              <a:buFontTx/>
              <a:buNone/>
              <a:tabLst/>
              <a:defRPr/>
            </a:pPr>
            <a:r>
              <a:rPr lang="de-DE" sz="1200" b="0" i="0" u="none" dirty="0">
                <a:effectLst/>
                <a:latin typeface="+mn-lt"/>
              </a:rPr>
              <a:t>Adressat sind </a:t>
            </a:r>
            <a:r>
              <a:rPr lang="de-DE" sz="1200" b="0" i="0" dirty="0">
                <a:effectLst/>
                <a:latin typeface="+mn-lt"/>
              </a:rPr>
              <a:t>Führungskräfte sowie Unternehmerinnen und Unternehmer aller Unternehmensgrößen, um die entscheidenden Themen des Arbeitsschutzes zu vermitteln. </a:t>
            </a:r>
            <a:r>
              <a:rPr lang="de-DE" sz="1200" b="1" dirty="0">
                <a:effectLst/>
                <a:latin typeface="+mn-lt"/>
                <a:ea typeface="Calibri" panose="020F0502020204030204" pitchFamily="34" charset="0"/>
              </a:rPr>
              <a:t>Der Gedanke der Big Points ist dabei NICHT Vollständigkeit und Tiefe. </a:t>
            </a:r>
            <a:r>
              <a:rPr lang="de-DE" sz="1200" dirty="0">
                <a:effectLst/>
                <a:latin typeface="+mn-lt"/>
                <a:ea typeface="Calibri" panose="020F0502020204030204" pitchFamily="34" charset="0"/>
              </a:rPr>
              <a:t>Das entspräche nicht der Idee und dem didaktischen Ansatz. </a:t>
            </a:r>
            <a:r>
              <a:rPr lang="de-DE" sz="1200" b="1" dirty="0">
                <a:effectLst/>
                <a:latin typeface="+mn-lt"/>
                <a:ea typeface="Calibri" panose="020F0502020204030204" pitchFamily="34" charset="0"/>
              </a:rPr>
              <a:t>Vielmehr geht es darum, </a:t>
            </a:r>
            <a:r>
              <a:rPr lang="de-DE" sz="1200" b="1" dirty="0">
                <a:latin typeface="+mn-lt"/>
                <a:cs typeface="Calibri" panose="020F0502020204030204" pitchFamily="34" charset="0"/>
              </a:rPr>
              <a:t>mit Spaß Impulse</a:t>
            </a:r>
            <a:r>
              <a:rPr lang="de-DE" sz="1200" b="1" dirty="0">
                <a:effectLst/>
                <a:latin typeface="+mn-lt"/>
                <a:ea typeface="Calibri" panose="020F0502020204030204" pitchFamily="34" charset="0"/>
              </a:rPr>
              <a:t> zu setzen und durch die Sportvergleiche einen</a:t>
            </a:r>
            <a:r>
              <a:rPr lang="de-DE" sz="1200" b="1" dirty="0">
                <a:latin typeface="+mn-lt"/>
                <a:cs typeface="Calibri" panose="020F0502020204030204" pitchFamily="34" charset="0"/>
              </a:rPr>
              <a:t> hohen Behaltens- und Wiedererkennungseffekt zu erzielen. </a:t>
            </a:r>
          </a:p>
          <a:p>
            <a:pPr>
              <a:spcAft>
                <a:spcPts val="1200"/>
              </a:spcAft>
            </a:pPr>
            <a:r>
              <a:rPr lang="de-DE" sz="1200" dirty="0">
                <a:latin typeface="+mn-lt"/>
                <a:cs typeface="Calibri" panose="020F0502020204030204" pitchFamily="34" charset="0"/>
              </a:rPr>
              <a:t>Diese Präsentation eignet sich insbesondere für den Einstieg in Unterweisungen und „Trainings“ mit dem Ziel, die Gruppe zu aktivieren und „ins Gespräch zu kommen“. Der Vortrag startet mit einer Sportszene und stellt erst danach den betrieblichen Bezug her. </a:t>
            </a:r>
          </a:p>
          <a:p>
            <a:pPr>
              <a:spcAft>
                <a:spcPts val="1200"/>
              </a:spcAft>
            </a:pPr>
            <a:r>
              <a:rPr lang="de-DE" sz="1200" dirty="0">
                <a:latin typeface="+mn-lt"/>
                <a:cs typeface="Calibri" panose="020F0502020204030204" pitchFamily="34" charset="0"/>
              </a:rPr>
              <a:t>In den Kommentarfeldern der Folien finden Sie jeweils Tipps für die Moderation. Zur effizienten Vorbereitung kann insbesondere das Merkblatt A 039-1 und die darin empfohlene Literatur genutzt werden.</a:t>
            </a:r>
          </a:p>
          <a:p>
            <a:pPr>
              <a:spcAft>
                <a:spcPts val="1200"/>
              </a:spcAft>
            </a:pPr>
            <a:r>
              <a:rPr lang="de-DE" sz="1200" b="1" u="none" dirty="0">
                <a:latin typeface="+mn-lt"/>
              </a:rPr>
              <a:t>Das Merkblatt A 039-1 und die Foliensätze der anderen neun Big Points </a:t>
            </a:r>
            <a:r>
              <a:rPr lang="de-DE" sz="1200" b="0" u="none" dirty="0">
                <a:latin typeface="+mn-lt"/>
              </a:rPr>
              <a:t>finden Sie am einfachsten unter awa.bgrci.de unter Eingabe des Suchworts „A 039-1“. Der Auswahlassistent ist auf Bestell- oder Downloadmöglichkeiten verlinkt.</a:t>
            </a:r>
            <a:r>
              <a:rPr lang="de-DE" sz="1200" dirty="0">
                <a:latin typeface="+mn-lt"/>
                <a:cs typeface="Calibri" panose="020F0502020204030204" pitchFamily="34" charset="0"/>
              </a:rPr>
              <a:t> </a:t>
            </a:r>
          </a:p>
          <a:p>
            <a:pPr>
              <a:spcAft>
                <a:spcPts val="1200"/>
              </a:spcAft>
            </a:pPr>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1</a:t>
            </a:fld>
            <a:endParaRPr lang="de-DE"/>
          </a:p>
        </p:txBody>
      </p:sp>
    </p:spTree>
    <p:extLst>
      <p:ext uri="{BB962C8B-B14F-4D97-AF65-F5344CB8AC3E}">
        <p14:creationId xmlns:p14="http://schemas.microsoft.com/office/powerpoint/2010/main" val="1868421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10</a:t>
            </a:fld>
            <a:endParaRPr lang="de-DE"/>
          </a:p>
        </p:txBody>
      </p:sp>
    </p:spTree>
    <p:extLst>
      <p:ext uri="{BB962C8B-B14F-4D97-AF65-F5344CB8AC3E}">
        <p14:creationId xmlns:p14="http://schemas.microsoft.com/office/powerpoint/2010/main" val="1075979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5ED8FD7-9BF1-C84C-B6AC-B89F91F10970}" type="slidenum">
              <a:rPr lang="de-DE" smtClean="0"/>
              <a:t>11</a:t>
            </a:fld>
            <a:endParaRPr lang="de-DE"/>
          </a:p>
        </p:txBody>
      </p:sp>
    </p:spTree>
    <p:extLst>
      <p:ext uri="{BB962C8B-B14F-4D97-AF65-F5344CB8AC3E}">
        <p14:creationId xmlns:p14="http://schemas.microsoft.com/office/powerpoint/2010/main" val="1217008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12</a:t>
            </a:fld>
            <a:endParaRPr lang="de-DE"/>
          </a:p>
        </p:txBody>
      </p:sp>
    </p:spTree>
    <p:extLst>
      <p:ext uri="{BB962C8B-B14F-4D97-AF65-F5344CB8AC3E}">
        <p14:creationId xmlns:p14="http://schemas.microsoft.com/office/powerpoint/2010/main" val="3878535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13</a:t>
            </a:fld>
            <a:endParaRPr lang="de-DE"/>
          </a:p>
        </p:txBody>
      </p:sp>
    </p:spTree>
    <p:extLst>
      <p:ext uri="{BB962C8B-B14F-4D97-AF65-F5344CB8AC3E}">
        <p14:creationId xmlns:p14="http://schemas.microsoft.com/office/powerpoint/2010/main" val="2906928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14</a:t>
            </a:fld>
            <a:endParaRPr lang="de-DE"/>
          </a:p>
        </p:txBody>
      </p:sp>
    </p:spTree>
    <p:extLst>
      <p:ext uri="{BB962C8B-B14F-4D97-AF65-F5344CB8AC3E}">
        <p14:creationId xmlns:p14="http://schemas.microsoft.com/office/powerpoint/2010/main" val="1869269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2</a:t>
            </a:fld>
            <a:endParaRPr lang="de-DE"/>
          </a:p>
        </p:txBody>
      </p:sp>
    </p:spTree>
    <p:extLst>
      <p:ext uri="{BB962C8B-B14F-4D97-AF65-F5344CB8AC3E}">
        <p14:creationId xmlns:p14="http://schemas.microsoft.com/office/powerpoint/2010/main" val="2306667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5ED8FD7-9BF1-C84C-B6AC-B89F91F10970}" type="slidenum">
              <a:rPr lang="de-DE" smtClean="0"/>
              <a:t>3</a:t>
            </a:fld>
            <a:endParaRPr lang="de-DE"/>
          </a:p>
        </p:txBody>
      </p:sp>
    </p:spTree>
    <p:extLst>
      <p:ext uri="{BB962C8B-B14F-4D97-AF65-F5344CB8AC3E}">
        <p14:creationId xmlns:p14="http://schemas.microsoft.com/office/powerpoint/2010/main" val="3151733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r>
              <a:rPr lang="de-DE" b="1" dirty="0">
                <a:effectLst/>
                <a:latin typeface="+mn-lt"/>
              </a:rPr>
              <a:t>Impulse:</a:t>
            </a:r>
          </a:p>
          <a:p>
            <a:pPr marL="171450" indent="-171450">
              <a:buFont typeface="Arial" panose="020B0604020202020204" pitchFamily="34" charset="0"/>
              <a:buChar char="•"/>
            </a:pPr>
            <a:r>
              <a:rPr lang="de-DE" dirty="0">
                <a:effectLst/>
                <a:latin typeface="+mn-lt"/>
              </a:rPr>
              <a:t>Was sieht man?</a:t>
            </a:r>
          </a:p>
          <a:p>
            <a:pPr marL="171450" indent="-171450">
              <a:buFont typeface="Arial" panose="020B0604020202020204" pitchFamily="34" charset="0"/>
              <a:buChar char="•"/>
            </a:pPr>
            <a:r>
              <a:rPr lang="de-DE" dirty="0">
                <a:solidFill>
                  <a:srgbClr val="211D1E"/>
                </a:solidFill>
                <a:effectLst/>
                <a:latin typeface="+mn-lt"/>
              </a:rPr>
              <a:t>Schon von Weitem kündigt sich der Bolide an. Das brüllende Motorengeräusch übertönt den Jubel der Zuschauermenge. In dem Augenblick, in dem das Kraftpaket vorbeirauscht, vibriert Ihr Körper, Ihr Atem stockt … </a:t>
            </a:r>
          </a:p>
        </p:txBody>
      </p:sp>
      <p:sp>
        <p:nvSpPr>
          <p:cNvPr id="4" name="Foliennummernplatzhalter 3"/>
          <p:cNvSpPr>
            <a:spLocks noGrp="1"/>
          </p:cNvSpPr>
          <p:nvPr>
            <p:ph type="sldNum" sz="quarter" idx="5"/>
          </p:nvPr>
        </p:nvSpPr>
        <p:spPr/>
        <p:txBody>
          <a:bodyPr/>
          <a:lstStyle/>
          <a:p>
            <a:fld id="{F5ED8FD7-9BF1-C84C-B6AC-B89F91F10970}" type="slidenum">
              <a:rPr lang="de-DE" smtClean="0"/>
              <a:t>4</a:t>
            </a:fld>
            <a:endParaRPr lang="de-DE"/>
          </a:p>
        </p:txBody>
      </p:sp>
    </p:spTree>
    <p:extLst>
      <p:ext uri="{BB962C8B-B14F-4D97-AF65-F5344CB8AC3E}">
        <p14:creationId xmlns:p14="http://schemas.microsoft.com/office/powerpoint/2010/main" val="2157502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a:xfrm>
            <a:off x="500740" y="3159810"/>
            <a:ext cx="5661521" cy="5505218"/>
          </a:xfrm>
        </p:spPr>
        <p:txBody>
          <a:bodyPr/>
          <a:lstStyle/>
          <a:p>
            <a:pPr marL="0" marR="0" lvl="0" indent="0" algn="l" defTabSz="914400" rtl="0" eaLnBrk="1" fontAlgn="auto" latinLnBrk="0" hangingPunct="1">
              <a:lnSpc>
                <a:spcPct val="107000"/>
              </a:lnSpc>
              <a:spcBef>
                <a:spcPts val="0"/>
              </a:spcBef>
              <a:buClrTx/>
              <a:buSzTx/>
              <a:buFontTx/>
              <a:buNone/>
              <a:tabLst/>
              <a:defRPr/>
            </a:pPr>
            <a:r>
              <a:rPr lang="de-DE" sz="1200" dirty="0">
                <a:effectLst/>
                <a:latin typeface="+mn-lt"/>
                <a:ea typeface="Calibri" panose="020F0502020204030204" pitchFamily="34" charset="0"/>
                <a:cs typeface="Times New Roman" panose="02020603050405020304" pitchFamily="18" charset="0"/>
              </a:rPr>
              <a:t>Störungen können sich negativ auf die Wertungsprüfung auswirken und damit zu einem schlechten Gesamtergebnis führen.</a:t>
            </a:r>
          </a:p>
          <a:p>
            <a:pPr marL="0" marR="0" lvl="0" indent="0" algn="l" defTabSz="914400" rtl="0" eaLnBrk="1" fontAlgn="auto" latinLnBrk="0" hangingPunct="1">
              <a:lnSpc>
                <a:spcPct val="107000"/>
              </a:lnSpc>
              <a:spcBef>
                <a:spcPts val="0"/>
              </a:spcBef>
              <a:buClrTx/>
              <a:buSzTx/>
              <a:buFontTx/>
              <a:buNone/>
              <a:tabLst/>
              <a:defRPr/>
            </a:pPr>
            <a:endParaRPr lang="de-DE"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buClrTx/>
              <a:buSzTx/>
              <a:buFont typeface="Arial" panose="020B0604020202020204" pitchFamily="34" charset="0"/>
              <a:buNone/>
              <a:tabLst/>
              <a:defRPr/>
            </a:pPr>
            <a:r>
              <a:rPr lang="de-DE" sz="1200" b="1" kern="1200" dirty="0">
                <a:solidFill>
                  <a:schemeClr val="tx1"/>
                </a:solidFill>
                <a:effectLst/>
                <a:latin typeface="+mn-lt"/>
                <a:ea typeface="+mn-ea"/>
                <a:cs typeface="+mn-cs"/>
              </a:rPr>
              <a:t>Impulse zur Frage 1:</a:t>
            </a:r>
          </a:p>
          <a:p>
            <a:pPr marL="0" marR="0" lvl="0" indent="0" algn="l" defTabSz="914400" rtl="0" eaLnBrk="1" fontAlgn="auto" latinLnBrk="0" hangingPunct="1">
              <a:lnSpc>
                <a:spcPct val="107000"/>
              </a:lnSpc>
              <a:spcBef>
                <a:spcPts val="0"/>
              </a:spcBef>
              <a:buClrTx/>
              <a:buSzTx/>
              <a:buFontTx/>
              <a:buNone/>
              <a:tabLst/>
              <a:defRPr/>
            </a:pPr>
            <a:r>
              <a:rPr lang="de-DE" sz="1200" kern="100" dirty="0">
                <a:effectLst/>
                <a:latin typeface="+mn-lt"/>
                <a:ea typeface="Calibri" panose="020F0502020204030204" pitchFamily="34" charset="0"/>
                <a:cs typeface="Times New Roman" panose="02020603050405020304" pitchFamily="18" charset="0"/>
              </a:rPr>
              <a:t>Fahrzeug: Optimale Reifenwahl, Gewichtsverteilung, Fahrwerksabstimmung, Getriebeabstufung, </a:t>
            </a:r>
          </a:p>
          <a:p>
            <a:pPr marL="0" marR="0" lvl="0" indent="0" algn="l" defTabSz="914400" rtl="0" eaLnBrk="1" fontAlgn="auto" latinLnBrk="0" hangingPunct="1">
              <a:lnSpc>
                <a:spcPct val="107000"/>
              </a:lnSpc>
              <a:spcBef>
                <a:spcPts val="0"/>
              </a:spcBef>
              <a:buClrTx/>
              <a:buSzTx/>
              <a:buFontTx/>
              <a:buNone/>
              <a:tabLst/>
              <a:defRPr/>
            </a:pPr>
            <a:r>
              <a:rPr lang="de-DE" sz="1200" kern="100" dirty="0">
                <a:effectLst/>
                <a:latin typeface="+mn-lt"/>
                <a:ea typeface="Calibri" panose="020F0502020204030204" pitchFamily="34" charset="0"/>
                <a:cs typeface="Times New Roman" panose="02020603050405020304" pitchFamily="18" charset="0"/>
              </a:rPr>
              <a:t>Rallyeteam: „Gebetbuch“ erstellen, Streckenverlauf einstudieren, Fahrtraining, körperliche Fitness, Kommunikation vor und während der Fahrt, …</a:t>
            </a:r>
          </a:p>
          <a:p>
            <a:pPr marL="0" marR="0" lvl="0" indent="0" algn="l" defTabSz="914400" rtl="0" eaLnBrk="1" fontAlgn="auto" latinLnBrk="0" hangingPunct="1">
              <a:lnSpc>
                <a:spcPct val="107000"/>
              </a:lnSpc>
              <a:spcBef>
                <a:spcPts val="0"/>
              </a:spcBef>
              <a:buClrTx/>
              <a:buSzTx/>
              <a:buFontTx/>
              <a:buNone/>
              <a:tabLst/>
              <a:defRPr/>
            </a:pPr>
            <a:endParaRPr lang="de-DE" sz="1000" kern="1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buClrTx/>
              <a:buSzTx/>
              <a:buFont typeface="Arial" panose="020B0604020202020204" pitchFamily="34" charset="0"/>
              <a:buNone/>
              <a:tabLst/>
              <a:defRPr/>
            </a:pPr>
            <a:r>
              <a:rPr lang="de-DE" sz="1200" b="1" kern="1200" dirty="0">
                <a:solidFill>
                  <a:schemeClr val="tx1"/>
                </a:solidFill>
                <a:effectLst/>
                <a:latin typeface="+mn-lt"/>
                <a:ea typeface="+mn-ea"/>
                <a:cs typeface="+mn-cs"/>
              </a:rPr>
              <a:t>Impulse zur Frage 2:</a:t>
            </a:r>
          </a:p>
          <a:p>
            <a:pPr marL="0" marR="0" lvl="0" indent="0" algn="l" defTabSz="914400" rtl="0" eaLnBrk="1" fontAlgn="auto" latinLnBrk="0" hangingPunct="1">
              <a:lnSpc>
                <a:spcPct val="107000"/>
              </a:lnSpc>
              <a:spcBef>
                <a:spcPts val="0"/>
              </a:spcBef>
              <a:buClrTx/>
              <a:buSzTx/>
              <a:buFontTx/>
              <a:buNone/>
              <a:tabLst/>
              <a:defRPr/>
            </a:pPr>
            <a:r>
              <a:rPr lang="de-DE" sz="1200" kern="100" dirty="0">
                <a:effectLst/>
                <a:latin typeface="+mn-lt"/>
                <a:ea typeface="Calibri" panose="020F0502020204030204" pitchFamily="34" charset="0"/>
                <a:cs typeface="Times New Roman" panose="02020603050405020304" pitchFamily="18" charset="0"/>
              </a:rPr>
              <a:t>Veranstalter: Streckenführung, Schutz der Zuschauer und der Fahrenden, Streckenposten und Medienvertreter</a:t>
            </a:r>
          </a:p>
        </p:txBody>
      </p:sp>
      <p:sp>
        <p:nvSpPr>
          <p:cNvPr id="4" name="Foliennummernplatzhalter 3"/>
          <p:cNvSpPr>
            <a:spLocks noGrp="1"/>
          </p:cNvSpPr>
          <p:nvPr>
            <p:ph type="sldNum" sz="quarter" idx="5"/>
          </p:nvPr>
        </p:nvSpPr>
        <p:spPr/>
        <p:txBody>
          <a:bodyPr/>
          <a:lstStyle/>
          <a:p>
            <a:fld id="{F5ED8FD7-9BF1-C84C-B6AC-B89F91F10970}" type="slidenum">
              <a:rPr lang="de-DE" smtClean="0"/>
              <a:t>5</a:t>
            </a:fld>
            <a:endParaRPr lang="de-DE"/>
          </a:p>
        </p:txBody>
      </p:sp>
    </p:spTree>
    <p:extLst>
      <p:ext uri="{BB962C8B-B14F-4D97-AF65-F5344CB8AC3E}">
        <p14:creationId xmlns:p14="http://schemas.microsoft.com/office/powerpoint/2010/main" val="1587278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buClrTx/>
              <a:buSzTx/>
              <a:buFontTx/>
              <a:buNone/>
              <a:tabLst/>
              <a:defRPr/>
            </a:pPr>
            <a:r>
              <a:rPr lang="de-DE" sz="1200" b="1" dirty="0">
                <a:effectLst/>
                <a:ea typeface="Calibri" panose="020F0502020204030204" pitchFamily="34" charset="0"/>
                <a:cs typeface="Times New Roman" panose="02020603050405020304" pitchFamily="18" charset="0"/>
              </a:rPr>
              <a:t>Impulse:</a:t>
            </a:r>
          </a:p>
          <a:p>
            <a:pPr marL="0" marR="0" lvl="0" indent="0" algn="l" defTabSz="914400" rtl="0" eaLnBrk="1" fontAlgn="auto" latinLnBrk="0" hangingPunct="1">
              <a:lnSpc>
                <a:spcPct val="100000"/>
              </a:lnSpc>
              <a:spcBef>
                <a:spcPts val="0"/>
              </a:spcBef>
              <a:buClrTx/>
              <a:buSzTx/>
              <a:buFontTx/>
              <a:buNone/>
              <a:tabLst/>
              <a:defRPr/>
            </a:pPr>
            <a:r>
              <a:rPr lang="de-DE" sz="1200" dirty="0">
                <a:effectLst/>
                <a:ea typeface="Calibri" panose="020F0502020204030204" pitchFamily="34" charset="0"/>
                <a:cs typeface="Times New Roman" panose="02020603050405020304" pitchFamily="18" charset="0"/>
              </a:rPr>
              <a:t>Minimieren Sie Risiken! </a:t>
            </a:r>
          </a:p>
          <a:p>
            <a:pPr marL="0" marR="0" lvl="0" indent="0" algn="l" defTabSz="914400" rtl="0" eaLnBrk="1" fontAlgn="auto" latinLnBrk="0" hangingPunct="1">
              <a:lnSpc>
                <a:spcPct val="100000"/>
              </a:lnSpc>
              <a:spcBef>
                <a:spcPts val="0"/>
              </a:spcBef>
              <a:buClrTx/>
              <a:buSzTx/>
              <a:buFontTx/>
              <a:buNone/>
              <a:tabLst/>
              <a:defRPr/>
            </a:pPr>
            <a:r>
              <a:rPr lang="de-DE" sz="1200" dirty="0">
                <a:effectLst/>
                <a:ea typeface="Calibri" panose="020F0502020204030204" pitchFamily="34" charset="0"/>
                <a:cs typeface="Times New Roman" panose="02020603050405020304" pitchFamily="18" charset="0"/>
              </a:rPr>
              <a:t>Beseitigen Sie Gefährdungen und Belastungen beim innerbetrieblichen Transport und Verkehr systematisch, wirksam und nachhaltig. Die Grundlage dafür ist eine angemessene Gefährdungsbeurteilung.</a:t>
            </a:r>
            <a:endParaRPr lang="de-DE" sz="1800" dirty="0">
              <a:effectLst/>
            </a:endParaRPr>
          </a:p>
        </p:txBody>
      </p:sp>
      <p:sp>
        <p:nvSpPr>
          <p:cNvPr id="4" name="Foliennummernplatzhalter 3"/>
          <p:cNvSpPr>
            <a:spLocks noGrp="1"/>
          </p:cNvSpPr>
          <p:nvPr>
            <p:ph type="sldNum" sz="quarter" idx="5"/>
          </p:nvPr>
        </p:nvSpPr>
        <p:spPr/>
        <p:txBody>
          <a:bodyPr/>
          <a:lstStyle/>
          <a:p>
            <a:fld id="{F5ED8FD7-9BF1-C84C-B6AC-B89F91F10970}" type="slidenum">
              <a:rPr lang="de-DE" smtClean="0"/>
              <a:t>6</a:t>
            </a:fld>
            <a:endParaRPr lang="de-DE"/>
          </a:p>
        </p:txBody>
      </p:sp>
    </p:spTree>
    <p:extLst>
      <p:ext uri="{BB962C8B-B14F-4D97-AF65-F5344CB8AC3E}">
        <p14:creationId xmlns:p14="http://schemas.microsoft.com/office/powerpoint/2010/main" val="2441506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5ED8FD7-9BF1-C84C-B6AC-B89F91F10970}" type="slidenum">
              <a:rPr lang="de-DE" smtClean="0"/>
              <a:t>7</a:t>
            </a:fld>
            <a:endParaRPr lang="de-DE"/>
          </a:p>
        </p:txBody>
      </p:sp>
    </p:spTree>
    <p:extLst>
      <p:ext uri="{BB962C8B-B14F-4D97-AF65-F5344CB8AC3E}">
        <p14:creationId xmlns:p14="http://schemas.microsoft.com/office/powerpoint/2010/main" val="2121084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r>
              <a:rPr lang="de-DE" sz="1200" b="1" dirty="0">
                <a:solidFill>
                  <a:srgbClr val="000000"/>
                </a:solidFill>
                <a:effectLst/>
                <a:ea typeface="Times New Roman" panose="02020603050405020304" pitchFamily="18" charset="0"/>
              </a:rPr>
              <a:t>1. Transportmittel</a:t>
            </a:r>
            <a:endParaRPr lang="de-DE" sz="1200" b="1" dirty="0">
              <a:effectLst/>
              <a:ea typeface="Times New Roman" panose="02020603050405020304" pitchFamily="18" charset="0"/>
            </a:endParaRPr>
          </a:p>
          <a:p>
            <a:pPr marL="285750" indent="-285750">
              <a:buFont typeface="Arial" panose="020B0604020202020204" pitchFamily="34" charset="0"/>
              <a:buChar char="•"/>
            </a:pPr>
            <a:r>
              <a:rPr lang="de-DE" sz="1200" dirty="0">
                <a:solidFill>
                  <a:srgbClr val="000000"/>
                </a:solidFill>
                <a:effectLst/>
                <a:ea typeface="Times New Roman" panose="02020603050405020304" pitchFamily="18" charset="0"/>
              </a:rPr>
              <a:t>Erfassung aller auf dem Betriebsgelände verkehrenden Transportmittel in einem Arbeitsmittelkataster (Flurförderzeuge, Radlader, Krane, Lkw, Eisenbahnen, Fahrräder u. a.)</a:t>
            </a:r>
            <a:endParaRPr lang="de-DE" sz="1200" dirty="0">
              <a:solidFill>
                <a:schemeClr val="tx1"/>
              </a:solidFill>
              <a:effectLst/>
              <a:ea typeface="Times New Roman" panose="02020603050405020304" pitchFamily="18" charset="0"/>
            </a:endParaRPr>
          </a:p>
          <a:p>
            <a:pPr marL="285750" indent="-285750">
              <a:buFont typeface="Arial" panose="020B0604020202020204" pitchFamily="34" charset="0"/>
              <a:buChar char="•"/>
            </a:pPr>
            <a:r>
              <a:rPr lang="de-DE" sz="1200" dirty="0">
                <a:solidFill>
                  <a:srgbClr val="000000"/>
                </a:solidFill>
                <a:effectLst/>
                <a:ea typeface="Times New Roman" panose="02020603050405020304" pitchFamily="18" charset="0"/>
              </a:rPr>
              <a:t>Regelmäßige Prüfung und Instandhaltung der Transportmittel</a:t>
            </a:r>
            <a:endParaRPr lang="de-DE" sz="1200" dirty="0">
              <a:solidFill>
                <a:schemeClr val="tx1"/>
              </a:solidFill>
              <a:effectLst/>
              <a:ea typeface="Times New Roman" panose="02020603050405020304" pitchFamily="18" charset="0"/>
            </a:endParaRPr>
          </a:p>
          <a:p>
            <a:pPr marL="285750" indent="-285750">
              <a:buFont typeface="Arial" panose="020B0604020202020204" pitchFamily="34" charset="0"/>
              <a:buChar char="•"/>
            </a:pPr>
            <a:r>
              <a:rPr lang="de-DE" sz="1200" dirty="0">
                <a:solidFill>
                  <a:srgbClr val="000000"/>
                </a:solidFill>
                <a:effectLst/>
                <a:ea typeface="Times New Roman" panose="02020603050405020304" pitchFamily="18" charset="0"/>
              </a:rPr>
              <a:t>Sicherstellung der bestimmungsgemäßen Benutzung durch regelmäßige Unterweisung</a:t>
            </a:r>
            <a:endParaRPr lang="de-DE" sz="1200" dirty="0">
              <a:effectLst/>
              <a:ea typeface="Times New Roman" panose="02020603050405020304" pitchFamily="18" charset="0"/>
            </a:endParaRPr>
          </a:p>
          <a:p>
            <a:endParaRPr lang="de-DE" sz="1200" b="1" dirty="0">
              <a:solidFill>
                <a:srgbClr val="000000"/>
              </a:solidFill>
              <a:effectLst/>
              <a:ea typeface="Times New Roman" panose="02020603050405020304" pitchFamily="18" charset="0"/>
            </a:endParaRPr>
          </a:p>
          <a:p>
            <a:r>
              <a:rPr lang="de-DE" sz="1200" b="1" dirty="0">
                <a:solidFill>
                  <a:srgbClr val="000000"/>
                </a:solidFill>
                <a:effectLst/>
                <a:ea typeface="Times New Roman" panose="02020603050405020304" pitchFamily="18" charset="0"/>
              </a:rPr>
              <a:t>2. Ladungssicherung</a:t>
            </a:r>
            <a:endParaRPr lang="de-DE" sz="1200" dirty="0">
              <a:effectLst/>
              <a:ea typeface="Times New Roman" panose="02020603050405020304" pitchFamily="18" charset="0"/>
            </a:endParaRPr>
          </a:p>
          <a:p>
            <a:pPr marL="285750" lvl="0" indent="-285750">
              <a:buFont typeface="Arial" panose="020B0604020202020204" pitchFamily="34" charset="0"/>
              <a:buChar char="•"/>
            </a:pPr>
            <a:r>
              <a:rPr lang="de-DE" sz="1200" dirty="0">
                <a:solidFill>
                  <a:srgbClr val="000000"/>
                </a:solidFill>
                <a:effectLst/>
                <a:ea typeface="Times New Roman" panose="02020603050405020304" pitchFamily="18" charset="0"/>
              </a:rPr>
              <a:t>Lastverteilungsdiagramm beachten</a:t>
            </a:r>
            <a:endParaRPr lang="de-DE" sz="1200" dirty="0">
              <a:effectLst/>
              <a:ea typeface="Times New Roman" panose="02020603050405020304" pitchFamily="18" charset="0"/>
            </a:endParaRPr>
          </a:p>
          <a:p>
            <a:pPr marL="285750" lvl="0" indent="-285750">
              <a:buFont typeface="Arial" panose="020B0604020202020204" pitchFamily="34" charset="0"/>
              <a:buChar char="•"/>
            </a:pPr>
            <a:r>
              <a:rPr lang="de-DE" sz="1200" dirty="0">
                <a:solidFill>
                  <a:srgbClr val="000000"/>
                </a:solidFill>
                <a:effectLst/>
                <a:ea typeface="Times New Roman" panose="02020603050405020304" pitchFamily="18" charset="0"/>
              </a:rPr>
              <a:t>Zurr- und Hilfsmittel zur Verfügung stellen</a:t>
            </a:r>
            <a:endParaRPr lang="de-DE" sz="1200" dirty="0">
              <a:effectLst/>
              <a:ea typeface="Times New Roman" panose="02020603050405020304" pitchFamily="18" charset="0"/>
            </a:endParaRPr>
          </a:p>
          <a:p>
            <a:pPr marL="285750" lvl="0" indent="-285750">
              <a:buFont typeface="Arial" panose="020B0604020202020204" pitchFamily="34" charset="0"/>
              <a:buChar char="•"/>
            </a:pPr>
            <a:r>
              <a:rPr lang="de-DE" sz="1200" dirty="0">
                <a:solidFill>
                  <a:srgbClr val="000000"/>
                </a:solidFill>
                <a:effectLst/>
                <a:ea typeface="Times New Roman" panose="02020603050405020304" pitchFamily="18" charset="0"/>
              </a:rPr>
              <a:t>Ladungssicherung gegen Verrutschen (form- und kraftschlüssig)</a:t>
            </a:r>
            <a:endParaRPr lang="de-DE" sz="1200" dirty="0">
              <a:effectLst/>
              <a:ea typeface="Times New Roman" panose="02020603050405020304" pitchFamily="18" charset="0"/>
            </a:endParaRPr>
          </a:p>
          <a:p>
            <a:pPr marL="285750" lvl="0" indent="-285750">
              <a:buFont typeface="Arial" panose="020B0604020202020204" pitchFamily="34" charset="0"/>
              <a:buChar char="•"/>
            </a:pPr>
            <a:r>
              <a:rPr lang="de-DE" sz="1200" dirty="0">
                <a:solidFill>
                  <a:srgbClr val="000000"/>
                </a:solidFill>
                <a:effectLst/>
                <a:ea typeface="Times New Roman" panose="02020603050405020304" pitchFamily="18" charset="0"/>
              </a:rPr>
              <a:t>Ladungssicherung gegen Umkippen/Verrollen</a:t>
            </a:r>
            <a:endParaRPr lang="de-DE" sz="1200" dirty="0">
              <a:effectLst/>
              <a:ea typeface="Times New Roman" panose="02020603050405020304" pitchFamily="18" charset="0"/>
            </a:endParaRPr>
          </a:p>
          <a:p>
            <a:pPr marL="285750" lvl="0" indent="-285750">
              <a:buFont typeface="Arial" panose="020B0604020202020204" pitchFamily="34" charset="0"/>
              <a:buChar char="•"/>
            </a:pPr>
            <a:r>
              <a:rPr lang="de-DE" sz="1200" dirty="0">
                <a:solidFill>
                  <a:srgbClr val="000000"/>
                </a:solidFill>
                <a:effectLst/>
                <a:ea typeface="Times New Roman" panose="02020603050405020304" pitchFamily="18" charset="0"/>
              </a:rPr>
              <a:t>Zurr- und Hilfsmittel von betrieblicher Seite aus zur Verfügung stellen</a:t>
            </a:r>
            <a:endParaRPr lang="de-DE" sz="1200" dirty="0">
              <a:effectLst/>
              <a:ea typeface="Times New Roman" panose="02020603050405020304" pitchFamily="18" charset="0"/>
            </a:endParaRPr>
          </a:p>
          <a:p>
            <a:pPr marL="0" lvl="0" indent="0">
              <a:buFont typeface="Arial" panose="020B0604020202020204" pitchFamily="34" charset="0"/>
              <a:buNone/>
            </a:pPr>
            <a:endParaRPr lang="de-DE" sz="1200" b="1" dirty="0">
              <a:solidFill>
                <a:srgbClr val="000000"/>
              </a:solidFill>
              <a:effectLst/>
              <a:ea typeface="Times New Roman" panose="02020603050405020304" pitchFamily="18" charset="0"/>
            </a:endParaRPr>
          </a:p>
          <a:p>
            <a:pPr marL="0" lvl="0" indent="0">
              <a:buFont typeface="Arial" panose="020B0604020202020204" pitchFamily="34" charset="0"/>
              <a:buNone/>
            </a:pPr>
            <a:r>
              <a:rPr lang="de-DE" sz="1200" b="1" dirty="0">
                <a:solidFill>
                  <a:srgbClr val="000000"/>
                </a:solidFill>
                <a:effectLst/>
                <a:ea typeface="Times New Roman" panose="02020603050405020304" pitchFamily="18" charset="0"/>
              </a:rPr>
              <a:t>3. Verkehrswegekonzept</a:t>
            </a:r>
            <a:endParaRPr lang="de-DE" sz="1200" dirty="0">
              <a:effectLst/>
              <a:ea typeface="Times New Roman" panose="02020603050405020304" pitchFamily="18" charset="0"/>
            </a:endParaRPr>
          </a:p>
          <a:p>
            <a:pPr marL="285750" lvl="0" indent="-285750">
              <a:buFont typeface="Arial" panose="020B0604020202020204" pitchFamily="34" charset="0"/>
              <a:buChar char="•"/>
            </a:pPr>
            <a:r>
              <a:rPr lang="de-DE" sz="1200" dirty="0">
                <a:solidFill>
                  <a:srgbClr val="000000"/>
                </a:solidFill>
                <a:effectLst/>
                <a:ea typeface="Times New Roman" panose="02020603050405020304" pitchFamily="18" charset="0"/>
              </a:rPr>
              <a:t>Erfassung der Verkehrswege/-flächen </a:t>
            </a:r>
            <a:endParaRPr lang="de-DE" sz="1200" dirty="0">
              <a:effectLst/>
              <a:ea typeface="Times New Roman" panose="02020603050405020304" pitchFamily="18" charset="0"/>
            </a:endParaRPr>
          </a:p>
          <a:p>
            <a:pPr marL="285750" lvl="0" indent="-285750">
              <a:buFont typeface="Arial" panose="020B0604020202020204" pitchFamily="34" charset="0"/>
              <a:buChar char="•"/>
            </a:pPr>
            <a:r>
              <a:rPr lang="de-DE" sz="1200" dirty="0">
                <a:solidFill>
                  <a:srgbClr val="000000"/>
                </a:solidFill>
                <a:effectLst/>
                <a:ea typeface="Times New Roman" panose="02020603050405020304" pitchFamily="18" charset="0"/>
              </a:rPr>
              <a:t>Erstellung eines Verkehrswegekonzeptes</a:t>
            </a:r>
            <a:endParaRPr lang="de-DE" sz="1200" dirty="0">
              <a:effectLst/>
              <a:ea typeface="Times New Roman" panose="02020603050405020304" pitchFamily="18" charset="0"/>
            </a:endParaRPr>
          </a:p>
          <a:p>
            <a:pPr marL="285750" lvl="0" indent="-285750">
              <a:buFont typeface="Arial" panose="020B0604020202020204" pitchFamily="34" charset="0"/>
              <a:buChar char="•"/>
            </a:pPr>
            <a:r>
              <a:rPr lang="de-DE" sz="1200" dirty="0">
                <a:solidFill>
                  <a:srgbClr val="000000"/>
                </a:solidFill>
                <a:effectLst/>
                <a:ea typeface="Times New Roman" panose="02020603050405020304" pitchFamily="18" charset="0"/>
              </a:rPr>
              <a:t>Beschilderungen und Markierungen von Verkehrswegen entsprechend dem Ergebnis der Gefährdungsbeurteilung und dem Verkehrswegekonzept (z. B. Geschwindigkeit, Vorfahrtsregelung, Fahrtrichtung, Fahrverbot, Benutzbarkeit, Ausweisung von Parkflächen/Parkverbot u. a.)</a:t>
            </a:r>
            <a:endParaRPr lang="de-DE" sz="1200" dirty="0">
              <a:effectLst/>
              <a:ea typeface="Times New Roman" panose="02020603050405020304" pitchFamily="18" charset="0"/>
            </a:endParaRPr>
          </a:p>
          <a:p>
            <a:pPr marL="285750" lvl="0" indent="-285750">
              <a:buFont typeface="Arial" panose="020B0604020202020204" pitchFamily="34" charset="0"/>
              <a:buChar char="•"/>
            </a:pPr>
            <a:r>
              <a:rPr lang="de-DE" sz="1200" dirty="0">
                <a:solidFill>
                  <a:srgbClr val="000000"/>
                </a:solidFill>
                <a:effectLst/>
                <a:ea typeface="Times New Roman" panose="02020603050405020304" pitchFamily="18" charset="0"/>
              </a:rPr>
              <a:t>Ergänzende Leitsysteme</a:t>
            </a:r>
            <a:endParaRPr lang="de-DE" sz="1200" dirty="0">
              <a:effectLst/>
              <a:ea typeface="Times New Roman" panose="02020603050405020304" pitchFamily="18" charset="0"/>
            </a:endParaRPr>
          </a:p>
          <a:p>
            <a:pPr marL="285750" lvl="0" indent="-285750">
              <a:buFont typeface="Arial" panose="020B0604020202020204" pitchFamily="34" charset="0"/>
              <a:buChar char="•"/>
            </a:pPr>
            <a:r>
              <a:rPr lang="de-DE" sz="1200" dirty="0">
                <a:solidFill>
                  <a:srgbClr val="000000"/>
                </a:solidFill>
                <a:effectLst/>
                <a:ea typeface="Times New Roman" panose="02020603050405020304" pitchFamily="18" charset="0"/>
              </a:rPr>
              <a:t>Ausreichende Beleuchtung – auch im Mehrschichtbetrieb – sicherstellen</a:t>
            </a:r>
            <a:endParaRPr lang="de-DE" sz="1200" dirty="0">
              <a:effectLst/>
              <a:ea typeface="Times New Roman" panose="02020603050405020304" pitchFamily="18" charset="0"/>
            </a:endParaRPr>
          </a:p>
          <a:p>
            <a:pPr marL="285750" lvl="0" indent="-285750">
              <a:buFont typeface="Arial" panose="020B0604020202020204" pitchFamily="34" charset="0"/>
              <a:buChar char="•"/>
            </a:pPr>
            <a:r>
              <a:rPr lang="de-DE" sz="1200" dirty="0">
                <a:solidFill>
                  <a:srgbClr val="000000"/>
                </a:solidFill>
                <a:effectLst/>
                <a:ea typeface="Times New Roman" panose="02020603050405020304" pitchFamily="18" charset="0"/>
              </a:rPr>
              <a:t>Ausweisung von Sonderflächen für Rettungsmaßnahmen bei betrieblichen Notfällen (z. B. Zufahrtswege für die Feuerwehr)</a:t>
            </a:r>
            <a:endParaRPr lang="de-DE" sz="1200" dirty="0">
              <a:effectLst/>
              <a:ea typeface="Times New Roman" panose="02020603050405020304" pitchFamily="18" charset="0"/>
            </a:endParaRPr>
          </a:p>
          <a:p>
            <a:pPr marL="285750" lvl="0" indent="-285750">
              <a:buFont typeface="Arial" panose="020B0604020202020204" pitchFamily="34" charset="0"/>
              <a:buChar char="•"/>
            </a:pPr>
            <a:r>
              <a:rPr lang="de-DE" sz="1200" dirty="0">
                <a:solidFill>
                  <a:srgbClr val="000000"/>
                </a:solidFill>
                <a:effectLst/>
                <a:ea typeface="Times New Roman" panose="02020603050405020304" pitchFamily="18" charset="0"/>
              </a:rPr>
              <a:t>Pläne für die regelmäßige Reinigung der innerbetrieblichen Verkehrswege und für den Winterdienst erstellen und umsetzen</a:t>
            </a:r>
            <a:endParaRPr lang="de-DE" sz="1200" dirty="0">
              <a:effectLst/>
              <a:ea typeface="Times New Roman" panose="02020603050405020304" pitchFamily="18" charset="0"/>
            </a:endParaRPr>
          </a:p>
          <a:p>
            <a:endParaRPr lang="de-DE" sz="1200" b="1" dirty="0">
              <a:solidFill>
                <a:srgbClr val="000000"/>
              </a:solidFill>
              <a:effectLst/>
              <a:ea typeface="Times New Roman" panose="02020603050405020304" pitchFamily="18" charset="0"/>
            </a:endParaRPr>
          </a:p>
          <a:p>
            <a:r>
              <a:rPr lang="de-DE" sz="1200" b="1" dirty="0">
                <a:solidFill>
                  <a:srgbClr val="000000"/>
                </a:solidFill>
                <a:effectLst/>
                <a:ea typeface="Times New Roman" panose="02020603050405020304" pitchFamily="18" charset="0"/>
              </a:rPr>
              <a:t>4. Betriebliche Organisation</a:t>
            </a:r>
            <a:endParaRPr lang="de-DE" sz="1200" dirty="0">
              <a:effectLst/>
              <a:ea typeface="Times New Roman" panose="02020603050405020304" pitchFamily="18" charset="0"/>
            </a:endParaRPr>
          </a:p>
          <a:p>
            <a:pPr marL="285750" lvl="0" indent="-285750">
              <a:buFont typeface="Arial" panose="020B0604020202020204" pitchFamily="34" charset="0"/>
              <a:buChar char="•"/>
            </a:pPr>
            <a:r>
              <a:rPr lang="de-DE" sz="1200" dirty="0">
                <a:solidFill>
                  <a:srgbClr val="000000"/>
                </a:solidFill>
                <a:effectLst/>
                <a:ea typeface="Times New Roman" panose="02020603050405020304" pitchFamily="18" charset="0"/>
              </a:rPr>
              <a:t>Gefährdungen und Belastungen, die im Rahmen der Verkehrswegenutzung im Innen- und Außenbereich einer Arbeitsstätte entstehen, über eine Gefährdungsbeurteilung erfassen und bewerten</a:t>
            </a:r>
            <a:endParaRPr lang="de-DE" sz="1200" dirty="0">
              <a:effectLst/>
              <a:ea typeface="Times New Roman" panose="02020603050405020304" pitchFamily="18" charset="0"/>
            </a:endParaRPr>
          </a:p>
          <a:p>
            <a:pPr marL="285750" indent="-285750">
              <a:buFont typeface="Arial" panose="020B0604020202020204" pitchFamily="34" charset="0"/>
              <a:buChar char="•"/>
            </a:pPr>
            <a:r>
              <a:rPr lang="de-DE" sz="1200" dirty="0">
                <a:solidFill>
                  <a:srgbClr val="000000"/>
                </a:solidFill>
                <a:effectLst/>
                <a:ea typeface="Times New Roman" panose="02020603050405020304" pitchFamily="18" charset="0"/>
              </a:rPr>
              <a:t>Umgang mit Transportmitteln und das Verhalten von Beschäftigten und Betriebsfremden auf dem Betriebsgelände über Betriebsanweisungen regeln </a:t>
            </a:r>
            <a:endParaRPr lang="de-DE" sz="1200" dirty="0">
              <a:effectLst/>
              <a:ea typeface="Times New Roman" panose="02020603050405020304" pitchFamily="18" charset="0"/>
            </a:endParaRPr>
          </a:p>
          <a:p>
            <a:pPr marL="285750" indent="-285750">
              <a:buFont typeface="Arial" panose="020B0604020202020204" pitchFamily="34" charset="0"/>
              <a:buChar char="•"/>
            </a:pPr>
            <a:r>
              <a:rPr lang="de-DE" sz="1200" dirty="0">
                <a:solidFill>
                  <a:srgbClr val="000000"/>
                </a:solidFill>
                <a:effectLst/>
                <a:ea typeface="Times New Roman" panose="02020603050405020304" pitchFamily="18" charset="0"/>
              </a:rPr>
              <a:t>Arbeits- und Zeitplanung berücksichtigen</a:t>
            </a:r>
          </a:p>
          <a:p>
            <a:pPr marL="285750" indent="-285750">
              <a:buFont typeface="Arial" panose="020B0604020202020204" pitchFamily="34" charset="0"/>
              <a:buChar char="•"/>
            </a:pPr>
            <a:r>
              <a:rPr lang="de-DE" sz="1200" dirty="0">
                <a:solidFill>
                  <a:srgbClr val="000000"/>
                </a:solidFill>
                <a:effectLst/>
                <a:ea typeface="Times New Roman" panose="02020603050405020304" pitchFamily="18" charset="0"/>
              </a:rPr>
              <a:t>Fahrerlaubnis in regelmäßigen Abständen überprüfen</a:t>
            </a:r>
            <a:endParaRPr lang="de-DE" sz="1200" dirty="0">
              <a:effectLst/>
              <a:ea typeface="Times New Roman" panose="02020603050405020304" pitchFamily="18" charset="0"/>
            </a:endParaRPr>
          </a:p>
          <a:p>
            <a:pPr marL="285750" indent="-285750">
              <a:buFont typeface="Arial" panose="020B0604020202020204" pitchFamily="34" charset="0"/>
              <a:buChar char="•"/>
            </a:pPr>
            <a:r>
              <a:rPr lang="de-DE" sz="1200" dirty="0">
                <a:solidFill>
                  <a:srgbClr val="000000"/>
                </a:solidFill>
                <a:effectLst/>
                <a:ea typeface="Times New Roman" panose="02020603050405020304" pitchFamily="18" charset="0"/>
              </a:rPr>
              <a:t>Fahrerlaubnisverordnung (FeV) für Berufskraftfahrende beachten</a:t>
            </a:r>
            <a:endParaRPr lang="de-DE" sz="1200" dirty="0">
              <a:effectLst/>
              <a:ea typeface="Times New Roman" panose="02020603050405020304" pitchFamily="18" charset="0"/>
            </a:endParaRPr>
          </a:p>
          <a:p>
            <a:pPr marL="285750" indent="-285750">
              <a:buFont typeface="Arial" panose="020B0604020202020204" pitchFamily="34" charset="0"/>
              <a:buChar char="•"/>
            </a:pPr>
            <a:r>
              <a:rPr lang="de-DE" sz="1200" dirty="0">
                <a:solidFill>
                  <a:srgbClr val="000000"/>
                </a:solidFill>
                <a:effectLst/>
                <a:ea typeface="Times New Roman" panose="02020603050405020304" pitchFamily="18" charset="0"/>
              </a:rPr>
              <a:t>Kriterien für die Neubeschaffung und Ausstattung von Kraftfahrzeugen festlegen (Nutzlast, Klimaanlage etc.)</a:t>
            </a:r>
            <a:endParaRPr lang="de-DE" sz="1200" dirty="0">
              <a:effectLst/>
              <a:ea typeface="Times New Roman" panose="02020603050405020304" pitchFamily="18" charset="0"/>
            </a:endParaRPr>
          </a:p>
          <a:p>
            <a:pPr marL="285750" indent="-285750">
              <a:buFont typeface="Arial" panose="020B0604020202020204" pitchFamily="34" charset="0"/>
              <a:buChar char="•"/>
            </a:pPr>
            <a:r>
              <a:rPr lang="de-DE" sz="1200" dirty="0">
                <a:solidFill>
                  <a:srgbClr val="000000"/>
                </a:solidFill>
                <a:effectLst/>
                <a:ea typeface="Times New Roman" panose="02020603050405020304" pitchFamily="18" charset="0"/>
              </a:rPr>
              <a:t>PSA zur Verfügung stellen (z.B. Warnwesten etc.)</a:t>
            </a:r>
            <a:endParaRPr lang="de-DE" sz="1200" dirty="0">
              <a:effectLst/>
              <a:ea typeface="Times New Roman" panose="02020603050405020304" pitchFamily="18" charset="0"/>
            </a:endParaRPr>
          </a:p>
          <a:p>
            <a:pPr marL="285750" indent="-285750">
              <a:buFont typeface="Arial" panose="020B0604020202020204" pitchFamily="34" charset="0"/>
              <a:buChar char="•"/>
            </a:pPr>
            <a:r>
              <a:rPr lang="de-DE" sz="1200" dirty="0">
                <a:solidFill>
                  <a:srgbClr val="000000"/>
                </a:solidFill>
                <a:effectLst/>
                <a:ea typeface="Times New Roman" panose="02020603050405020304" pitchFamily="18" charset="0"/>
              </a:rPr>
              <a:t>Fahrzeugüberprüfungen und Verkehrskontrollen durchführen (z. B. Anschnallen, Ladungssicherung etc.)</a:t>
            </a:r>
            <a:endParaRPr lang="de-DE" sz="1200" dirty="0">
              <a:effectLst/>
              <a:ea typeface="Times New Roman" panose="02020603050405020304" pitchFamily="18" charset="0"/>
            </a:endParaRPr>
          </a:p>
          <a:p>
            <a:pPr marL="285750" indent="-285750">
              <a:buFont typeface="Arial" panose="020B0604020202020204" pitchFamily="34" charset="0"/>
              <a:buChar char="•"/>
            </a:pPr>
            <a:r>
              <a:rPr lang="de-DE" sz="1200" dirty="0">
                <a:solidFill>
                  <a:srgbClr val="000000"/>
                </a:solidFill>
                <a:effectLst/>
                <a:ea typeface="Times New Roman" panose="02020603050405020304" pitchFamily="18" charset="0"/>
              </a:rPr>
              <a:t>Beschäftige regelmäßig im Umgang mit Kraftfahrzeugen unterweisen</a:t>
            </a:r>
            <a:endParaRPr lang="de-DE" sz="1200" dirty="0">
              <a:effectLst/>
              <a:ea typeface="Times New Roman" panose="02020603050405020304" pitchFamily="18" charset="0"/>
            </a:endParaRPr>
          </a:p>
          <a:p>
            <a:pPr marL="285750" indent="-285750">
              <a:buFont typeface="Arial" panose="020B0604020202020204" pitchFamily="34" charset="0"/>
              <a:buChar char="•"/>
            </a:pPr>
            <a:r>
              <a:rPr lang="de-DE" sz="1200" dirty="0">
                <a:solidFill>
                  <a:srgbClr val="000000"/>
                </a:solidFill>
                <a:effectLst/>
                <a:ea typeface="Times New Roman" panose="02020603050405020304" pitchFamily="18" charset="0"/>
              </a:rPr>
              <a:t>Beschäftige bei der Übernahme neuer Kraftfahrzeuge einweisen</a:t>
            </a:r>
            <a:endParaRPr lang="de-DE" sz="1200" dirty="0">
              <a:effectLst/>
              <a:ea typeface="Times New Roman" panose="02020603050405020304" pitchFamily="18" charset="0"/>
            </a:endParaRPr>
          </a:p>
          <a:p>
            <a:pPr marL="285750" indent="-285750">
              <a:buFont typeface="Arial" panose="020B0604020202020204" pitchFamily="34" charset="0"/>
              <a:buChar char="•"/>
            </a:pPr>
            <a:r>
              <a:rPr lang="de-DE" sz="1200" dirty="0">
                <a:solidFill>
                  <a:srgbClr val="000000"/>
                </a:solidFill>
                <a:effectLst/>
                <a:ea typeface="Times New Roman" panose="02020603050405020304" pitchFamily="18" charset="0"/>
              </a:rPr>
              <a:t>Beschäftigte über das richtige Verhalten im Störungs- oder Pannenfall oder bei einem Unfall informieren</a:t>
            </a:r>
            <a:endParaRPr lang="de-DE" sz="1200" dirty="0">
              <a:effectLst/>
              <a:ea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F5ED8FD7-9BF1-C84C-B6AC-B89F91F10970}" type="slidenum">
              <a:rPr lang="de-DE" smtClean="0"/>
              <a:t>8</a:t>
            </a:fld>
            <a:endParaRPr lang="de-DE"/>
          </a:p>
        </p:txBody>
      </p:sp>
    </p:spTree>
    <p:extLst>
      <p:ext uri="{BB962C8B-B14F-4D97-AF65-F5344CB8AC3E}">
        <p14:creationId xmlns:p14="http://schemas.microsoft.com/office/powerpoint/2010/main" val="480320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9</a:t>
            </a:fld>
            <a:endParaRPr lang="de-DE"/>
          </a:p>
        </p:txBody>
      </p:sp>
    </p:spTree>
    <p:extLst>
      <p:ext uri="{BB962C8B-B14F-4D97-AF65-F5344CB8AC3E}">
        <p14:creationId xmlns:p14="http://schemas.microsoft.com/office/powerpoint/2010/main" val="24282717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lie 1: BG aber kein Fuss">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648B588A-B2FA-4B91-D2C8-BAD99E97300C}"/>
              </a:ext>
            </a:extLst>
          </p:cNvPr>
          <p:cNvSpPr/>
          <p:nvPr userDrawn="1"/>
        </p:nvSpPr>
        <p:spPr>
          <a:xfrm>
            <a:off x="0" y="1"/>
            <a:ext cx="12192000" cy="6858000"/>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solidFill>
                <a:srgbClr val="C6C6C6"/>
              </a:solidFill>
              <a:latin typeface="Source Sans 3" panose="020B0503030403020204" pitchFamily="34" charset="0"/>
            </a:endParaRPr>
          </a:p>
        </p:txBody>
      </p:sp>
      <p:sp>
        <p:nvSpPr>
          <p:cNvPr id="8" name="Rechteck 7">
            <a:extLst>
              <a:ext uri="{FF2B5EF4-FFF2-40B4-BE49-F238E27FC236}">
                <a16:creationId xmlns:a16="http://schemas.microsoft.com/office/drawing/2014/main" id="{362B4D33-8D3C-AC4E-6DC6-6398FA2D23A5}"/>
              </a:ext>
            </a:extLst>
          </p:cNvPr>
          <p:cNvSpPr/>
          <p:nvPr userDrawn="1"/>
        </p:nvSpPr>
        <p:spPr>
          <a:xfrm>
            <a:off x="-659" y="-1"/>
            <a:ext cx="12192000" cy="105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solidFill>
                <a:srgbClr val="C6C6C6"/>
              </a:solidFill>
              <a:latin typeface="Source Sans 3" panose="020B0503030403020204" pitchFamily="34" charset="0"/>
            </a:endParaRPr>
          </a:p>
        </p:txBody>
      </p:sp>
      <p:pic>
        <p:nvPicPr>
          <p:cNvPr id="6" name="Grafik 5">
            <a:extLst>
              <a:ext uri="{FF2B5EF4-FFF2-40B4-BE49-F238E27FC236}">
                <a16:creationId xmlns:a16="http://schemas.microsoft.com/office/drawing/2014/main" id="{BA3AABEB-A155-3EEB-7CE5-0056007D0181}"/>
              </a:ext>
            </a:extLst>
          </p:cNvPr>
          <p:cNvPicPr>
            <a:picLocks noChangeAspect="1"/>
          </p:cNvPicPr>
          <p:nvPr userDrawn="1"/>
        </p:nvPicPr>
        <p:blipFill>
          <a:blip r:embed="rId2"/>
          <a:stretch>
            <a:fillRect/>
          </a:stretch>
        </p:blipFill>
        <p:spPr>
          <a:xfrm>
            <a:off x="281710" y="229887"/>
            <a:ext cx="2879061" cy="688855"/>
          </a:xfrm>
          <a:prstGeom prst="rect">
            <a:avLst/>
          </a:prstGeom>
        </p:spPr>
      </p:pic>
      <p:pic>
        <p:nvPicPr>
          <p:cNvPr id="2" name="Grafik 1">
            <a:extLst>
              <a:ext uri="{FF2B5EF4-FFF2-40B4-BE49-F238E27FC236}">
                <a16:creationId xmlns:a16="http://schemas.microsoft.com/office/drawing/2014/main" id="{0B4187D9-8B2B-3CAC-1BDA-FD7C511D085F}"/>
              </a:ext>
            </a:extLst>
          </p:cNvPr>
          <p:cNvPicPr>
            <a:picLocks noChangeAspect="1"/>
          </p:cNvPicPr>
          <p:nvPr userDrawn="1"/>
        </p:nvPicPr>
        <p:blipFill>
          <a:blip r:embed="rId3"/>
          <a:stretch>
            <a:fillRect/>
          </a:stretch>
        </p:blipFill>
        <p:spPr>
          <a:xfrm>
            <a:off x="9389618" y="3734200"/>
            <a:ext cx="1998810" cy="1953792"/>
          </a:xfrm>
          <a:prstGeom prst="rect">
            <a:avLst/>
          </a:prstGeom>
        </p:spPr>
      </p:pic>
      <p:pic>
        <p:nvPicPr>
          <p:cNvPr id="3" name="Grafik 2">
            <a:extLst>
              <a:ext uri="{FF2B5EF4-FFF2-40B4-BE49-F238E27FC236}">
                <a16:creationId xmlns:a16="http://schemas.microsoft.com/office/drawing/2014/main" id="{D90DA9C4-BBAE-4FE0-2E49-603AA2ACD534}"/>
              </a:ext>
            </a:extLst>
          </p:cNvPr>
          <p:cNvPicPr>
            <a:picLocks noChangeAspect="1"/>
          </p:cNvPicPr>
          <p:nvPr userDrawn="1"/>
        </p:nvPicPr>
        <p:blipFill rotWithShape="1">
          <a:blip r:embed="rId4"/>
          <a:srcRect l="305" t="31029" r="643" b="52584"/>
          <a:stretch/>
        </p:blipFill>
        <p:spPr>
          <a:xfrm>
            <a:off x="8899856" y="4267201"/>
            <a:ext cx="2943498" cy="687977"/>
          </a:xfrm>
          <a:prstGeom prst="rect">
            <a:avLst/>
          </a:prstGeom>
        </p:spPr>
      </p:pic>
      <p:pic>
        <p:nvPicPr>
          <p:cNvPr id="4" name="Grafik 3">
            <a:extLst>
              <a:ext uri="{FF2B5EF4-FFF2-40B4-BE49-F238E27FC236}">
                <a16:creationId xmlns:a16="http://schemas.microsoft.com/office/drawing/2014/main" id="{550CB6CA-2968-20D1-5100-03DCE6908A0E}"/>
              </a:ext>
            </a:extLst>
          </p:cNvPr>
          <p:cNvPicPr>
            <a:picLocks noChangeAspect="1"/>
          </p:cNvPicPr>
          <p:nvPr userDrawn="1"/>
        </p:nvPicPr>
        <p:blipFill>
          <a:blip r:embed="rId5"/>
          <a:stretch>
            <a:fillRect/>
          </a:stretch>
        </p:blipFill>
        <p:spPr>
          <a:xfrm>
            <a:off x="9333790" y="1608878"/>
            <a:ext cx="2077670" cy="1989571"/>
          </a:xfrm>
          <a:prstGeom prst="rect">
            <a:avLst/>
          </a:prstGeom>
        </p:spPr>
      </p:pic>
      <p:pic>
        <p:nvPicPr>
          <p:cNvPr id="5" name="Grafik 4">
            <a:extLst>
              <a:ext uri="{FF2B5EF4-FFF2-40B4-BE49-F238E27FC236}">
                <a16:creationId xmlns:a16="http://schemas.microsoft.com/office/drawing/2014/main" id="{73B34FB3-1C11-989F-A829-2EE715AC7C21}"/>
              </a:ext>
            </a:extLst>
          </p:cNvPr>
          <p:cNvPicPr>
            <a:picLocks noChangeAspect="1"/>
          </p:cNvPicPr>
          <p:nvPr userDrawn="1"/>
        </p:nvPicPr>
        <p:blipFill rotWithShape="1">
          <a:blip r:embed="rId6"/>
          <a:srcRect l="-1430" t="4910" r="1430" b="43377"/>
          <a:stretch/>
        </p:blipFill>
        <p:spPr>
          <a:xfrm>
            <a:off x="9326882" y="5825715"/>
            <a:ext cx="2084578" cy="1032286"/>
          </a:xfrm>
          <a:prstGeom prst="rect">
            <a:avLst/>
          </a:prstGeom>
        </p:spPr>
      </p:pic>
    </p:spTree>
    <p:extLst>
      <p:ext uri="{BB962C8B-B14F-4D97-AF65-F5344CB8AC3E}">
        <p14:creationId xmlns:p14="http://schemas.microsoft.com/office/powerpoint/2010/main" val="961279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lie 2: BG, UL, Fusszeile">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4E806560-BDDF-E5EE-F3CB-98A75478CCF5}"/>
              </a:ext>
            </a:extLst>
          </p:cNvPr>
          <p:cNvSpPr>
            <a:spLocks noGrp="1"/>
          </p:cNvSpPr>
          <p:nvPr>
            <p:ph type="dt" sz="half" idx="10"/>
          </p:nvPr>
        </p:nvSpPr>
        <p:spPr/>
        <p:txBody>
          <a:bodyPr/>
          <a:lstStyle/>
          <a:p>
            <a:fld id="{4B4574F7-A60D-5945-91D7-EA40AD7E43EE}" type="datetime1">
              <a:rPr lang="de-DE" smtClean="0"/>
              <a:t>02.05.2024</a:t>
            </a:fld>
            <a:endParaRPr lang="de-DE" dirty="0"/>
          </a:p>
        </p:txBody>
      </p:sp>
      <p:sp>
        <p:nvSpPr>
          <p:cNvPr id="5" name="Foliennummernplatzhalter 4">
            <a:extLst>
              <a:ext uri="{FF2B5EF4-FFF2-40B4-BE49-F238E27FC236}">
                <a16:creationId xmlns:a16="http://schemas.microsoft.com/office/drawing/2014/main" id="{28F6C66B-460D-4627-2A9B-64353CDD6376}"/>
              </a:ext>
            </a:extLst>
          </p:cNvPr>
          <p:cNvSpPr>
            <a:spLocks noGrp="1"/>
          </p:cNvSpPr>
          <p:nvPr>
            <p:ph type="sldNum" sz="quarter" idx="12"/>
          </p:nvPr>
        </p:nvSpPr>
        <p:spPr/>
        <p:txBody>
          <a:bodyPr/>
          <a:lstStyle/>
          <a:p>
            <a:fld id="{95A3FDB4-5897-5B41-9BAD-39C3DB677514}" type="slidenum">
              <a:rPr lang="de-DE" smtClean="0"/>
              <a:pPr/>
              <a:t>‹Nr.›</a:t>
            </a:fld>
            <a:endParaRPr lang="de-DE" dirty="0"/>
          </a:p>
        </p:txBody>
      </p:sp>
      <p:sp>
        <p:nvSpPr>
          <p:cNvPr id="10" name="Rechteck 9">
            <a:extLst>
              <a:ext uri="{FF2B5EF4-FFF2-40B4-BE49-F238E27FC236}">
                <a16:creationId xmlns:a16="http://schemas.microsoft.com/office/drawing/2014/main" id="{06648980-FD44-EB5B-4501-4DDCB4658482}"/>
              </a:ext>
            </a:extLst>
          </p:cNvPr>
          <p:cNvSpPr/>
          <p:nvPr userDrawn="1"/>
        </p:nvSpPr>
        <p:spPr>
          <a:xfrm>
            <a:off x="-659" y="-1"/>
            <a:ext cx="8954913" cy="105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solidFill>
                <a:srgbClr val="C6C6C6"/>
              </a:solidFill>
              <a:latin typeface="Source Sans 3" panose="020B0503030403020204" pitchFamily="34" charset="0"/>
            </a:endParaRPr>
          </a:p>
        </p:txBody>
      </p:sp>
      <p:pic>
        <p:nvPicPr>
          <p:cNvPr id="8" name="Grafik 7">
            <a:extLst>
              <a:ext uri="{FF2B5EF4-FFF2-40B4-BE49-F238E27FC236}">
                <a16:creationId xmlns:a16="http://schemas.microsoft.com/office/drawing/2014/main" id="{8E749462-175E-7361-359D-4FC49C3C0F46}"/>
              </a:ext>
            </a:extLst>
          </p:cNvPr>
          <p:cNvPicPr>
            <a:picLocks noChangeAspect="1"/>
          </p:cNvPicPr>
          <p:nvPr userDrawn="1"/>
        </p:nvPicPr>
        <p:blipFill>
          <a:blip r:embed="rId2"/>
          <a:stretch>
            <a:fillRect/>
          </a:stretch>
        </p:blipFill>
        <p:spPr>
          <a:xfrm>
            <a:off x="281710" y="229887"/>
            <a:ext cx="2879061" cy="688855"/>
          </a:xfrm>
          <a:prstGeom prst="rect">
            <a:avLst/>
          </a:prstGeom>
        </p:spPr>
      </p:pic>
      <p:pic>
        <p:nvPicPr>
          <p:cNvPr id="9" name="Grafik 8">
            <a:extLst>
              <a:ext uri="{FF2B5EF4-FFF2-40B4-BE49-F238E27FC236}">
                <a16:creationId xmlns:a16="http://schemas.microsoft.com/office/drawing/2014/main" id="{217BEF71-CC5B-E7FC-9FF9-9FE0A3A66449}"/>
              </a:ext>
            </a:extLst>
          </p:cNvPr>
          <p:cNvPicPr>
            <a:picLocks noChangeAspect="1"/>
          </p:cNvPicPr>
          <p:nvPr userDrawn="1"/>
        </p:nvPicPr>
        <p:blipFill>
          <a:blip r:embed="rId3"/>
          <a:stretch>
            <a:fillRect/>
          </a:stretch>
        </p:blipFill>
        <p:spPr>
          <a:xfrm>
            <a:off x="3465619" y="629727"/>
            <a:ext cx="5280089" cy="5161168"/>
          </a:xfrm>
          <a:prstGeom prst="rect">
            <a:avLst/>
          </a:prstGeom>
        </p:spPr>
      </p:pic>
    </p:spTree>
    <p:extLst>
      <p:ext uri="{BB962C8B-B14F-4D97-AF65-F5344CB8AC3E}">
        <p14:creationId xmlns:p14="http://schemas.microsoft.com/office/powerpoint/2010/main" val="1339010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ischentitel">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8CF4A38D-66EB-B73C-80C1-651F91217F08}"/>
              </a:ext>
            </a:extLst>
          </p:cNvPr>
          <p:cNvSpPr>
            <a:spLocks noGrp="1"/>
          </p:cNvSpPr>
          <p:nvPr>
            <p:ph type="dt" sz="half" idx="10"/>
          </p:nvPr>
        </p:nvSpPr>
        <p:spPr/>
        <p:txBody>
          <a:bodyPr/>
          <a:lstStyle/>
          <a:p>
            <a:fld id="{2C66CD57-A0C9-2043-9CD8-1BB6DB59A5BF}" type="datetime1">
              <a:rPr lang="de-DE" smtClean="0"/>
              <a:t>02.05.2024</a:t>
            </a:fld>
            <a:endParaRPr lang="de-DE" dirty="0"/>
          </a:p>
        </p:txBody>
      </p:sp>
      <p:sp>
        <p:nvSpPr>
          <p:cNvPr id="4" name="Fußzeilenplatzhalter 3">
            <a:extLst>
              <a:ext uri="{FF2B5EF4-FFF2-40B4-BE49-F238E27FC236}">
                <a16:creationId xmlns:a16="http://schemas.microsoft.com/office/drawing/2014/main" id="{A8294094-2937-7FEB-13E3-7C76F11D166C}"/>
              </a:ext>
            </a:extLst>
          </p:cNvPr>
          <p:cNvSpPr>
            <a:spLocks noGrp="1"/>
          </p:cNvSpPr>
          <p:nvPr>
            <p:ph type="ftr" sz="quarter" idx="11"/>
          </p:nvPr>
        </p:nvSpPr>
        <p:spPr>
          <a:xfrm>
            <a:off x="2457120" y="6527468"/>
            <a:ext cx="3638221" cy="288000"/>
          </a:xfrm>
          <a:prstGeom prst="rect">
            <a:avLst/>
          </a:prstGeom>
        </p:spPr>
        <p:txBody>
          <a:bodyPr/>
          <a:lstStyle/>
          <a:p>
            <a:endParaRPr lang="de-DE" dirty="0"/>
          </a:p>
        </p:txBody>
      </p:sp>
      <p:sp>
        <p:nvSpPr>
          <p:cNvPr id="5" name="Foliennummernplatzhalter 4">
            <a:extLst>
              <a:ext uri="{FF2B5EF4-FFF2-40B4-BE49-F238E27FC236}">
                <a16:creationId xmlns:a16="http://schemas.microsoft.com/office/drawing/2014/main" id="{2E0A6C3A-6929-02DB-E768-43FC76A1D9E5}"/>
              </a:ext>
            </a:extLst>
          </p:cNvPr>
          <p:cNvSpPr>
            <a:spLocks noGrp="1"/>
          </p:cNvSpPr>
          <p:nvPr>
            <p:ph type="sldNum" sz="quarter" idx="12"/>
          </p:nvPr>
        </p:nvSpPr>
        <p:spPr/>
        <p:txBody>
          <a:bodyPr/>
          <a:lstStyle/>
          <a:p>
            <a:fld id="{95A3FDB4-5897-5B41-9BAD-39C3DB677514}" type="slidenum">
              <a:rPr lang="de-DE" smtClean="0"/>
              <a:pPr/>
              <a:t>‹Nr.›</a:t>
            </a:fld>
            <a:endParaRPr lang="de-DE" dirty="0"/>
          </a:p>
        </p:txBody>
      </p:sp>
      <p:pic>
        <p:nvPicPr>
          <p:cNvPr id="6" name="Grafik 5">
            <a:extLst>
              <a:ext uri="{FF2B5EF4-FFF2-40B4-BE49-F238E27FC236}">
                <a16:creationId xmlns:a16="http://schemas.microsoft.com/office/drawing/2014/main" id="{BE2597BF-88D8-CF73-64F3-0126375013D9}"/>
              </a:ext>
            </a:extLst>
          </p:cNvPr>
          <p:cNvPicPr>
            <a:picLocks/>
          </p:cNvPicPr>
          <p:nvPr userDrawn="1"/>
        </p:nvPicPr>
        <p:blipFill rotWithShape="1">
          <a:blip r:embed="rId2"/>
          <a:srcRect t="14836" b="1044"/>
          <a:stretch/>
        </p:blipFill>
        <p:spPr>
          <a:xfrm>
            <a:off x="0" y="1058400"/>
            <a:ext cx="12193200" cy="5410800"/>
          </a:xfrm>
          <a:prstGeom prst="rect">
            <a:avLst/>
          </a:prstGeom>
        </p:spPr>
      </p:pic>
    </p:spTree>
    <p:extLst>
      <p:ext uri="{BB962C8B-B14F-4D97-AF65-F5344CB8AC3E}">
        <p14:creationId xmlns:p14="http://schemas.microsoft.com/office/powerpoint/2010/main" val="1299186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sfolie: BP-Titel, UK und Fusszeile">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BC43BD3-2428-491E-D394-66175C3FA0A5}"/>
              </a:ext>
            </a:extLst>
          </p:cNvPr>
          <p:cNvSpPr>
            <a:spLocks noGrp="1"/>
          </p:cNvSpPr>
          <p:nvPr>
            <p:ph type="dt" sz="half" idx="10"/>
          </p:nvPr>
        </p:nvSpPr>
        <p:spPr/>
        <p:txBody>
          <a:bodyPr/>
          <a:lstStyle/>
          <a:p>
            <a:fld id="{023DE4DC-4E89-8343-9AC9-55864C1DB0A0}" type="datetime1">
              <a:rPr lang="de-DE" smtClean="0"/>
              <a:t>02.05.2024</a:t>
            </a:fld>
            <a:endParaRPr lang="de-DE" dirty="0"/>
          </a:p>
        </p:txBody>
      </p:sp>
      <p:sp>
        <p:nvSpPr>
          <p:cNvPr id="4" name="Fußzeilenplatzhalter 3">
            <a:extLst>
              <a:ext uri="{FF2B5EF4-FFF2-40B4-BE49-F238E27FC236}">
                <a16:creationId xmlns:a16="http://schemas.microsoft.com/office/drawing/2014/main" id="{3A2C5D98-7240-4A17-4585-9FC67688B7A9}"/>
              </a:ext>
            </a:extLst>
          </p:cNvPr>
          <p:cNvSpPr>
            <a:spLocks noGrp="1"/>
          </p:cNvSpPr>
          <p:nvPr>
            <p:ph type="ftr" sz="quarter" idx="11"/>
          </p:nvPr>
        </p:nvSpPr>
        <p:spPr>
          <a:xfrm>
            <a:off x="2457120" y="6527468"/>
            <a:ext cx="3638221" cy="288000"/>
          </a:xfrm>
          <a:prstGeom prst="rect">
            <a:avLst/>
          </a:prstGeom>
        </p:spPr>
        <p:txBody>
          <a:bodyPr/>
          <a:lstStyle/>
          <a:p>
            <a:endParaRPr lang="de-DE" dirty="0"/>
          </a:p>
        </p:txBody>
      </p:sp>
      <p:sp>
        <p:nvSpPr>
          <p:cNvPr id="5" name="Foliennummernplatzhalter 4">
            <a:extLst>
              <a:ext uri="{FF2B5EF4-FFF2-40B4-BE49-F238E27FC236}">
                <a16:creationId xmlns:a16="http://schemas.microsoft.com/office/drawing/2014/main" id="{97B69023-1088-CC66-6782-1F5D3975F746}"/>
              </a:ext>
            </a:extLst>
          </p:cNvPr>
          <p:cNvSpPr>
            <a:spLocks noGrp="1"/>
          </p:cNvSpPr>
          <p:nvPr>
            <p:ph type="sldNum" sz="quarter" idx="12"/>
          </p:nvPr>
        </p:nvSpPr>
        <p:spPr/>
        <p:txBody>
          <a:bodyPr/>
          <a:lstStyle/>
          <a:p>
            <a:fld id="{95A3FDB4-5897-5B41-9BAD-39C3DB677514}" type="slidenum">
              <a:rPr lang="de-DE" smtClean="0"/>
              <a:pPr/>
              <a:t>‹Nr.›</a:t>
            </a:fld>
            <a:endParaRPr lang="de-DE" dirty="0"/>
          </a:p>
        </p:txBody>
      </p:sp>
    </p:spTree>
    <p:extLst>
      <p:ext uri="{BB962C8B-B14F-4D97-AF65-F5344CB8AC3E}">
        <p14:creationId xmlns:p14="http://schemas.microsoft.com/office/powerpoint/2010/main" val="890599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Folie 1: BG aber kein Fuss">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648B588A-B2FA-4B91-D2C8-BAD99E97300C}"/>
              </a:ext>
            </a:extLst>
          </p:cNvPr>
          <p:cNvSpPr/>
          <p:nvPr userDrawn="1"/>
        </p:nvSpPr>
        <p:spPr>
          <a:xfrm>
            <a:off x="0" y="1"/>
            <a:ext cx="12192000" cy="6858000"/>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solidFill>
                <a:srgbClr val="C6C6C6"/>
              </a:solidFill>
              <a:latin typeface="Source Sans 3" panose="020B0503030403020204" pitchFamily="34" charset="0"/>
            </a:endParaRPr>
          </a:p>
        </p:txBody>
      </p:sp>
      <p:sp>
        <p:nvSpPr>
          <p:cNvPr id="8" name="Rechteck 7">
            <a:extLst>
              <a:ext uri="{FF2B5EF4-FFF2-40B4-BE49-F238E27FC236}">
                <a16:creationId xmlns:a16="http://schemas.microsoft.com/office/drawing/2014/main" id="{362B4D33-8D3C-AC4E-6DC6-6398FA2D23A5}"/>
              </a:ext>
            </a:extLst>
          </p:cNvPr>
          <p:cNvSpPr/>
          <p:nvPr userDrawn="1"/>
        </p:nvSpPr>
        <p:spPr>
          <a:xfrm>
            <a:off x="-659" y="-1"/>
            <a:ext cx="12193200" cy="105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solidFill>
                <a:srgbClr val="C6C6C6"/>
              </a:solidFill>
              <a:latin typeface="Source Sans 3" panose="020B0503030403020204" pitchFamily="34" charset="0"/>
            </a:endParaRPr>
          </a:p>
        </p:txBody>
      </p:sp>
      <p:pic>
        <p:nvPicPr>
          <p:cNvPr id="6" name="Grafik 5">
            <a:extLst>
              <a:ext uri="{FF2B5EF4-FFF2-40B4-BE49-F238E27FC236}">
                <a16:creationId xmlns:a16="http://schemas.microsoft.com/office/drawing/2014/main" id="{BA3AABEB-A155-3EEB-7CE5-0056007D0181}"/>
              </a:ext>
            </a:extLst>
          </p:cNvPr>
          <p:cNvPicPr>
            <a:picLocks noChangeAspect="1"/>
          </p:cNvPicPr>
          <p:nvPr userDrawn="1"/>
        </p:nvPicPr>
        <p:blipFill>
          <a:blip r:embed="rId2"/>
          <a:stretch>
            <a:fillRect/>
          </a:stretch>
        </p:blipFill>
        <p:spPr>
          <a:xfrm>
            <a:off x="281710" y="229887"/>
            <a:ext cx="2879061" cy="688855"/>
          </a:xfrm>
          <a:prstGeom prst="rect">
            <a:avLst/>
          </a:prstGeom>
        </p:spPr>
      </p:pic>
    </p:spTree>
    <p:extLst>
      <p:ext uri="{BB962C8B-B14F-4D97-AF65-F5344CB8AC3E}">
        <p14:creationId xmlns:p14="http://schemas.microsoft.com/office/powerpoint/2010/main" val="2826297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A6A6A6"/>
        </a:solidFill>
        <a:effectLst/>
      </p:bgPr>
    </p:bg>
    <p:spTree>
      <p:nvGrpSpPr>
        <p:cNvPr id="1" name=""/>
        <p:cNvGrpSpPr/>
        <p:nvPr/>
      </p:nvGrpSpPr>
      <p:grpSpPr>
        <a:xfrm>
          <a:off x="0" y="0"/>
          <a:ext cx="0" cy="0"/>
          <a:chOff x="0" y="0"/>
          <a:chExt cx="0" cy="0"/>
        </a:xfrm>
      </p:grpSpPr>
      <p:sp>
        <p:nvSpPr>
          <p:cNvPr id="10" name="Rectangle 12" title="left edge border">
            <a:extLst>
              <a:ext uri="{FF2B5EF4-FFF2-40B4-BE49-F238E27FC236}">
                <a16:creationId xmlns:a16="http://schemas.microsoft.com/office/drawing/2014/main" id="{34E4E5A1-2B57-FD8B-334E-2C6610BBA931}"/>
              </a:ext>
            </a:extLst>
          </p:cNvPr>
          <p:cNvSpPr/>
          <p:nvPr userDrawn="1"/>
        </p:nvSpPr>
        <p:spPr>
          <a:xfrm>
            <a:off x="0" y="0"/>
            <a:ext cx="12193200" cy="105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b="0" i="0" dirty="0">
              <a:latin typeface="Calibri" panose="020F0502020204030204" pitchFamily="34" charset="0"/>
            </a:endParaRPr>
          </a:p>
        </p:txBody>
      </p:sp>
      <p:sp>
        <p:nvSpPr>
          <p:cNvPr id="9" name="Rectangle 12" title="left edge border">
            <a:extLst>
              <a:ext uri="{FF2B5EF4-FFF2-40B4-BE49-F238E27FC236}">
                <a16:creationId xmlns:a16="http://schemas.microsoft.com/office/drawing/2014/main" id="{5CE936D5-3D4B-26B7-5C5C-D58EC88BD72C}"/>
              </a:ext>
            </a:extLst>
          </p:cNvPr>
          <p:cNvSpPr/>
          <p:nvPr userDrawn="1"/>
        </p:nvSpPr>
        <p:spPr>
          <a:xfrm>
            <a:off x="0" y="6473825"/>
            <a:ext cx="12192000" cy="384175"/>
          </a:xfrm>
          <a:prstGeom prst="rect">
            <a:avLst/>
          </a:prstGeom>
          <a:solidFill>
            <a:srgbClr val="55555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Date Placeholder 3">
            <a:extLst>
              <a:ext uri="{FF2B5EF4-FFF2-40B4-BE49-F238E27FC236}">
                <a16:creationId xmlns:a16="http://schemas.microsoft.com/office/drawing/2014/main" id="{B47CB092-0AB9-910A-F139-B5973B8D838B}"/>
              </a:ext>
            </a:extLst>
          </p:cNvPr>
          <p:cNvSpPr>
            <a:spLocks noGrp="1"/>
          </p:cNvSpPr>
          <p:nvPr>
            <p:ph type="dt" sz="half" idx="2"/>
          </p:nvPr>
        </p:nvSpPr>
        <p:spPr>
          <a:xfrm>
            <a:off x="1171822" y="6527468"/>
            <a:ext cx="1124129" cy="288000"/>
          </a:xfrm>
          <a:prstGeom prst="rect">
            <a:avLst/>
          </a:prstGeom>
        </p:spPr>
        <p:txBody>
          <a:bodyPr vert="horz" lIns="36000" tIns="36000" rIns="36000" bIns="36000" rtlCol="0" anchor="ctr"/>
          <a:lstStyle>
            <a:lvl1pPr algn="ctr">
              <a:defRPr sz="1200" b="0" i="0">
                <a:solidFill>
                  <a:schemeClr val="bg1"/>
                </a:solidFill>
                <a:latin typeface="Source Sans 3" panose="020B0503030403020204" pitchFamily="34" charset="0"/>
                <a:cs typeface="Calibri" panose="020F0502020204030204" pitchFamily="34" charset="0"/>
              </a:defRPr>
            </a:lvl1pPr>
          </a:lstStyle>
          <a:p>
            <a:fld id="{3FBE6E4A-21B9-6E43-B272-9D697143269C}" type="datetime1">
              <a:rPr lang="de-DE" smtClean="0"/>
              <a:t>02.05.2024</a:t>
            </a:fld>
            <a:endParaRPr lang="de-DE" dirty="0"/>
          </a:p>
        </p:txBody>
      </p:sp>
      <p:sp>
        <p:nvSpPr>
          <p:cNvPr id="14" name="Slide Number Placeholder 5">
            <a:extLst>
              <a:ext uri="{FF2B5EF4-FFF2-40B4-BE49-F238E27FC236}">
                <a16:creationId xmlns:a16="http://schemas.microsoft.com/office/drawing/2014/main" id="{6E7A0C73-90F7-5C31-E151-89B7057E5D8B}"/>
              </a:ext>
            </a:extLst>
          </p:cNvPr>
          <p:cNvSpPr>
            <a:spLocks noGrp="1"/>
          </p:cNvSpPr>
          <p:nvPr>
            <p:ph type="sldNum" sz="quarter" idx="4"/>
          </p:nvPr>
        </p:nvSpPr>
        <p:spPr>
          <a:xfrm>
            <a:off x="10621736" y="6527468"/>
            <a:ext cx="808265" cy="288000"/>
          </a:xfrm>
          <a:prstGeom prst="rect">
            <a:avLst/>
          </a:prstGeom>
        </p:spPr>
        <p:txBody>
          <a:bodyPr vert="horz" lIns="36000" tIns="36000" rIns="0" bIns="36000" rtlCol="0" anchor="ctr"/>
          <a:lstStyle>
            <a:lvl1pPr algn="r">
              <a:defRPr sz="1200" b="0" i="0">
                <a:solidFill>
                  <a:schemeClr val="bg1"/>
                </a:solidFill>
                <a:latin typeface="Source Sans 3" panose="020B0503030403020204" pitchFamily="34" charset="0"/>
                <a:cs typeface="Calibri" panose="020F0502020204030204" pitchFamily="34" charset="0"/>
              </a:defRPr>
            </a:lvl1pPr>
          </a:lstStyle>
          <a:p>
            <a:fld id="{95A3FDB4-5897-5B41-9BAD-39C3DB677514}" type="slidenum">
              <a:rPr lang="de-DE" smtClean="0"/>
              <a:pPr/>
              <a:t>‹Nr.›</a:t>
            </a:fld>
            <a:endParaRPr lang="de-DE" dirty="0"/>
          </a:p>
        </p:txBody>
      </p:sp>
      <p:pic>
        <p:nvPicPr>
          <p:cNvPr id="15" name="Grafik 14">
            <a:extLst>
              <a:ext uri="{FF2B5EF4-FFF2-40B4-BE49-F238E27FC236}">
                <a16:creationId xmlns:a16="http://schemas.microsoft.com/office/drawing/2014/main" id="{6DAB938C-078B-4216-A497-AE5CE542570E}"/>
              </a:ext>
            </a:extLst>
          </p:cNvPr>
          <p:cNvPicPr>
            <a:picLocks noChangeAspect="1"/>
          </p:cNvPicPr>
          <p:nvPr userDrawn="1"/>
        </p:nvPicPr>
        <p:blipFill>
          <a:blip r:embed="rId7"/>
          <a:stretch>
            <a:fillRect/>
          </a:stretch>
        </p:blipFill>
        <p:spPr>
          <a:xfrm>
            <a:off x="266304" y="6561044"/>
            <a:ext cx="759804" cy="168378"/>
          </a:xfrm>
          <a:prstGeom prst="rect">
            <a:avLst/>
          </a:prstGeom>
        </p:spPr>
      </p:pic>
      <p:sp>
        <p:nvSpPr>
          <p:cNvPr id="16" name="Footer Placeholder 4">
            <a:extLst>
              <a:ext uri="{FF2B5EF4-FFF2-40B4-BE49-F238E27FC236}">
                <a16:creationId xmlns:a16="http://schemas.microsoft.com/office/drawing/2014/main" id="{F12B7AC5-6DC9-98D5-18C8-2F945B913CCC}"/>
              </a:ext>
            </a:extLst>
          </p:cNvPr>
          <p:cNvSpPr txBox="1">
            <a:spLocks/>
          </p:cNvSpPr>
          <p:nvPr userDrawn="1"/>
        </p:nvSpPr>
        <p:spPr>
          <a:xfrm>
            <a:off x="6098801" y="6525020"/>
            <a:ext cx="4365116" cy="288000"/>
          </a:xfrm>
          <a:prstGeom prst="rect">
            <a:avLst/>
          </a:prstGeom>
        </p:spPr>
        <p:txBody>
          <a:bodyPr vert="horz" lIns="36000" tIns="36000" rIns="36000" bIns="36000" rtlCol="0" anchor="ctr"/>
          <a:lstStyle>
            <a:defPPr>
              <a:defRPr lang="en-US"/>
            </a:defPPr>
            <a:lvl1pPr marL="0" algn="r" defTabSz="457200" rtl="0" eaLnBrk="1" latinLnBrk="0" hangingPunct="1">
              <a:defRPr sz="1200" b="0" i="0" kern="1200">
                <a:solidFill>
                  <a:schemeClr val="bg1"/>
                </a:solidFill>
                <a:latin typeface="Source Sans 3" panose="020B050303040302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de-DE" b="1" dirty="0">
                <a:solidFill>
                  <a:schemeClr val="bg1"/>
                </a:solidFill>
              </a:rPr>
              <a:t>Über Masterfolie eintragen</a:t>
            </a:r>
          </a:p>
        </p:txBody>
      </p:sp>
      <p:sp>
        <p:nvSpPr>
          <p:cNvPr id="18" name="Subtitle 2">
            <a:extLst>
              <a:ext uri="{FF2B5EF4-FFF2-40B4-BE49-F238E27FC236}">
                <a16:creationId xmlns:a16="http://schemas.microsoft.com/office/drawing/2014/main" id="{6B6F1D3F-7D07-18A5-D9B7-A12E29FD4CD3}"/>
              </a:ext>
            </a:extLst>
          </p:cNvPr>
          <p:cNvSpPr txBox="1">
            <a:spLocks/>
          </p:cNvSpPr>
          <p:nvPr userDrawn="1"/>
        </p:nvSpPr>
        <p:spPr>
          <a:xfrm>
            <a:off x="1939869" y="373529"/>
            <a:ext cx="6938253" cy="352331"/>
          </a:xfrm>
          <a:prstGeom prst="rect">
            <a:avLst/>
          </a:prstGeom>
        </p:spPr>
        <p:txBody>
          <a:bodyPr anchor="t">
            <a:noAutofit/>
          </a:bodyPr>
          <a:lstStyle>
            <a:lvl1pPr marL="0" indent="0" algn="l" defTabSz="914400" rtl="0" eaLnBrk="1" latinLnBrk="0" hangingPunct="1">
              <a:lnSpc>
                <a:spcPct val="100000"/>
              </a:lnSpc>
              <a:spcBef>
                <a:spcPts val="700"/>
              </a:spcBef>
              <a:buClr>
                <a:schemeClr val="tx2"/>
              </a:buClr>
              <a:buFont typeface="Arial" panose="020B0604020202020204" pitchFamily="34" charset="0"/>
              <a:buNone/>
              <a:defRPr sz="2000" b="0" i="0" kern="1200" cap="all" spc="300" baseline="0">
                <a:solidFill>
                  <a:schemeClr val="tx2"/>
                </a:solidFill>
                <a:latin typeface="Source Sans 3" panose="020B0503030403020204" pitchFamily="34" charset="0"/>
                <a:ea typeface="+mn-ea"/>
                <a:cs typeface="Calibri" panose="020F0502020204030204" pitchFamily="34" charset="0"/>
              </a:defRPr>
            </a:lvl1pPr>
            <a:lvl2pPr marL="457200" indent="0" algn="ctr" defTabSz="914400" rtl="0" eaLnBrk="1" latinLnBrk="0" hangingPunct="1">
              <a:lnSpc>
                <a:spcPct val="110000"/>
              </a:lnSpc>
              <a:spcBef>
                <a:spcPts val="700"/>
              </a:spcBef>
              <a:buClr>
                <a:schemeClr val="tx2"/>
              </a:buClr>
              <a:buFont typeface="Gill Sans MT" panose="020B0502020104020203" pitchFamily="34" charset="0"/>
              <a:buNone/>
              <a:defRPr sz="20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2pPr>
            <a:lvl3pPr marL="914400" indent="0" algn="ctr" defTabSz="914400" rtl="0" eaLnBrk="1" latinLnBrk="0" hangingPunct="1">
              <a:lnSpc>
                <a:spcPct val="110000"/>
              </a:lnSpc>
              <a:spcBef>
                <a:spcPts val="700"/>
              </a:spcBef>
              <a:buClr>
                <a:schemeClr val="tx2"/>
              </a:buClr>
              <a:buFont typeface="Arial" panose="020B0604020202020204" pitchFamily="34" charset="0"/>
              <a:buNone/>
              <a:defRPr sz="18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3pPr>
            <a:lvl4pPr marL="1371600" indent="0" algn="ctr" defTabSz="914400" rtl="0" eaLnBrk="1" latinLnBrk="0" hangingPunct="1">
              <a:lnSpc>
                <a:spcPct val="110000"/>
              </a:lnSpc>
              <a:spcBef>
                <a:spcPts val="700"/>
              </a:spcBef>
              <a:buClr>
                <a:schemeClr val="tx2"/>
              </a:buClr>
              <a:buFont typeface="Gill Sans MT" panose="020B0502020104020203" pitchFamily="34" charset="0"/>
              <a:buNone/>
              <a:defRPr sz="16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4pPr>
            <a:lvl5pPr marL="1828800" indent="0" algn="ctr" defTabSz="914400" rtl="0" eaLnBrk="1" latinLnBrk="0" hangingPunct="1">
              <a:lnSpc>
                <a:spcPct val="110000"/>
              </a:lnSpc>
              <a:spcBef>
                <a:spcPts val="700"/>
              </a:spcBef>
              <a:buClr>
                <a:schemeClr val="tx2"/>
              </a:buClr>
              <a:buFont typeface="Arial" panose="020B0604020202020204" pitchFamily="34" charset="0"/>
              <a:buNone/>
              <a:defRPr sz="16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5pPr>
            <a:lvl6pPr marL="22860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6pPr>
            <a:lvl7pPr marL="27432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7pPr>
            <a:lvl8pPr marL="32004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baseline="0">
                <a:solidFill>
                  <a:schemeClr val="tx1">
                    <a:lumMod val="65000"/>
                    <a:lumOff val="35000"/>
                  </a:schemeClr>
                </a:solidFill>
                <a:latin typeface="+mn-lt"/>
                <a:ea typeface="+mn-ea"/>
                <a:cs typeface="+mn-cs"/>
              </a:defRPr>
            </a:lvl8pPr>
            <a:lvl9pPr marL="3657600" indent="0" algn="ctr" defTabSz="914400" rtl="0" eaLnBrk="1" latinLnBrk="0" hangingPunct="1">
              <a:lnSpc>
                <a:spcPct val="110000"/>
              </a:lnSpc>
              <a:spcBef>
                <a:spcPts val="700"/>
              </a:spcBef>
              <a:buClr>
                <a:schemeClr val="tx2"/>
              </a:buClr>
              <a:buFont typeface="Arial" panose="020B0604020202020204" pitchFamily="34" charset="0"/>
              <a:buNone/>
              <a:defRPr sz="1600" kern="1200" baseline="0">
                <a:solidFill>
                  <a:schemeClr val="tx1">
                    <a:lumMod val="65000"/>
                    <a:lumOff val="35000"/>
                  </a:schemeClr>
                </a:solidFill>
                <a:latin typeface="+mn-lt"/>
                <a:ea typeface="+mn-ea"/>
                <a:cs typeface="+mn-cs"/>
              </a:defRPr>
            </a:lvl9pPr>
          </a:lstStyle>
          <a:p>
            <a:r>
              <a:rPr lang="de-DE" kern="1200" spc="200" baseline="0" dirty="0"/>
              <a:t>| Innerbetrieblicher </a:t>
            </a:r>
            <a:r>
              <a:rPr lang="de-DE" kern="1200" spc="200" baseline="0" dirty="0" err="1"/>
              <a:t>transport</a:t>
            </a:r>
            <a:r>
              <a:rPr lang="de-DE" kern="1200" spc="200" baseline="0" dirty="0"/>
              <a:t> und verkehr</a:t>
            </a:r>
            <a:endParaRPr lang="en-US" kern="1200" spc="200" baseline="0" dirty="0"/>
          </a:p>
        </p:txBody>
      </p:sp>
      <p:pic>
        <p:nvPicPr>
          <p:cNvPr id="19" name="Grafik 18">
            <a:extLst>
              <a:ext uri="{FF2B5EF4-FFF2-40B4-BE49-F238E27FC236}">
                <a16:creationId xmlns:a16="http://schemas.microsoft.com/office/drawing/2014/main" id="{6C740AE1-E48E-1C4A-20D9-3C06343DB669}"/>
              </a:ext>
            </a:extLst>
          </p:cNvPr>
          <p:cNvPicPr>
            <a:picLocks noChangeAspect="1"/>
          </p:cNvPicPr>
          <p:nvPr userDrawn="1"/>
        </p:nvPicPr>
        <p:blipFill>
          <a:blip r:embed="rId8"/>
          <a:stretch>
            <a:fillRect/>
          </a:stretch>
        </p:blipFill>
        <p:spPr>
          <a:xfrm>
            <a:off x="560177" y="23147"/>
            <a:ext cx="1043801" cy="1020292"/>
          </a:xfrm>
          <a:prstGeom prst="rect">
            <a:avLst/>
          </a:prstGeom>
        </p:spPr>
      </p:pic>
      <p:sp>
        <p:nvSpPr>
          <p:cNvPr id="20" name="Title 1">
            <a:extLst>
              <a:ext uri="{FF2B5EF4-FFF2-40B4-BE49-F238E27FC236}">
                <a16:creationId xmlns:a16="http://schemas.microsoft.com/office/drawing/2014/main" id="{4282C083-E769-8066-50A7-E4192CA10CE1}"/>
              </a:ext>
            </a:extLst>
          </p:cNvPr>
          <p:cNvSpPr txBox="1">
            <a:spLocks/>
          </p:cNvSpPr>
          <p:nvPr userDrawn="1"/>
        </p:nvSpPr>
        <p:spPr>
          <a:xfrm>
            <a:off x="76255" y="398304"/>
            <a:ext cx="2028592" cy="352331"/>
          </a:xfrm>
          <a:prstGeom prst="rect">
            <a:avLst/>
          </a:prstGeom>
        </p:spPr>
        <p:txBody>
          <a:bodyPr anchor="ctr">
            <a:noAutofit/>
          </a:bodyPr>
          <a:lstStyle>
            <a:lvl1pPr algn="ctr" defTabSz="914400" rtl="0" eaLnBrk="1" latinLnBrk="0" hangingPunct="1">
              <a:lnSpc>
                <a:spcPct val="90000"/>
              </a:lnSpc>
              <a:spcBef>
                <a:spcPct val="0"/>
              </a:spcBef>
              <a:buNone/>
              <a:defRPr sz="2000" b="0" kern="1200" cap="all" spc="300" baseline="0">
                <a:solidFill>
                  <a:schemeClr val="tx2"/>
                </a:solidFill>
                <a:latin typeface="+mj-lt"/>
                <a:ea typeface="+mj-ea"/>
                <a:cs typeface="+mj-cs"/>
              </a:defRPr>
            </a:lvl1pPr>
          </a:lstStyle>
          <a:p>
            <a:r>
              <a:rPr lang="de-DE" dirty="0"/>
              <a:t>BIG POINT 10</a:t>
            </a:r>
            <a:endParaRPr lang="en-US" dirty="0"/>
          </a:p>
        </p:txBody>
      </p:sp>
      <p:pic>
        <p:nvPicPr>
          <p:cNvPr id="21" name="Grafik 20">
            <a:extLst>
              <a:ext uri="{FF2B5EF4-FFF2-40B4-BE49-F238E27FC236}">
                <a16:creationId xmlns:a16="http://schemas.microsoft.com/office/drawing/2014/main" id="{941EE628-DD1E-C909-EE23-A40B4CE5ED2F}"/>
              </a:ext>
            </a:extLst>
          </p:cNvPr>
          <p:cNvPicPr>
            <a:picLocks noChangeAspect="1"/>
          </p:cNvPicPr>
          <p:nvPr userDrawn="1"/>
        </p:nvPicPr>
        <p:blipFill>
          <a:blip r:embed="rId9"/>
          <a:stretch>
            <a:fillRect/>
          </a:stretch>
        </p:blipFill>
        <p:spPr>
          <a:xfrm>
            <a:off x="9030875" y="235613"/>
            <a:ext cx="611909" cy="588818"/>
          </a:xfrm>
          <a:prstGeom prst="rect">
            <a:avLst/>
          </a:prstGeom>
        </p:spPr>
      </p:pic>
      <p:sp>
        <p:nvSpPr>
          <p:cNvPr id="22" name="Textfeld 21">
            <a:extLst>
              <a:ext uri="{FF2B5EF4-FFF2-40B4-BE49-F238E27FC236}">
                <a16:creationId xmlns:a16="http://schemas.microsoft.com/office/drawing/2014/main" id="{6D4DF9D4-D9B3-CD6A-3747-7C3AD78AF0AC}"/>
              </a:ext>
            </a:extLst>
          </p:cNvPr>
          <p:cNvSpPr txBox="1"/>
          <p:nvPr userDrawn="1"/>
        </p:nvSpPr>
        <p:spPr>
          <a:xfrm>
            <a:off x="9642784" y="299190"/>
            <a:ext cx="1944763" cy="461665"/>
          </a:xfrm>
          <a:prstGeom prst="rect">
            <a:avLst/>
          </a:prstGeom>
          <a:noFill/>
        </p:spPr>
        <p:txBody>
          <a:bodyPr wrap="none" rtlCol="0">
            <a:spAutoFit/>
          </a:bodyPr>
          <a:lstStyle/>
          <a:p>
            <a:pPr algn="l"/>
            <a:r>
              <a:rPr lang="de-DE" sz="1200" b="1" i="0" dirty="0">
                <a:latin typeface="Calibri" panose="020F0502020204030204" pitchFamily="34" charset="0"/>
                <a:cs typeface="Calibri" panose="020F0502020204030204" pitchFamily="34" charset="0"/>
              </a:rPr>
              <a:t>Unternehmenslogo</a:t>
            </a:r>
          </a:p>
          <a:p>
            <a:pPr algn="l"/>
            <a:r>
              <a:rPr lang="de-DE" sz="1200" dirty="0">
                <a:latin typeface="Calibri" panose="020F0502020204030204" pitchFamily="34" charset="0"/>
                <a:cs typeface="Calibri" panose="020F0502020204030204" pitchFamily="34" charset="0"/>
              </a:rPr>
              <a:t>(änderbar im Folienmaster)</a:t>
            </a:r>
          </a:p>
        </p:txBody>
      </p:sp>
      <p:sp>
        <p:nvSpPr>
          <p:cNvPr id="3" name="Footer Placeholder 4">
            <a:extLst>
              <a:ext uri="{FF2B5EF4-FFF2-40B4-BE49-F238E27FC236}">
                <a16:creationId xmlns:a16="http://schemas.microsoft.com/office/drawing/2014/main" id="{AF66BFBA-650D-3FEE-6D68-FBD81F74E5E2}"/>
              </a:ext>
            </a:extLst>
          </p:cNvPr>
          <p:cNvSpPr txBox="1">
            <a:spLocks/>
          </p:cNvSpPr>
          <p:nvPr userDrawn="1"/>
        </p:nvSpPr>
        <p:spPr>
          <a:xfrm>
            <a:off x="4522381" y="6525020"/>
            <a:ext cx="1603452" cy="288000"/>
          </a:xfrm>
          <a:prstGeom prst="rect">
            <a:avLst/>
          </a:prstGeom>
        </p:spPr>
        <p:txBody>
          <a:bodyPr vert="horz" lIns="36000" tIns="36000" rIns="36000" bIns="36000" rtlCol="0" anchor="ctr"/>
          <a:lstStyle>
            <a:defPPr>
              <a:defRPr lang="en-US"/>
            </a:defPPr>
            <a:lvl1pPr marL="0" algn="r" defTabSz="457200" rtl="0" eaLnBrk="1" latinLnBrk="0" hangingPunct="1">
              <a:defRPr sz="1200" b="0" i="0" kern="1200">
                <a:solidFill>
                  <a:schemeClr val="bg1"/>
                </a:solidFill>
                <a:latin typeface="Source Sans 3" panose="020B050303040302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de-DE" b="0" dirty="0">
                <a:solidFill>
                  <a:schemeClr val="bg1"/>
                </a:solidFill>
              </a:rPr>
              <a:t>Referentin/Referent:</a:t>
            </a:r>
          </a:p>
        </p:txBody>
      </p:sp>
    </p:spTree>
    <p:extLst>
      <p:ext uri="{BB962C8B-B14F-4D97-AF65-F5344CB8AC3E}">
        <p14:creationId xmlns:p14="http://schemas.microsoft.com/office/powerpoint/2010/main" val="1247618540"/>
      </p:ext>
    </p:extLst>
  </p:cSld>
  <p:clrMap bg1="lt1" tx1="dk1" bg2="lt2" tx2="dk2" accent1="accent1" accent2="accent2" accent3="accent3" accent4="accent4" accent5="accent5" accent6="accent6" hlink="hlink" folHlink="folHlink"/>
  <p:sldLayoutIdLst>
    <p:sldLayoutId id="2147483710" r:id="rId1"/>
    <p:sldLayoutId id="2147483708" r:id="rId2"/>
    <p:sldLayoutId id="2147483725" r:id="rId3"/>
    <p:sldLayoutId id="2147483709" r:id="rId4"/>
    <p:sldLayoutId id="2147483726" r:id="rId5"/>
  </p:sldLayoutIdLst>
  <p:hf hdr="0" ftr="0"/>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346" userDrawn="1">
          <p15:clr>
            <a:srgbClr val="F26B43"/>
          </p15:clr>
        </p15:guide>
        <p15:guide id="7" orient="horz" pos="663" userDrawn="1">
          <p15:clr>
            <a:srgbClr val="F26B43"/>
          </p15:clr>
        </p15:guide>
        <p15:guide id="8" orient="horz" pos="2160" userDrawn="1">
          <p15:clr>
            <a:srgbClr val="F26B43"/>
          </p15:clr>
        </p15:guide>
        <p15:guide id="9" orient="horz" pos="407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hyperlink" Target="https://medienshop.bgrci.de/shop/bgi/areihe?query=/a039.xml&amp;field=path"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072980DC-77C6-B1CC-7FEC-6F5228A81CDA}"/>
              </a:ext>
            </a:extLst>
          </p:cNvPr>
          <p:cNvSpPr>
            <a:spLocks noGrp="1"/>
          </p:cNvSpPr>
          <p:nvPr/>
        </p:nvSpPr>
        <p:spPr>
          <a:xfrm>
            <a:off x="834770" y="1876849"/>
            <a:ext cx="6851905" cy="1223962"/>
          </a:xfrm>
          <a:prstGeom prst="rect">
            <a:avLst/>
          </a:prstGeom>
        </p:spPr>
        <p:txBody>
          <a:bodyPr vert="horz" lIns="0" tIns="0" rIns="90000" bIns="45720" rtlCol="0" anchor="t" anchorCtr="0">
            <a:noAutofit/>
          </a:bodyPr>
          <a:lstStyle>
            <a:lvl1pPr algn="l" defTabSz="914400" rtl="0" eaLnBrk="1" latinLnBrk="0" hangingPunct="1">
              <a:lnSpc>
                <a:spcPct val="90000"/>
              </a:lnSpc>
              <a:spcBef>
                <a:spcPct val="0"/>
              </a:spcBef>
              <a:buNone/>
              <a:defRPr sz="3200" b="1" i="0" kern="1200" baseline="0">
                <a:solidFill>
                  <a:srgbClr val="555555"/>
                </a:solidFill>
                <a:latin typeface="Source Sans 3" panose="020B0503030403020204" pitchFamily="34" charset="0"/>
                <a:ea typeface="+mj-ea"/>
                <a:cs typeface="+mj-cs"/>
              </a:defRPr>
            </a:lvl1pPr>
          </a:lstStyle>
          <a:p>
            <a:r>
              <a:rPr lang="de-DE" dirty="0"/>
              <a:t>Big Points im Arbeitsschutz – </a:t>
            </a:r>
            <a:br>
              <a:rPr lang="de-DE" dirty="0"/>
            </a:br>
            <a:r>
              <a:rPr lang="de-DE" dirty="0"/>
              <a:t>mit sportlichen Beispielen zum Erfolg</a:t>
            </a:r>
            <a:br>
              <a:rPr lang="de-DE" dirty="0"/>
            </a:br>
            <a:endParaRPr lang="de-DE" dirty="0"/>
          </a:p>
        </p:txBody>
      </p:sp>
      <p:sp>
        <p:nvSpPr>
          <p:cNvPr id="9" name="Untertitel 13">
            <a:extLst>
              <a:ext uri="{FF2B5EF4-FFF2-40B4-BE49-F238E27FC236}">
                <a16:creationId xmlns:a16="http://schemas.microsoft.com/office/drawing/2014/main" id="{62F657AF-A304-4ECC-D892-50BEC1D2DFA1}"/>
              </a:ext>
            </a:extLst>
          </p:cNvPr>
          <p:cNvSpPr>
            <a:spLocks noGrp="1"/>
          </p:cNvSpPr>
          <p:nvPr/>
        </p:nvSpPr>
        <p:spPr>
          <a:xfrm>
            <a:off x="834770" y="3604049"/>
            <a:ext cx="7908636" cy="1873642"/>
          </a:xfrm>
          <a:prstGeom prst="rect">
            <a:avLst/>
          </a:prstGeom>
        </p:spPr>
        <p:txBody>
          <a:bodyPr vert="horz" lIns="0" tIns="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baseline="0">
                <a:solidFill>
                  <a:srgbClr val="555555"/>
                </a:solidFill>
                <a:latin typeface="Source Sans 3" panose="020B0503030403020204" pitchFamily="34" charset="0"/>
                <a:ea typeface="+mn-ea"/>
                <a:cs typeface="+mn-cs"/>
              </a:defRPr>
            </a:lvl1pPr>
            <a:lvl2pPr marL="457200" indent="0" algn="ctr" defTabSz="914400" rtl="0" eaLnBrk="1" latinLnBrk="0" hangingPunct="1">
              <a:lnSpc>
                <a:spcPct val="90000"/>
              </a:lnSpc>
              <a:spcBef>
                <a:spcPts val="1000"/>
              </a:spcBef>
              <a:buFont typeface="Arial" panose="020B0604020202020204" pitchFamily="34" charset="0"/>
              <a:buNone/>
              <a:tabLst/>
              <a:defRPr sz="2000" b="0" i="0" kern="1200" baseline="0">
                <a:solidFill>
                  <a:schemeClr val="tx1"/>
                </a:solidFill>
                <a:latin typeface="Source Sans 3" panose="020B0503030403020204" pitchFamily="34" charset="0"/>
                <a:ea typeface="+mn-ea"/>
                <a:cs typeface="+mn-cs"/>
              </a:defRPr>
            </a:lvl2pPr>
            <a:lvl3pPr marL="914400" indent="0" algn="ctr" defTabSz="914400" rtl="0" eaLnBrk="1" latinLnBrk="0" hangingPunct="1">
              <a:lnSpc>
                <a:spcPct val="90000"/>
              </a:lnSpc>
              <a:spcBef>
                <a:spcPts val="1000"/>
              </a:spcBef>
              <a:buFont typeface="Arial" panose="020B0604020202020204" pitchFamily="34" charset="0"/>
              <a:buNone/>
              <a:tabLst/>
              <a:defRPr sz="1800" b="0" i="0" kern="1200">
                <a:solidFill>
                  <a:schemeClr val="tx1"/>
                </a:solidFill>
                <a:latin typeface="Source Sans 3" panose="020B0503030403020204" pitchFamily="34" charset="0"/>
                <a:ea typeface="+mn-ea"/>
                <a:cs typeface="+mn-cs"/>
              </a:defRPr>
            </a:lvl3pPr>
            <a:lvl4pPr marL="137160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baseline="0">
                <a:solidFill>
                  <a:schemeClr val="tx1"/>
                </a:solidFill>
                <a:latin typeface="Source Sans 3" panose="020B0503030403020204" pitchFamily="34" charset="0"/>
                <a:ea typeface="+mn-ea"/>
                <a:cs typeface="+mn-cs"/>
              </a:defRPr>
            </a:lvl4pPr>
            <a:lvl5pPr marL="182880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chemeClr val="tx1"/>
                </a:solidFill>
                <a:latin typeface="Source Sans 3" panose="020B05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dirty="0"/>
              <a:t>Musterfoliensatz BP 10 zum Einstieg in das Thema „Innerbetrieblicher Transport und Verkehr“ </a:t>
            </a:r>
          </a:p>
        </p:txBody>
      </p:sp>
    </p:spTree>
    <p:extLst>
      <p:ext uri="{BB962C8B-B14F-4D97-AF65-F5344CB8AC3E}">
        <p14:creationId xmlns:p14="http://schemas.microsoft.com/office/powerpoint/2010/main" val="4061941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A23D135-C57A-00BB-31ED-F4FE0AD63638}"/>
              </a:ext>
            </a:extLst>
          </p:cNvPr>
          <p:cNvPicPr>
            <a:picLocks/>
          </p:cNvPicPr>
          <p:nvPr/>
        </p:nvPicPr>
        <p:blipFill>
          <a:blip r:embed="rId3"/>
          <a:srcRect t="7940" b="7940"/>
          <a:stretch/>
        </p:blipFill>
        <p:spPr>
          <a:xfrm>
            <a:off x="0" y="1058400"/>
            <a:ext cx="12193200" cy="5410800"/>
          </a:xfrm>
          <a:prstGeom prst="rect">
            <a:avLst/>
          </a:prstGeom>
        </p:spPr>
      </p:pic>
      <p:sp>
        <p:nvSpPr>
          <p:cNvPr id="2" name="Datumsplatzhalter 1">
            <a:extLst>
              <a:ext uri="{FF2B5EF4-FFF2-40B4-BE49-F238E27FC236}">
                <a16:creationId xmlns:a16="http://schemas.microsoft.com/office/drawing/2014/main" id="{2C218974-595C-303B-0F01-2BE4C54663A7}"/>
              </a:ext>
            </a:extLst>
          </p:cNvPr>
          <p:cNvSpPr>
            <a:spLocks noGrp="1"/>
          </p:cNvSpPr>
          <p:nvPr>
            <p:ph type="dt" sz="half" idx="10"/>
          </p:nvPr>
        </p:nvSpPr>
        <p:spPr/>
        <p:txBody>
          <a:bodyPr/>
          <a:lstStyle/>
          <a:p>
            <a:fld id="{F223883B-E994-8346-8BFF-A1B8CC010390}" type="datetime1">
              <a:rPr lang="de-DE" smtClean="0"/>
              <a:t>02.05.2024</a:t>
            </a:fld>
            <a:endParaRPr lang="de-DE" dirty="0"/>
          </a:p>
        </p:txBody>
      </p:sp>
      <p:sp>
        <p:nvSpPr>
          <p:cNvPr id="4" name="Foliennummernplatzhalter 3">
            <a:extLst>
              <a:ext uri="{FF2B5EF4-FFF2-40B4-BE49-F238E27FC236}">
                <a16:creationId xmlns:a16="http://schemas.microsoft.com/office/drawing/2014/main" id="{CA9CDA36-258B-4E5E-F01C-8702EB3FD0FF}"/>
              </a:ext>
            </a:extLst>
          </p:cNvPr>
          <p:cNvSpPr>
            <a:spLocks noGrp="1"/>
          </p:cNvSpPr>
          <p:nvPr>
            <p:ph type="sldNum" sz="quarter" idx="12"/>
          </p:nvPr>
        </p:nvSpPr>
        <p:spPr/>
        <p:txBody>
          <a:bodyPr/>
          <a:lstStyle/>
          <a:p>
            <a:fld id="{95A3FDB4-5897-5B41-9BAD-39C3DB677514}" type="slidenum">
              <a:rPr lang="de-DE" smtClean="0"/>
              <a:pPr/>
              <a:t>10</a:t>
            </a:fld>
            <a:endParaRPr lang="de-DE" dirty="0"/>
          </a:p>
        </p:txBody>
      </p:sp>
      <p:sp>
        <p:nvSpPr>
          <p:cNvPr id="6" name="Textfeld 5">
            <a:extLst>
              <a:ext uri="{FF2B5EF4-FFF2-40B4-BE49-F238E27FC236}">
                <a16:creationId xmlns:a16="http://schemas.microsoft.com/office/drawing/2014/main" id="{B2CFA73D-806F-6F9A-1C07-C37ED41256FA}"/>
              </a:ext>
            </a:extLst>
          </p:cNvPr>
          <p:cNvSpPr txBox="1"/>
          <p:nvPr/>
        </p:nvSpPr>
        <p:spPr>
          <a:xfrm>
            <a:off x="1257300" y="1392597"/>
            <a:ext cx="9591087"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Innerbetrieblicher Transport und Verkehr</a:t>
            </a:r>
          </a:p>
        </p:txBody>
      </p:sp>
      <p:sp>
        <p:nvSpPr>
          <p:cNvPr id="7" name="Textfeld 6">
            <a:extLst>
              <a:ext uri="{FF2B5EF4-FFF2-40B4-BE49-F238E27FC236}">
                <a16:creationId xmlns:a16="http://schemas.microsoft.com/office/drawing/2014/main" id="{910B2546-2D5C-93AF-6E6C-B54FC0EC69C7}"/>
              </a:ext>
            </a:extLst>
          </p:cNvPr>
          <p:cNvSpPr txBox="1"/>
          <p:nvPr/>
        </p:nvSpPr>
        <p:spPr>
          <a:xfrm>
            <a:off x="2562319" y="2305369"/>
            <a:ext cx="4535168" cy="1722074"/>
          </a:xfrm>
          <a:prstGeom prst="rect">
            <a:avLst/>
          </a:prstGeom>
          <a:solidFill>
            <a:schemeClr val="bg1">
              <a:alpha val="86759"/>
            </a:schemeClr>
          </a:solidFill>
        </p:spPr>
        <p:txBody>
          <a:bodyPr wrap="square" rtlCol="0">
            <a:spAutoFit/>
          </a:bodyPr>
          <a:lstStyle/>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Times New Roman" panose="02020603050405020304" pitchFamily="18" charset="0"/>
              </a:rPr>
              <a:t>Risiken minimieren </a:t>
            </a:r>
          </a:p>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Times New Roman" panose="02020603050405020304" pitchFamily="18" charset="0"/>
              </a:rPr>
              <a:t>Fahrzeuge, Personen, Verkehrswege betrachten </a:t>
            </a:r>
          </a:p>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Times New Roman" panose="02020603050405020304" pitchFamily="18" charset="0"/>
              </a:rPr>
              <a:t>Tödliche Gefahren durch Fahrzeugverkehr vermeiden </a:t>
            </a:r>
          </a:p>
        </p:txBody>
      </p:sp>
    </p:spTree>
    <p:extLst>
      <p:ext uri="{BB962C8B-B14F-4D97-AF65-F5344CB8AC3E}">
        <p14:creationId xmlns:p14="http://schemas.microsoft.com/office/powerpoint/2010/main" val="1711297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6B3CB77-65B1-EC59-3568-C4FC9E59E8A4}"/>
              </a:ext>
            </a:extLst>
          </p:cNvPr>
          <p:cNvSpPr>
            <a:spLocks noGrp="1"/>
          </p:cNvSpPr>
          <p:nvPr>
            <p:ph type="dt" sz="half" idx="10"/>
          </p:nvPr>
        </p:nvSpPr>
        <p:spPr/>
        <p:txBody>
          <a:bodyPr/>
          <a:lstStyle/>
          <a:p>
            <a:fld id="{2703DF2A-751F-5742-B7D6-37554FCE8643}" type="datetime1">
              <a:rPr lang="de-DE" smtClean="0"/>
              <a:t>02.05.2024</a:t>
            </a:fld>
            <a:endParaRPr lang="de-DE" dirty="0"/>
          </a:p>
        </p:txBody>
      </p:sp>
      <p:sp>
        <p:nvSpPr>
          <p:cNvPr id="4" name="Foliennummernplatzhalter 3">
            <a:extLst>
              <a:ext uri="{FF2B5EF4-FFF2-40B4-BE49-F238E27FC236}">
                <a16:creationId xmlns:a16="http://schemas.microsoft.com/office/drawing/2014/main" id="{8B4DF4AB-CD91-3358-A10D-EC5D343825FA}"/>
              </a:ext>
            </a:extLst>
          </p:cNvPr>
          <p:cNvSpPr>
            <a:spLocks noGrp="1"/>
          </p:cNvSpPr>
          <p:nvPr>
            <p:ph type="sldNum" sz="quarter" idx="12"/>
          </p:nvPr>
        </p:nvSpPr>
        <p:spPr/>
        <p:txBody>
          <a:bodyPr/>
          <a:lstStyle/>
          <a:p>
            <a:fld id="{95A3FDB4-5897-5B41-9BAD-39C3DB677514}" type="slidenum">
              <a:rPr lang="de-DE" smtClean="0"/>
              <a:pPr/>
              <a:t>11</a:t>
            </a:fld>
            <a:endParaRPr lang="de-DE" dirty="0"/>
          </a:p>
        </p:txBody>
      </p:sp>
      <p:sp>
        <p:nvSpPr>
          <p:cNvPr id="5" name="Textfeld 4">
            <a:extLst>
              <a:ext uri="{FF2B5EF4-FFF2-40B4-BE49-F238E27FC236}">
                <a16:creationId xmlns:a16="http://schemas.microsoft.com/office/drawing/2014/main" id="{88BC49CA-43D3-88E0-0957-C55DF02AB617}"/>
              </a:ext>
            </a:extLst>
          </p:cNvPr>
          <p:cNvSpPr txBox="1">
            <a:spLocks/>
          </p:cNvSpPr>
          <p:nvPr/>
        </p:nvSpPr>
        <p:spPr>
          <a:xfrm>
            <a:off x="6657540" y="2922657"/>
            <a:ext cx="4772460" cy="1015663"/>
          </a:xfrm>
          <a:prstGeom prst="rect">
            <a:avLst/>
          </a:prstGeom>
          <a:noFill/>
          <a:ln>
            <a:noFill/>
          </a:ln>
        </p:spPr>
        <p:txBody>
          <a:bodyPr wrap="none" rtlCol="0">
            <a:spAutoFit/>
          </a:bodyPr>
          <a:lstStyle/>
          <a:p>
            <a:pPr algn="r"/>
            <a:r>
              <a:rPr lang="de-DE" sz="6000" b="1" dirty="0">
                <a:solidFill>
                  <a:schemeClr val="bg1"/>
                </a:solidFill>
                <a:latin typeface="Source Sans 3" panose="020B0503030403020204" pitchFamily="34" charset="0"/>
                <a:cs typeface="Calibri" panose="020F0502020204030204" pitchFamily="34" charset="0"/>
              </a:rPr>
              <a:t>Nachspielzeit</a:t>
            </a:r>
          </a:p>
        </p:txBody>
      </p:sp>
    </p:spTree>
    <p:extLst>
      <p:ext uri="{BB962C8B-B14F-4D97-AF65-F5344CB8AC3E}">
        <p14:creationId xmlns:p14="http://schemas.microsoft.com/office/powerpoint/2010/main" val="2615725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06E944E-5324-AF90-49A1-FA1225896F6C}"/>
              </a:ext>
            </a:extLst>
          </p:cNvPr>
          <p:cNvSpPr>
            <a:spLocks noGrp="1"/>
          </p:cNvSpPr>
          <p:nvPr>
            <p:ph type="dt" sz="half" idx="10"/>
          </p:nvPr>
        </p:nvSpPr>
        <p:spPr/>
        <p:txBody>
          <a:bodyPr/>
          <a:lstStyle/>
          <a:p>
            <a:fld id="{F2694439-4041-AA4D-B082-3F04296AC4F3}" type="datetime1">
              <a:rPr lang="de-DE" smtClean="0"/>
              <a:t>02.05.2024</a:t>
            </a:fld>
            <a:endParaRPr lang="de-DE" dirty="0"/>
          </a:p>
        </p:txBody>
      </p:sp>
      <p:sp>
        <p:nvSpPr>
          <p:cNvPr id="4" name="Foliennummernplatzhalter 3">
            <a:extLst>
              <a:ext uri="{FF2B5EF4-FFF2-40B4-BE49-F238E27FC236}">
                <a16:creationId xmlns:a16="http://schemas.microsoft.com/office/drawing/2014/main" id="{4331F97F-926F-AB9F-BB16-2EF0512D8E28}"/>
              </a:ext>
            </a:extLst>
          </p:cNvPr>
          <p:cNvSpPr>
            <a:spLocks noGrp="1"/>
          </p:cNvSpPr>
          <p:nvPr>
            <p:ph type="sldNum" sz="quarter" idx="12"/>
          </p:nvPr>
        </p:nvSpPr>
        <p:spPr/>
        <p:txBody>
          <a:bodyPr/>
          <a:lstStyle/>
          <a:p>
            <a:fld id="{95A3FDB4-5897-5B41-9BAD-39C3DB677514}" type="slidenum">
              <a:rPr lang="de-DE" smtClean="0"/>
              <a:pPr/>
              <a:t>12</a:t>
            </a:fld>
            <a:endParaRPr lang="de-DE" dirty="0"/>
          </a:p>
        </p:txBody>
      </p:sp>
      <p:pic>
        <p:nvPicPr>
          <p:cNvPr id="5" name="Grafik 4">
            <a:extLst>
              <a:ext uri="{FF2B5EF4-FFF2-40B4-BE49-F238E27FC236}">
                <a16:creationId xmlns:a16="http://schemas.microsoft.com/office/drawing/2014/main" id="{1B980D90-EEAE-C9F2-AFD2-809BF603E1F5}"/>
              </a:ext>
            </a:extLst>
          </p:cNvPr>
          <p:cNvPicPr preferRelativeResize="0">
            <a:picLocks noChangeAspect="1"/>
          </p:cNvPicPr>
          <p:nvPr/>
        </p:nvPicPr>
        <p:blipFill>
          <a:blip r:embed="rId3"/>
          <a:srcRect/>
          <a:stretch/>
        </p:blipFill>
        <p:spPr>
          <a:xfrm rot="21044840">
            <a:off x="2628439" y="1025572"/>
            <a:ext cx="3443899" cy="4806856"/>
          </a:xfrm>
          <a:prstGeom prst="rect">
            <a:avLst/>
          </a:prstGeom>
          <a:effectLst>
            <a:outerShdw blurRad="208778" dist="201591" dir="1500000" algn="ctr" rotWithShape="0">
              <a:srgbClr val="000000">
                <a:alpha val="56000"/>
              </a:srgbClr>
            </a:outerShdw>
          </a:effectLst>
        </p:spPr>
      </p:pic>
      <p:pic>
        <p:nvPicPr>
          <p:cNvPr id="6" name="Grafik 5">
            <a:extLst>
              <a:ext uri="{FF2B5EF4-FFF2-40B4-BE49-F238E27FC236}">
                <a16:creationId xmlns:a16="http://schemas.microsoft.com/office/drawing/2014/main" id="{7DC9D4AF-2E43-F564-76DE-A9C988C1129F}"/>
              </a:ext>
            </a:extLst>
          </p:cNvPr>
          <p:cNvPicPr>
            <a:picLocks/>
          </p:cNvPicPr>
          <p:nvPr/>
        </p:nvPicPr>
        <p:blipFill rotWithShape="1">
          <a:blip r:embed="rId4"/>
          <a:srcRect r="4439"/>
          <a:stretch/>
        </p:blipFill>
        <p:spPr>
          <a:xfrm>
            <a:off x="5723906" y="4085111"/>
            <a:ext cx="6472055" cy="1856015"/>
          </a:xfrm>
          <a:prstGeom prst="rect">
            <a:avLst/>
          </a:prstGeom>
        </p:spPr>
      </p:pic>
      <p:sp>
        <p:nvSpPr>
          <p:cNvPr id="7" name="Textfeld 6">
            <a:extLst>
              <a:ext uri="{FF2B5EF4-FFF2-40B4-BE49-F238E27FC236}">
                <a16:creationId xmlns:a16="http://schemas.microsoft.com/office/drawing/2014/main" id="{77EA63DA-7407-BAC9-AA33-B72A7F563238}"/>
              </a:ext>
            </a:extLst>
          </p:cNvPr>
          <p:cNvSpPr txBox="1"/>
          <p:nvPr/>
        </p:nvSpPr>
        <p:spPr>
          <a:xfrm>
            <a:off x="6032664" y="4184131"/>
            <a:ext cx="5564907" cy="1661993"/>
          </a:xfrm>
          <a:prstGeom prst="rect">
            <a:avLst/>
          </a:prstGeom>
          <a:noFill/>
          <a:ln>
            <a:noFill/>
          </a:ln>
        </p:spPr>
        <p:txBody>
          <a:bodyPr wrap="square" rtlCol="0">
            <a:spAutoFit/>
          </a:bodyPr>
          <a:lstStyle/>
          <a:p>
            <a:r>
              <a:rPr lang="de-DE" sz="2800" dirty="0">
                <a:solidFill>
                  <a:srgbClr val="FFFFFF"/>
                </a:solidFill>
                <a:effectLst/>
                <a:latin typeface="Source Sans 3 Medium" panose="020B0503030403020204" pitchFamily="34" charset="0"/>
              </a:rPr>
              <a:t>„Beim Beschleunigen müssen die Tränen der Ergriffenheit waagrecht zum Ohr hin abfließen.“ </a:t>
            </a:r>
          </a:p>
          <a:p>
            <a:r>
              <a:rPr lang="de-DE" i="1" dirty="0">
                <a:solidFill>
                  <a:srgbClr val="FFFFFF"/>
                </a:solidFill>
                <a:effectLst/>
                <a:latin typeface="Source Sans 3" panose="020B0503030403020204" pitchFamily="34" charset="0"/>
              </a:rPr>
              <a:t>Walter Röhrl</a:t>
            </a:r>
          </a:p>
        </p:txBody>
      </p:sp>
    </p:spTree>
    <p:extLst>
      <p:ext uri="{BB962C8B-B14F-4D97-AF65-F5344CB8AC3E}">
        <p14:creationId xmlns:p14="http://schemas.microsoft.com/office/powerpoint/2010/main" val="29467524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69287FA-8609-F77C-FC17-5998C631F18B}"/>
              </a:ext>
            </a:extLst>
          </p:cNvPr>
          <p:cNvSpPr>
            <a:spLocks noGrp="1"/>
          </p:cNvSpPr>
          <p:nvPr>
            <p:ph type="dt" sz="half" idx="10"/>
          </p:nvPr>
        </p:nvSpPr>
        <p:spPr/>
        <p:txBody>
          <a:bodyPr/>
          <a:lstStyle/>
          <a:p>
            <a:fld id="{577C8BBE-8404-5440-9B08-17607E234B91}" type="datetime1">
              <a:rPr lang="de-DE" smtClean="0"/>
              <a:t>02.05.2024</a:t>
            </a:fld>
            <a:endParaRPr lang="de-DE" dirty="0"/>
          </a:p>
        </p:txBody>
      </p:sp>
      <p:sp>
        <p:nvSpPr>
          <p:cNvPr id="4" name="Foliennummernplatzhalter 3">
            <a:extLst>
              <a:ext uri="{FF2B5EF4-FFF2-40B4-BE49-F238E27FC236}">
                <a16:creationId xmlns:a16="http://schemas.microsoft.com/office/drawing/2014/main" id="{A7EE0939-B90B-3160-B544-48F4D841D317}"/>
              </a:ext>
            </a:extLst>
          </p:cNvPr>
          <p:cNvSpPr>
            <a:spLocks noGrp="1"/>
          </p:cNvSpPr>
          <p:nvPr>
            <p:ph type="sldNum" sz="quarter" idx="12"/>
          </p:nvPr>
        </p:nvSpPr>
        <p:spPr/>
        <p:txBody>
          <a:bodyPr/>
          <a:lstStyle/>
          <a:p>
            <a:fld id="{95A3FDB4-5897-5B41-9BAD-39C3DB677514}" type="slidenum">
              <a:rPr lang="de-DE" smtClean="0"/>
              <a:pPr/>
              <a:t>13</a:t>
            </a:fld>
            <a:endParaRPr lang="de-DE" dirty="0"/>
          </a:p>
        </p:txBody>
      </p:sp>
      <p:sp>
        <p:nvSpPr>
          <p:cNvPr id="5" name="Textfeld 4">
            <a:extLst>
              <a:ext uri="{FF2B5EF4-FFF2-40B4-BE49-F238E27FC236}">
                <a16:creationId xmlns:a16="http://schemas.microsoft.com/office/drawing/2014/main" id="{3E314537-E670-CEA8-C5E5-BFE7EC95EC7A}"/>
              </a:ext>
            </a:extLst>
          </p:cNvPr>
          <p:cNvSpPr txBox="1"/>
          <p:nvPr/>
        </p:nvSpPr>
        <p:spPr>
          <a:xfrm>
            <a:off x="1257300" y="1368564"/>
            <a:ext cx="1947969"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Quellen</a:t>
            </a:r>
          </a:p>
        </p:txBody>
      </p:sp>
      <p:sp>
        <p:nvSpPr>
          <p:cNvPr id="6" name="Textfeld 5">
            <a:extLst>
              <a:ext uri="{FF2B5EF4-FFF2-40B4-BE49-F238E27FC236}">
                <a16:creationId xmlns:a16="http://schemas.microsoft.com/office/drawing/2014/main" id="{AD9E1D58-856A-3A09-A47D-A602D203E24B}"/>
              </a:ext>
            </a:extLst>
          </p:cNvPr>
          <p:cNvSpPr txBox="1"/>
          <p:nvPr/>
        </p:nvSpPr>
        <p:spPr>
          <a:xfrm>
            <a:off x="1171822" y="2178824"/>
            <a:ext cx="8429378" cy="4170372"/>
          </a:xfrm>
          <a:prstGeom prst="rect">
            <a:avLst/>
          </a:prstGeom>
          <a:noFill/>
        </p:spPr>
        <p:txBody>
          <a:bodyPr wrap="square" rtlCol="0">
            <a:spAutoFit/>
          </a:bodyPr>
          <a:lstStyle/>
          <a:p>
            <a:pPr>
              <a:spcAft>
                <a:spcPts val="600"/>
              </a:spcAft>
            </a:pPr>
            <a:r>
              <a:rPr lang="de-DE" sz="2000" kern="1200" dirty="0">
                <a:effectLst/>
                <a:latin typeface="Source Sans 3" panose="020B0503030403020204" pitchFamily="34" charset="0"/>
                <a:cs typeface="Calibri" panose="020F0502020204030204" pitchFamily="34" charset="0"/>
              </a:rPr>
              <a:t>Die vorliegende Präsentation basiert auf dem Merkblatt A 039-1 </a:t>
            </a:r>
            <a:br>
              <a:rPr lang="de-DE" sz="2000" kern="1200" dirty="0">
                <a:effectLst/>
                <a:latin typeface="Source Sans 3" panose="020B0503030403020204" pitchFamily="34" charset="0"/>
                <a:cs typeface="Calibri" panose="020F0502020204030204" pitchFamily="34" charset="0"/>
              </a:rPr>
            </a:br>
            <a:r>
              <a:rPr lang="de-DE" sz="2000" kern="1200" dirty="0">
                <a:effectLst/>
                <a:latin typeface="Source Sans 3" panose="020B0503030403020204" pitchFamily="34" charset="0"/>
                <a:cs typeface="Calibri" panose="020F0502020204030204" pitchFamily="34" charset="0"/>
              </a:rPr>
              <a:t>„Big Points im Arbeitsschutz | 10 Punkte, auf die Sie als Führungskraft unbedingt achten müssen“ der BG RCI (Big Point Nr. 10, Innerbetrieblicher Transport und Verkehr). </a:t>
            </a:r>
          </a:p>
          <a:p>
            <a:pPr marL="285750" indent="-285750">
              <a:spcAft>
                <a:spcPts val="600"/>
              </a:spcAft>
              <a:buClr>
                <a:srgbClr val="CC1D13"/>
              </a:buClr>
              <a:buSzPct val="120000"/>
              <a:buFont typeface="Arial" panose="020B0604020202020204" pitchFamily="34" charset="0"/>
              <a:buChar char="•"/>
            </a:pPr>
            <a:r>
              <a:rPr lang="de-DE" sz="2000" kern="1200" dirty="0">
                <a:effectLst/>
                <a:latin typeface="Source Sans 3" panose="020B0503030403020204" pitchFamily="34" charset="0"/>
                <a:cs typeface="Calibri" panose="020F0502020204030204" pitchFamily="34" charset="0"/>
              </a:rPr>
              <a:t>KB 012-1 „Mein Leben – 12 LEBENSRETTER für Beschäftigte“ </a:t>
            </a:r>
          </a:p>
          <a:p>
            <a:pPr marL="285750" indent="-285750">
              <a:spcAft>
                <a:spcPts val="600"/>
              </a:spcAft>
              <a:buClr>
                <a:srgbClr val="CC1D13"/>
              </a:buClr>
              <a:buSzPct val="120000"/>
              <a:buFont typeface="Arial" panose="020B0604020202020204" pitchFamily="34" charset="0"/>
              <a:buChar char="•"/>
            </a:pPr>
            <a:r>
              <a:rPr lang="de-DE" sz="2000" kern="1200" dirty="0">
                <a:effectLst/>
                <a:latin typeface="Source Sans 3" panose="020B0503030403020204" pitchFamily="34" charset="0"/>
                <a:cs typeface="Calibri" panose="020F0502020204030204" pitchFamily="34" charset="0"/>
              </a:rPr>
              <a:t>T 057 „Ladungssicherung beim Transport“ </a:t>
            </a:r>
          </a:p>
          <a:p>
            <a:pPr marL="285750" indent="-285750">
              <a:spcAft>
                <a:spcPts val="600"/>
              </a:spcAft>
              <a:buClr>
                <a:srgbClr val="CC1D13"/>
              </a:buClr>
              <a:buSzPct val="120000"/>
              <a:buFont typeface="Arial" panose="020B0604020202020204" pitchFamily="34" charset="0"/>
              <a:buChar char="•"/>
            </a:pPr>
            <a:r>
              <a:rPr lang="de-DE" sz="2000" kern="1200" dirty="0">
                <a:effectLst/>
                <a:latin typeface="Source Sans 3" panose="020B0503030403020204" pitchFamily="34" charset="0"/>
                <a:cs typeface="Calibri" panose="020F0502020204030204" pitchFamily="34" charset="0"/>
              </a:rPr>
              <a:t>DGUV Information 208-004 „Gabelstapler“ Weitere Informationen im Auswahlassistenten </a:t>
            </a:r>
          </a:p>
          <a:p>
            <a:pPr marL="0" algn="l" rtl="0" eaLnBrk="1" latinLnBrk="0" hangingPunct="1">
              <a:spcBef>
                <a:spcPts val="0"/>
              </a:spcBef>
              <a:spcAft>
                <a:spcPts val="600"/>
              </a:spcAft>
            </a:pPr>
            <a:r>
              <a:rPr lang="de-DE" sz="2000" kern="1200" dirty="0">
                <a:effectLst/>
                <a:latin typeface="Source Sans 3" panose="020B0503030403020204" pitchFamily="34" charset="0"/>
                <a:cs typeface="Calibri" panose="020F0502020204030204" pitchFamily="34" charset="0"/>
              </a:rPr>
              <a:t>Weitere Informationen im Auswahlassistenten der BG RCI unter </a:t>
            </a:r>
            <a:br>
              <a:rPr lang="de-DE" sz="2000" kern="1200" dirty="0">
                <a:effectLst/>
                <a:latin typeface="Source Sans 3" panose="020B0503030403020204" pitchFamily="34" charset="0"/>
                <a:cs typeface="Calibri" panose="020F0502020204030204" pitchFamily="34" charset="0"/>
              </a:rPr>
            </a:br>
            <a:r>
              <a:rPr lang="de-DE" sz="2000" kern="1200" dirty="0" err="1">
                <a:effectLst/>
                <a:latin typeface="Source Sans 3" panose="020B0503030403020204" pitchFamily="34" charset="0"/>
                <a:cs typeface="Calibri" panose="020F0502020204030204" pitchFamily="34" charset="0"/>
              </a:rPr>
              <a:t>awa.bgrci.de</a:t>
            </a:r>
            <a:r>
              <a:rPr lang="de-DE" sz="2000" kern="1200" dirty="0">
                <a:effectLst/>
                <a:latin typeface="Source Sans 3" panose="020B0503030403020204" pitchFamily="34" charset="0"/>
                <a:cs typeface="Calibri" panose="020F0502020204030204" pitchFamily="34" charset="0"/>
              </a:rPr>
              <a:t> und der Medienart „Innerbetrieblicher Transport und Verkehr“</a:t>
            </a:r>
          </a:p>
          <a:p>
            <a:pPr marL="0" algn="l" rtl="0" eaLnBrk="1" latinLnBrk="0" hangingPunct="1">
              <a:spcBef>
                <a:spcPts val="0"/>
              </a:spcBef>
              <a:spcAft>
                <a:spcPts val="600"/>
              </a:spcAft>
            </a:pPr>
            <a:r>
              <a:rPr lang="de-DE" sz="2000" kern="1200" dirty="0">
                <a:effectLst/>
                <a:latin typeface="Source Sans 3" panose="020B0503030403020204" pitchFamily="34" charset="0"/>
                <a:cs typeface="Calibri" panose="020F0502020204030204" pitchFamily="34" charset="0"/>
              </a:rPr>
              <a:t>Bezugsquelle des Merkblatts: </a:t>
            </a:r>
            <a:br>
              <a:rPr lang="de-DE" sz="2000" kern="1200" dirty="0">
                <a:effectLst/>
                <a:latin typeface="Source Sans 3" panose="020B0503030403020204" pitchFamily="34" charset="0"/>
                <a:cs typeface="Calibri" panose="020F0502020204030204" pitchFamily="34" charset="0"/>
              </a:rPr>
            </a:br>
            <a:r>
              <a:rPr lang="de-DE" sz="2000" kern="1200" dirty="0">
                <a:effectLst/>
                <a:latin typeface="Source Sans 3" panose="020B050303040302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medienshop.bgrci.de</a:t>
            </a:r>
            <a:r>
              <a:rPr lang="de-DE" sz="2000" kern="1200" dirty="0">
                <a:effectLst/>
                <a:latin typeface="Source Sans 3" panose="020B0503030403020204" pitchFamily="34" charset="0"/>
                <a:cs typeface="Calibri" panose="020F0502020204030204" pitchFamily="34" charset="0"/>
              </a:rPr>
              <a:t>. 68 Seiten im Format A5. </a:t>
            </a:r>
            <a:endParaRPr lang="de-DE" sz="2000" dirty="0">
              <a:effectLst/>
              <a:latin typeface="Source Sans 3" panose="020B0503030403020204" pitchFamily="34" charset="0"/>
              <a:cs typeface="Calibri" panose="020F0502020204030204" pitchFamily="34" charset="0"/>
            </a:endParaRPr>
          </a:p>
        </p:txBody>
      </p:sp>
      <p:pic>
        <p:nvPicPr>
          <p:cNvPr id="7" name="Grafik 6">
            <a:extLst>
              <a:ext uri="{FF2B5EF4-FFF2-40B4-BE49-F238E27FC236}">
                <a16:creationId xmlns:a16="http://schemas.microsoft.com/office/drawing/2014/main" id="{85948BA3-090C-255B-D220-B101DB45F51C}"/>
              </a:ext>
            </a:extLst>
          </p:cNvPr>
          <p:cNvPicPr>
            <a:picLocks noChangeAspect="1"/>
          </p:cNvPicPr>
          <p:nvPr/>
        </p:nvPicPr>
        <p:blipFill>
          <a:blip r:embed="rId4"/>
          <a:stretch>
            <a:fillRect/>
          </a:stretch>
        </p:blipFill>
        <p:spPr>
          <a:xfrm>
            <a:off x="9601200" y="2299309"/>
            <a:ext cx="1828800" cy="2594043"/>
          </a:xfrm>
          <a:prstGeom prst="rect">
            <a:avLst/>
          </a:prstGeom>
        </p:spPr>
      </p:pic>
    </p:spTree>
    <p:extLst>
      <p:ext uri="{BB962C8B-B14F-4D97-AF65-F5344CB8AC3E}">
        <p14:creationId xmlns:p14="http://schemas.microsoft.com/office/powerpoint/2010/main" val="1568809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F1694A06-89FA-F9BE-07ED-05FEE6C0D5A1}"/>
              </a:ext>
            </a:extLst>
          </p:cNvPr>
          <p:cNvSpPr>
            <a:spLocks noGrp="1"/>
          </p:cNvSpPr>
          <p:nvPr/>
        </p:nvSpPr>
        <p:spPr>
          <a:xfrm>
            <a:off x="874711" y="1385134"/>
            <a:ext cx="10442576" cy="520702"/>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rgbClr val="555555"/>
                </a:solidFill>
                <a:latin typeface="Source Sans 3" panose="020B0503030403020204" pitchFamily="34" charset="0"/>
                <a:ea typeface="+mj-ea"/>
                <a:cs typeface="+mj-cs"/>
              </a:defRPr>
            </a:lvl1pPr>
          </a:lstStyle>
          <a:p>
            <a:r>
              <a:rPr lang="de-DE" dirty="0">
                <a:solidFill>
                  <a:srgbClr val="555555"/>
                </a:solidFill>
                <a:latin typeface="Source Sans 3" panose="020B0503030403020204" pitchFamily="34" charset="0"/>
              </a:rPr>
              <a:t>Nutzungshinweise</a:t>
            </a:r>
          </a:p>
        </p:txBody>
      </p:sp>
      <p:sp>
        <p:nvSpPr>
          <p:cNvPr id="8" name="Inhaltsplatzhalter 2">
            <a:extLst>
              <a:ext uri="{FF2B5EF4-FFF2-40B4-BE49-F238E27FC236}">
                <a16:creationId xmlns:a16="http://schemas.microsoft.com/office/drawing/2014/main" id="{697ACA67-C618-E6D1-870A-B3974DB094FC}"/>
              </a:ext>
            </a:extLst>
          </p:cNvPr>
          <p:cNvSpPr>
            <a:spLocks noGrp="1"/>
          </p:cNvSpPr>
          <p:nvPr/>
        </p:nvSpPr>
        <p:spPr>
          <a:xfrm>
            <a:off x="874713" y="2267784"/>
            <a:ext cx="10442576" cy="4068762"/>
          </a:xfrm>
          <a:prstGeom prst="rect">
            <a:avLst/>
          </a:prstGeom>
        </p:spPr>
        <p:txBody>
          <a:bodyPr vert="horz" lIns="0" tIns="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tabLst/>
              <a:defRPr sz="2000" b="0" i="0" kern="1200" baseline="0">
                <a:solidFill>
                  <a:schemeClr val="tx1"/>
                </a:solidFill>
                <a:latin typeface="Source Sans 3" panose="020B0503030403020204" pitchFamily="34" charset="0"/>
                <a:ea typeface="+mn-ea"/>
                <a:cs typeface="+mn-cs"/>
              </a:defRPr>
            </a:lvl1pPr>
            <a:lvl2pPr marL="231775" indent="-220663" algn="l" defTabSz="914400" rtl="0" eaLnBrk="1" latinLnBrk="0" hangingPunct="1">
              <a:lnSpc>
                <a:spcPct val="90000"/>
              </a:lnSpc>
              <a:spcBef>
                <a:spcPts val="1000"/>
              </a:spcBef>
              <a:buFont typeface="Arial" panose="020B0604020202020204" pitchFamily="34" charset="0"/>
              <a:buChar char="•"/>
              <a:tabLst/>
              <a:defRPr sz="2000" b="0" i="0" kern="1200" baseline="0">
                <a:solidFill>
                  <a:schemeClr val="tx1"/>
                </a:solidFill>
                <a:latin typeface="Source Sans 3" panose="020B0503030403020204" pitchFamily="34" charset="0"/>
                <a:ea typeface="+mn-ea"/>
                <a:cs typeface="+mn-cs"/>
              </a:defRPr>
            </a:lvl2pPr>
            <a:lvl3pPr marL="460800" indent="-220663" algn="l" defTabSz="914400" rtl="0" eaLnBrk="1" latinLnBrk="0" hangingPunct="1">
              <a:lnSpc>
                <a:spcPct val="90000"/>
              </a:lnSpc>
              <a:spcBef>
                <a:spcPts val="1000"/>
              </a:spcBef>
              <a:buFont typeface="Arial" panose="020B0604020202020204" pitchFamily="34" charset="0"/>
              <a:buChar char="•"/>
              <a:tabLst/>
              <a:defRPr sz="2000" b="0" i="0" kern="1200">
                <a:solidFill>
                  <a:schemeClr val="tx1"/>
                </a:solidFill>
                <a:latin typeface="Source Sans 3" panose="020B0503030403020204" pitchFamily="34" charset="0"/>
                <a:ea typeface="+mn-ea"/>
                <a:cs typeface="+mn-cs"/>
              </a:defRPr>
            </a:lvl3pPr>
            <a:lvl4pPr marL="691200" marR="0" indent="-219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b="0" i="0" kern="1200" baseline="0">
                <a:solidFill>
                  <a:schemeClr val="tx1"/>
                </a:solidFill>
                <a:latin typeface="Source Sans 3" panose="020B0503030403020204" pitchFamily="34" charset="0"/>
                <a:ea typeface="+mn-ea"/>
                <a:cs typeface="+mn-cs"/>
              </a:defRPr>
            </a:lvl4pPr>
            <a:lvl5pPr marL="921600" marR="0" indent="-219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i="0" kern="1200">
                <a:solidFill>
                  <a:schemeClr val="tx1"/>
                </a:solidFill>
                <a:latin typeface="Source Sans 3" panose="020B0503030403020204" pitchFamily="34" charset="0"/>
                <a:ea typeface="+mn-ea"/>
                <a:cs typeface="+mn-cs"/>
              </a:defRPr>
            </a:lvl5pPr>
            <a:lvl6pPr marL="1152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000"/>
              </a:spcAft>
            </a:pPr>
            <a:r>
              <a:rPr lang="de-DE" sz="2000" dirty="0">
                <a:latin typeface="Source Sans 3" panose="020B0503030403020204" pitchFamily="34" charset="0"/>
                <a:cs typeface="Calibri" panose="020F0502020204030204" pitchFamily="34" charset="0"/>
              </a:rPr>
              <a:t>Achtung: Diese Folien können betriebsspezifisch angepasst werden und dürfen </a:t>
            </a:r>
            <a:r>
              <a:rPr lang="de-DE" sz="2000" b="1" dirty="0">
                <a:latin typeface="Source Sans 3" panose="020B0503030403020204" pitchFamily="34" charset="0"/>
                <a:cs typeface="Calibri" panose="020F0502020204030204" pitchFamily="34" charset="0"/>
              </a:rPr>
              <a:t>innerbetrieblich</a:t>
            </a:r>
            <a:r>
              <a:rPr lang="de-DE" sz="2000" dirty="0">
                <a:latin typeface="Source Sans 3" panose="020B0503030403020204" pitchFamily="34" charset="0"/>
                <a:cs typeface="Calibri" panose="020F0502020204030204" pitchFamily="34" charset="0"/>
              </a:rPr>
              <a:t> präsentiert werden. Jede anderweitige Nutzung, insbesondere die Integration in andere Produkte (z. B. E-Learnings), die Nutzung für eigene Veröffentlichungen oder Medien, die kostenfreie oder kostenpflichtige Weitergabe an Dritte oder die Entnahme von Bildmaterial ist </a:t>
            </a:r>
            <a:r>
              <a:rPr lang="de-DE" sz="2000" u="sng" dirty="0">
                <a:latin typeface="Source Sans 3" panose="020B0503030403020204" pitchFamily="34" charset="0"/>
                <a:cs typeface="Calibri" panose="020F0502020204030204" pitchFamily="34" charset="0"/>
              </a:rPr>
              <a:t>nicht</a:t>
            </a:r>
            <a:r>
              <a:rPr lang="de-DE" sz="2000" dirty="0">
                <a:latin typeface="Source Sans 3" panose="020B0503030403020204" pitchFamily="34" charset="0"/>
                <a:cs typeface="Calibri" panose="020F0502020204030204" pitchFamily="34" charset="0"/>
              </a:rPr>
              <a:t> zulässig. </a:t>
            </a:r>
          </a:p>
          <a:p>
            <a:pPr>
              <a:spcAft>
                <a:spcPts val="1000"/>
              </a:spcAft>
            </a:pPr>
            <a:r>
              <a:rPr lang="de-DE" sz="2000" dirty="0">
                <a:latin typeface="Source Sans 3" panose="020B0503030403020204" pitchFamily="34" charset="0"/>
                <a:cs typeface="Calibri" panose="020F0502020204030204" pitchFamily="34" charset="0"/>
              </a:rPr>
              <a:t>Alle Anpassungen am Folienlayout (Unternehmenslogo, Datum, Referent, Titel) sollten über die erste Masterfolie vorgenommen werden. Sie werden dann </a:t>
            </a:r>
            <a:r>
              <a:rPr lang="de-DE" sz="2000" dirty="0">
                <a:latin typeface="Source Sans 3" panose="020B0503030403020204" pitchFamily="34" charset="0"/>
                <a:cs typeface="Calibri" panose="020F0502020204030204" pitchFamily="34" charset="0"/>
                <a:sym typeface="Wingdings" panose="05000000000000000000" pitchFamily="2" charset="2"/>
              </a:rPr>
              <a:t>auf allen Folien übernommen.</a:t>
            </a:r>
            <a:endParaRPr lang="de-DE" sz="2000" dirty="0">
              <a:latin typeface="Source Sans 3" panose="020B0503030403020204" pitchFamily="34" charset="0"/>
              <a:cs typeface="Calibri" panose="020F0502020204030204" pitchFamily="34" charset="0"/>
            </a:endParaRPr>
          </a:p>
          <a:p>
            <a:pPr>
              <a:lnSpc>
                <a:spcPct val="97000"/>
              </a:lnSpc>
              <a:spcAft>
                <a:spcPts val="600"/>
              </a:spcAft>
            </a:pPr>
            <a:r>
              <a:rPr lang="de-DE" sz="2000" dirty="0">
                <a:latin typeface="Source Sans 3" panose="020B0503030403020204" pitchFamily="34" charset="0"/>
                <a:cs typeface="Calibri" panose="020F0502020204030204" pitchFamily="34" charset="0"/>
              </a:rPr>
              <a:t>© BG RCI/Jedermann-Verlag GmbH, Heidelberg</a:t>
            </a:r>
          </a:p>
        </p:txBody>
      </p:sp>
    </p:spTree>
    <p:extLst>
      <p:ext uri="{BB962C8B-B14F-4D97-AF65-F5344CB8AC3E}">
        <p14:creationId xmlns:p14="http://schemas.microsoft.com/office/powerpoint/2010/main" val="2813870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12FB090-092F-6CBC-D161-791502B3DC16}"/>
              </a:ext>
            </a:extLst>
          </p:cNvPr>
          <p:cNvSpPr>
            <a:spLocks noGrp="1"/>
          </p:cNvSpPr>
          <p:nvPr>
            <p:ph type="dt" sz="half" idx="10"/>
          </p:nvPr>
        </p:nvSpPr>
        <p:spPr/>
        <p:txBody>
          <a:bodyPr/>
          <a:lstStyle/>
          <a:p>
            <a:fld id="{F1CE3A60-F675-5C4E-9844-B6C08D73F715}" type="datetime1">
              <a:rPr lang="de-DE" smtClean="0"/>
              <a:t>02.05.2024</a:t>
            </a:fld>
            <a:endParaRPr lang="de-DE" dirty="0"/>
          </a:p>
        </p:txBody>
      </p:sp>
      <p:sp>
        <p:nvSpPr>
          <p:cNvPr id="4" name="Foliennummernplatzhalter 3">
            <a:extLst>
              <a:ext uri="{FF2B5EF4-FFF2-40B4-BE49-F238E27FC236}">
                <a16:creationId xmlns:a16="http://schemas.microsoft.com/office/drawing/2014/main" id="{84C50F01-B59B-0BFD-8819-8622A1F06231}"/>
              </a:ext>
            </a:extLst>
          </p:cNvPr>
          <p:cNvSpPr>
            <a:spLocks noGrp="1"/>
          </p:cNvSpPr>
          <p:nvPr>
            <p:ph type="sldNum" sz="quarter" idx="12"/>
          </p:nvPr>
        </p:nvSpPr>
        <p:spPr/>
        <p:txBody>
          <a:bodyPr/>
          <a:lstStyle/>
          <a:p>
            <a:fld id="{95A3FDB4-5897-5B41-9BAD-39C3DB677514}" type="slidenum">
              <a:rPr lang="de-DE" smtClean="0"/>
              <a:pPr/>
              <a:t>2</a:t>
            </a:fld>
            <a:endParaRPr lang="de-DE" dirty="0"/>
          </a:p>
        </p:txBody>
      </p:sp>
      <p:sp>
        <p:nvSpPr>
          <p:cNvPr id="7" name="Titel 1">
            <a:extLst>
              <a:ext uri="{FF2B5EF4-FFF2-40B4-BE49-F238E27FC236}">
                <a16:creationId xmlns:a16="http://schemas.microsoft.com/office/drawing/2014/main" id="{E036D114-D5A1-F08C-F269-1D119CCD118A}"/>
              </a:ext>
            </a:extLst>
          </p:cNvPr>
          <p:cNvSpPr>
            <a:spLocks noGrp="1"/>
          </p:cNvSpPr>
          <p:nvPr/>
        </p:nvSpPr>
        <p:spPr>
          <a:xfrm>
            <a:off x="936791" y="1231506"/>
            <a:ext cx="10318418" cy="439498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10000" kern="1200" cap="all" spc="800" baseline="0">
                <a:solidFill>
                  <a:schemeClr val="tx2"/>
                </a:solidFill>
                <a:latin typeface="+mj-lt"/>
                <a:ea typeface="+mj-ea"/>
                <a:cs typeface="+mj-cs"/>
              </a:defRPr>
            </a:lvl1pPr>
          </a:lstStyle>
          <a:p>
            <a:r>
              <a:rPr lang="de-DE" dirty="0"/>
              <a:t>BIG POINT 10</a:t>
            </a:r>
          </a:p>
        </p:txBody>
      </p:sp>
      <p:sp>
        <p:nvSpPr>
          <p:cNvPr id="8" name="Untertitel 2">
            <a:extLst>
              <a:ext uri="{FF2B5EF4-FFF2-40B4-BE49-F238E27FC236}">
                <a16:creationId xmlns:a16="http://schemas.microsoft.com/office/drawing/2014/main" id="{FCA10891-6DD0-525C-161B-ED07CE14A5A9}"/>
              </a:ext>
            </a:extLst>
          </p:cNvPr>
          <p:cNvSpPr>
            <a:spLocks noGrp="1"/>
          </p:cNvSpPr>
          <p:nvPr/>
        </p:nvSpPr>
        <p:spPr>
          <a:xfrm>
            <a:off x="1846887" y="4028871"/>
            <a:ext cx="8507606" cy="908889"/>
          </a:xfrm>
          <a:prstGeom prst="rect">
            <a:avLst/>
          </a:prstGeom>
        </p:spPr>
        <p:txBody>
          <a:bodyPr vert="horz" lIns="91440" tIns="45720" rIns="91440" bIns="45720" rtlCol="0" anchor="t">
            <a:normAutofit/>
          </a:bodyPr>
          <a:lstStyle>
            <a:lvl1pPr marL="0" indent="0" algn="ctr" defTabSz="914400" rtl="0" eaLnBrk="1" latinLnBrk="0" hangingPunct="1">
              <a:lnSpc>
                <a:spcPct val="100000"/>
              </a:lnSpc>
              <a:spcBef>
                <a:spcPts val="700"/>
              </a:spcBef>
              <a:buClr>
                <a:schemeClr val="tx2"/>
              </a:buClr>
              <a:buFont typeface="Arial" panose="020B0604020202020204" pitchFamily="34" charset="0"/>
              <a:buNone/>
              <a:defRPr sz="2000" b="0" i="0" kern="1200" cap="all" spc="400" baseline="0">
                <a:solidFill>
                  <a:schemeClr val="tx2"/>
                </a:solidFill>
                <a:latin typeface="Source Sans 3" panose="020B0503030403020204" pitchFamily="34" charset="0"/>
                <a:ea typeface="+mn-ea"/>
                <a:cs typeface="Calibri" panose="020F0502020204030204" pitchFamily="34" charset="0"/>
              </a:defRPr>
            </a:lvl1pPr>
            <a:lvl2pPr marL="457200" indent="0" algn="ctr" defTabSz="914400" rtl="0" eaLnBrk="1" latinLnBrk="0" hangingPunct="1">
              <a:lnSpc>
                <a:spcPct val="110000"/>
              </a:lnSpc>
              <a:spcBef>
                <a:spcPts val="700"/>
              </a:spcBef>
              <a:buClr>
                <a:schemeClr val="tx2"/>
              </a:buClr>
              <a:buFont typeface="Gill Sans MT" panose="020B0502020104020203" pitchFamily="34" charset="0"/>
              <a:buNone/>
              <a:defRPr sz="20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2pPr>
            <a:lvl3pPr marL="914400" indent="0" algn="ctr" defTabSz="914400" rtl="0" eaLnBrk="1" latinLnBrk="0" hangingPunct="1">
              <a:lnSpc>
                <a:spcPct val="110000"/>
              </a:lnSpc>
              <a:spcBef>
                <a:spcPts val="700"/>
              </a:spcBef>
              <a:buClr>
                <a:schemeClr val="tx2"/>
              </a:buClr>
              <a:buFont typeface="Arial" panose="020B0604020202020204" pitchFamily="34" charset="0"/>
              <a:buNone/>
              <a:defRPr sz="18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3pPr>
            <a:lvl4pPr marL="1371600" indent="0" algn="ctr" defTabSz="914400" rtl="0" eaLnBrk="1" latinLnBrk="0" hangingPunct="1">
              <a:lnSpc>
                <a:spcPct val="110000"/>
              </a:lnSpc>
              <a:spcBef>
                <a:spcPts val="700"/>
              </a:spcBef>
              <a:buClr>
                <a:schemeClr val="tx2"/>
              </a:buClr>
              <a:buFont typeface="Gill Sans MT" panose="020B0502020104020203" pitchFamily="34" charset="0"/>
              <a:buNone/>
              <a:defRPr sz="16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4pPr>
            <a:lvl5pPr marL="1828800" indent="0" algn="ctr" defTabSz="914400" rtl="0" eaLnBrk="1" latinLnBrk="0" hangingPunct="1">
              <a:lnSpc>
                <a:spcPct val="110000"/>
              </a:lnSpc>
              <a:spcBef>
                <a:spcPts val="700"/>
              </a:spcBef>
              <a:buClr>
                <a:schemeClr val="tx2"/>
              </a:buClr>
              <a:buFont typeface="Arial" panose="020B0604020202020204" pitchFamily="34" charset="0"/>
              <a:buNone/>
              <a:defRPr sz="16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5pPr>
            <a:lvl6pPr marL="22860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6pPr>
            <a:lvl7pPr marL="27432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7pPr>
            <a:lvl8pPr marL="32004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baseline="0">
                <a:solidFill>
                  <a:schemeClr val="tx1">
                    <a:lumMod val="65000"/>
                    <a:lumOff val="35000"/>
                  </a:schemeClr>
                </a:solidFill>
                <a:latin typeface="+mn-lt"/>
                <a:ea typeface="+mn-ea"/>
                <a:cs typeface="+mn-cs"/>
              </a:defRPr>
            </a:lvl8pPr>
            <a:lvl9pPr marL="3657600" indent="0" algn="ctr" defTabSz="914400" rtl="0" eaLnBrk="1" latinLnBrk="0" hangingPunct="1">
              <a:lnSpc>
                <a:spcPct val="110000"/>
              </a:lnSpc>
              <a:spcBef>
                <a:spcPts val="700"/>
              </a:spcBef>
              <a:buClr>
                <a:schemeClr val="tx2"/>
              </a:buClr>
              <a:buFont typeface="Arial" panose="020B0604020202020204" pitchFamily="34" charset="0"/>
              <a:buNone/>
              <a:defRPr sz="1600" kern="1200" baseline="0">
                <a:solidFill>
                  <a:schemeClr val="tx1">
                    <a:lumMod val="65000"/>
                    <a:lumOff val="35000"/>
                  </a:schemeClr>
                </a:solidFill>
                <a:latin typeface="+mn-lt"/>
                <a:ea typeface="+mn-ea"/>
                <a:cs typeface="+mn-cs"/>
              </a:defRPr>
            </a:lvl9pPr>
          </a:lstStyle>
          <a:p>
            <a:pPr>
              <a:spcBef>
                <a:spcPts val="0"/>
              </a:spcBef>
            </a:pPr>
            <a:r>
              <a:rPr lang="de-DE" dirty="0"/>
              <a:t>Innerbetrieblicher </a:t>
            </a:r>
          </a:p>
          <a:p>
            <a:pPr>
              <a:spcBef>
                <a:spcPts val="0"/>
              </a:spcBef>
            </a:pPr>
            <a:r>
              <a:rPr lang="de-DE" dirty="0"/>
              <a:t>Transport und Verkehr</a:t>
            </a:r>
          </a:p>
        </p:txBody>
      </p:sp>
    </p:spTree>
    <p:extLst>
      <p:ext uri="{BB962C8B-B14F-4D97-AF65-F5344CB8AC3E}">
        <p14:creationId xmlns:p14="http://schemas.microsoft.com/office/powerpoint/2010/main" val="3997295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2D7124D-0841-EEED-29FF-6A894C9A9DA4}"/>
              </a:ext>
            </a:extLst>
          </p:cNvPr>
          <p:cNvSpPr>
            <a:spLocks noGrp="1"/>
          </p:cNvSpPr>
          <p:nvPr>
            <p:ph type="dt" sz="half" idx="10"/>
          </p:nvPr>
        </p:nvSpPr>
        <p:spPr/>
        <p:txBody>
          <a:bodyPr/>
          <a:lstStyle/>
          <a:p>
            <a:fld id="{6E734896-87C1-B448-BA1C-6FF8897C3EFB}" type="datetime1">
              <a:rPr lang="de-DE" smtClean="0"/>
              <a:t>02.05.2024</a:t>
            </a:fld>
            <a:endParaRPr lang="de-DE" dirty="0"/>
          </a:p>
        </p:txBody>
      </p:sp>
      <p:sp>
        <p:nvSpPr>
          <p:cNvPr id="4" name="Foliennummernplatzhalter 3">
            <a:extLst>
              <a:ext uri="{FF2B5EF4-FFF2-40B4-BE49-F238E27FC236}">
                <a16:creationId xmlns:a16="http://schemas.microsoft.com/office/drawing/2014/main" id="{69A648A0-4C5E-2A4D-FAB0-E9C458A0A544}"/>
              </a:ext>
            </a:extLst>
          </p:cNvPr>
          <p:cNvSpPr>
            <a:spLocks noGrp="1"/>
          </p:cNvSpPr>
          <p:nvPr>
            <p:ph type="sldNum" sz="quarter" idx="12"/>
          </p:nvPr>
        </p:nvSpPr>
        <p:spPr/>
        <p:txBody>
          <a:bodyPr/>
          <a:lstStyle/>
          <a:p>
            <a:fld id="{95A3FDB4-5897-5B41-9BAD-39C3DB677514}" type="slidenum">
              <a:rPr lang="de-DE" smtClean="0"/>
              <a:pPr/>
              <a:t>3</a:t>
            </a:fld>
            <a:endParaRPr lang="de-DE" dirty="0"/>
          </a:p>
        </p:txBody>
      </p:sp>
      <p:sp>
        <p:nvSpPr>
          <p:cNvPr id="5" name="Textfeld 7">
            <a:extLst>
              <a:ext uri="{FF2B5EF4-FFF2-40B4-BE49-F238E27FC236}">
                <a16:creationId xmlns:a16="http://schemas.microsoft.com/office/drawing/2014/main" id="{FBA1909E-BA99-4FE3-DB02-A2A75D1778E0}"/>
              </a:ext>
            </a:extLst>
          </p:cNvPr>
          <p:cNvSpPr txBox="1">
            <a:spLocks/>
          </p:cNvSpPr>
          <p:nvPr/>
        </p:nvSpPr>
        <p:spPr>
          <a:xfrm>
            <a:off x="6151571" y="2921169"/>
            <a:ext cx="5279009" cy="1015663"/>
          </a:xfrm>
          <a:prstGeom prst="rect">
            <a:avLst/>
          </a:prstGeom>
          <a:noFill/>
          <a:ln>
            <a:no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de-DE" sz="6000" b="1" dirty="0">
                <a:solidFill>
                  <a:schemeClr val="bg1"/>
                </a:solidFill>
                <a:latin typeface="Source Sans 3" panose="020B0503030403020204" pitchFamily="34" charset="0"/>
                <a:cs typeface="Calibri" panose="020F0502020204030204" pitchFamily="34" charset="0"/>
              </a:rPr>
              <a:t>Was sehen Sie?</a:t>
            </a:r>
          </a:p>
        </p:txBody>
      </p:sp>
    </p:spTree>
    <p:extLst>
      <p:ext uri="{BB962C8B-B14F-4D97-AF65-F5344CB8AC3E}">
        <p14:creationId xmlns:p14="http://schemas.microsoft.com/office/powerpoint/2010/main" val="2806436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0DA887E3-7DE1-C874-B3B2-F7A426222F48}"/>
              </a:ext>
            </a:extLst>
          </p:cNvPr>
          <p:cNvPicPr>
            <a:picLocks/>
          </p:cNvPicPr>
          <p:nvPr/>
        </p:nvPicPr>
        <p:blipFill>
          <a:blip r:embed="rId3"/>
          <a:srcRect t="7940" b="7940"/>
          <a:stretch/>
        </p:blipFill>
        <p:spPr>
          <a:xfrm>
            <a:off x="0" y="1058400"/>
            <a:ext cx="12193200" cy="5410800"/>
          </a:xfrm>
          <a:prstGeom prst="rect">
            <a:avLst/>
          </a:prstGeom>
        </p:spPr>
      </p:pic>
      <p:sp>
        <p:nvSpPr>
          <p:cNvPr id="2" name="Datumsplatzhalter 1">
            <a:extLst>
              <a:ext uri="{FF2B5EF4-FFF2-40B4-BE49-F238E27FC236}">
                <a16:creationId xmlns:a16="http://schemas.microsoft.com/office/drawing/2014/main" id="{597B1CB1-488F-CED1-14E5-7678FBD1E957}"/>
              </a:ext>
            </a:extLst>
          </p:cNvPr>
          <p:cNvSpPr>
            <a:spLocks noGrp="1"/>
          </p:cNvSpPr>
          <p:nvPr>
            <p:ph type="dt" sz="half" idx="10"/>
          </p:nvPr>
        </p:nvSpPr>
        <p:spPr/>
        <p:txBody>
          <a:bodyPr/>
          <a:lstStyle/>
          <a:p>
            <a:fld id="{3294D0BF-6A94-3448-BCC3-25E66EBF8CC3}" type="datetime1">
              <a:rPr lang="de-DE" smtClean="0"/>
              <a:t>02.05.2024</a:t>
            </a:fld>
            <a:endParaRPr lang="de-DE" dirty="0"/>
          </a:p>
        </p:txBody>
      </p:sp>
      <p:sp>
        <p:nvSpPr>
          <p:cNvPr id="4" name="Foliennummernplatzhalter 3">
            <a:extLst>
              <a:ext uri="{FF2B5EF4-FFF2-40B4-BE49-F238E27FC236}">
                <a16:creationId xmlns:a16="http://schemas.microsoft.com/office/drawing/2014/main" id="{C37A9E34-29ED-C188-82C3-A93C5E47FD8E}"/>
              </a:ext>
            </a:extLst>
          </p:cNvPr>
          <p:cNvSpPr>
            <a:spLocks noGrp="1"/>
          </p:cNvSpPr>
          <p:nvPr>
            <p:ph type="sldNum" sz="quarter" idx="12"/>
          </p:nvPr>
        </p:nvSpPr>
        <p:spPr/>
        <p:txBody>
          <a:bodyPr/>
          <a:lstStyle/>
          <a:p>
            <a:fld id="{95A3FDB4-5897-5B41-9BAD-39C3DB677514}" type="slidenum">
              <a:rPr lang="de-DE" smtClean="0"/>
              <a:pPr/>
              <a:t>4</a:t>
            </a:fld>
            <a:endParaRPr lang="de-DE" dirty="0"/>
          </a:p>
        </p:txBody>
      </p:sp>
      <p:sp>
        <p:nvSpPr>
          <p:cNvPr id="5" name="Textfeld 4">
            <a:extLst>
              <a:ext uri="{FF2B5EF4-FFF2-40B4-BE49-F238E27FC236}">
                <a16:creationId xmlns:a16="http://schemas.microsoft.com/office/drawing/2014/main" id="{B9939A51-B116-23DA-64BD-F285AF712AE9}"/>
              </a:ext>
            </a:extLst>
          </p:cNvPr>
          <p:cNvSpPr txBox="1"/>
          <p:nvPr/>
        </p:nvSpPr>
        <p:spPr>
          <a:xfrm>
            <a:off x="1935289" y="1527298"/>
            <a:ext cx="2868093"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Autorennen</a:t>
            </a:r>
          </a:p>
        </p:txBody>
      </p:sp>
      <p:sp>
        <p:nvSpPr>
          <p:cNvPr id="6" name="Textfeld 5">
            <a:extLst>
              <a:ext uri="{FF2B5EF4-FFF2-40B4-BE49-F238E27FC236}">
                <a16:creationId xmlns:a16="http://schemas.microsoft.com/office/drawing/2014/main" id="{AA862BC2-1C64-5014-8ABD-DC1DE63EBA35}"/>
              </a:ext>
            </a:extLst>
          </p:cNvPr>
          <p:cNvSpPr txBox="1"/>
          <p:nvPr/>
        </p:nvSpPr>
        <p:spPr>
          <a:xfrm>
            <a:off x="1123583" y="2795099"/>
            <a:ext cx="2444900"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Transport</a:t>
            </a:r>
          </a:p>
        </p:txBody>
      </p:sp>
      <p:sp>
        <p:nvSpPr>
          <p:cNvPr id="7" name="Textfeld 6">
            <a:extLst>
              <a:ext uri="{FF2B5EF4-FFF2-40B4-BE49-F238E27FC236}">
                <a16:creationId xmlns:a16="http://schemas.microsoft.com/office/drawing/2014/main" id="{E3D5FAEA-40ED-DC9E-C8FB-ADB0B55DAD08}"/>
              </a:ext>
            </a:extLst>
          </p:cNvPr>
          <p:cNvSpPr txBox="1"/>
          <p:nvPr/>
        </p:nvSpPr>
        <p:spPr>
          <a:xfrm>
            <a:off x="7904257" y="3420769"/>
            <a:ext cx="3432350"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Gefährdungen</a:t>
            </a:r>
          </a:p>
        </p:txBody>
      </p:sp>
      <p:sp>
        <p:nvSpPr>
          <p:cNvPr id="8" name="Textfeld 7">
            <a:extLst>
              <a:ext uri="{FF2B5EF4-FFF2-40B4-BE49-F238E27FC236}">
                <a16:creationId xmlns:a16="http://schemas.microsoft.com/office/drawing/2014/main" id="{210F6861-AB28-0E63-B993-E9F3D4C2630B}"/>
              </a:ext>
            </a:extLst>
          </p:cNvPr>
          <p:cNvSpPr txBox="1"/>
          <p:nvPr/>
        </p:nvSpPr>
        <p:spPr>
          <a:xfrm>
            <a:off x="10020300" y="1983764"/>
            <a:ext cx="1848583"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Risiken</a:t>
            </a:r>
          </a:p>
        </p:txBody>
      </p:sp>
      <p:sp>
        <p:nvSpPr>
          <p:cNvPr id="9" name="Textfeld 8">
            <a:extLst>
              <a:ext uri="{FF2B5EF4-FFF2-40B4-BE49-F238E27FC236}">
                <a16:creationId xmlns:a16="http://schemas.microsoft.com/office/drawing/2014/main" id="{46F77345-36D4-BE07-FC06-0CE859E0460A}"/>
              </a:ext>
            </a:extLst>
          </p:cNvPr>
          <p:cNvSpPr txBox="1"/>
          <p:nvPr/>
        </p:nvSpPr>
        <p:spPr>
          <a:xfrm>
            <a:off x="3199184" y="5330702"/>
            <a:ext cx="1983235"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Verkehr</a:t>
            </a:r>
          </a:p>
        </p:txBody>
      </p:sp>
      <p:sp>
        <p:nvSpPr>
          <p:cNvPr id="10" name="Textfeld 9">
            <a:extLst>
              <a:ext uri="{FF2B5EF4-FFF2-40B4-BE49-F238E27FC236}">
                <a16:creationId xmlns:a16="http://schemas.microsoft.com/office/drawing/2014/main" id="{FC96B660-1AFD-C91D-6C60-61A000016D29}"/>
              </a:ext>
            </a:extLst>
          </p:cNvPr>
          <p:cNvSpPr txBox="1"/>
          <p:nvPr/>
        </p:nvSpPr>
        <p:spPr>
          <a:xfrm>
            <a:off x="9056164" y="4857774"/>
            <a:ext cx="2574744"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Störungen</a:t>
            </a:r>
          </a:p>
        </p:txBody>
      </p:sp>
      <p:sp>
        <p:nvSpPr>
          <p:cNvPr id="11" name="Textfeld 10">
            <a:extLst>
              <a:ext uri="{FF2B5EF4-FFF2-40B4-BE49-F238E27FC236}">
                <a16:creationId xmlns:a16="http://schemas.microsoft.com/office/drawing/2014/main" id="{BFE16765-41C3-41C2-3BAE-E4D3773A5AF4}"/>
              </a:ext>
            </a:extLst>
          </p:cNvPr>
          <p:cNvSpPr txBox="1"/>
          <p:nvPr/>
        </p:nvSpPr>
        <p:spPr>
          <a:xfrm>
            <a:off x="1935289" y="4062900"/>
            <a:ext cx="2289409"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Fahrzeug</a:t>
            </a:r>
          </a:p>
        </p:txBody>
      </p:sp>
    </p:spTree>
    <p:extLst>
      <p:ext uri="{BB962C8B-B14F-4D97-AF65-F5344CB8AC3E}">
        <p14:creationId xmlns:p14="http://schemas.microsoft.com/office/powerpoint/2010/main" val="10661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3016BF8-E257-FE40-A6A4-8E67CCB4D503}"/>
              </a:ext>
            </a:extLst>
          </p:cNvPr>
          <p:cNvPicPr>
            <a:picLocks/>
          </p:cNvPicPr>
          <p:nvPr/>
        </p:nvPicPr>
        <p:blipFill>
          <a:blip r:embed="rId3"/>
          <a:srcRect t="7940" b="7940"/>
          <a:stretch/>
        </p:blipFill>
        <p:spPr>
          <a:xfrm>
            <a:off x="0" y="1058400"/>
            <a:ext cx="12193200" cy="5410800"/>
          </a:xfrm>
          <a:prstGeom prst="rect">
            <a:avLst/>
          </a:prstGeom>
        </p:spPr>
      </p:pic>
      <p:sp>
        <p:nvSpPr>
          <p:cNvPr id="2" name="Datumsplatzhalter 1">
            <a:extLst>
              <a:ext uri="{FF2B5EF4-FFF2-40B4-BE49-F238E27FC236}">
                <a16:creationId xmlns:a16="http://schemas.microsoft.com/office/drawing/2014/main" id="{9327DB46-5C39-CEB8-B893-0A676AA7D2E2}"/>
              </a:ext>
            </a:extLst>
          </p:cNvPr>
          <p:cNvSpPr>
            <a:spLocks noGrp="1"/>
          </p:cNvSpPr>
          <p:nvPr>
            <p:ph type="dt" sz="half" idx="10"/>
          </p:nvPr>
        </p:nvSpPr>
        <p:spPr/>
        <p:txBody>
          <a:bodyPr/>
          <a:lstStyle/>
          <a:p>
            <a:fld id="{7E88F15D-1B77-0F4F-9924-E2FF77D048DE}" type="datetime1">
              <a:rPr lang="de-DE" smtClean="0"/>
              <a:t>02.05.2024</a:t>
            </a:fld>
            <a:endParaRPr lang="de-DE" dirty="0"/>
          </a:p>
        </p:txBody>
      </p:sp>
      <p:sp>
        <p:nvSpPr>
          <p:cNvPr id="4" name="Foliennummernplatzhalter 3">
            <a:extLst>
              <a:ext uri="{FF2B5EF4-FFF2-40B4-BE49-F238E27FC236}">
                <a16:creationId xmlns:a16="http://schemas.microsoft.com/office/drawing/2014/main" id="{AA5896FF-DC1D-CD7F-8E97-7E3348D36060}"/>
              </a:ext>
            </a:extLst>
          </p:cNvPr>
          <p:cNvSpPr>
            <a:spLocks noGrp="1"/>
          </p:cNvSpPr>
          <p:nvPr>
            <p:ph type="sldNum" sz="quarter" idx="12"/>
          </p:nvPr>
        </p:nvSpPr>
        <p:spPr/>
        <p:txBody>
          <a:bodyPr/>
          <a:lstStyle/>
          <a:p>
            <a:fld id="{95A3FDB4-5897-5B41-9BAD-39C3DB677514}" type="slidenum">
              <a:rPr lang="de-DE" smtClean="0"/>
              <a:pPr/>
              <a:t>5</a:t>
            </a:fld>
            <a:endParaRPr lang="de-DE" dirty="0"/>
          </a:p>
        </p:txBody>
      </p:sp>
      <p:sp>
        <p:nvSpPr>
          <p:cNvPr id="6" name="Textfeld 5">
            <a:extLst>
              <a:ext uri="{FF2B5EF4-FFF2-40B4-BE49-F238E27FC236}">
                <a16:creationId xmlns:a16="http://schemas.microsoft.com/office/drawing/2014/main" id="{CE586A93-DC8A-EAEB-EB63-322822F5AF5D}"/>
              </a:ext>
            </a:extLst>
          </p:cNvPr>
          <p:cNvSpPr txBox="1"/>
          <p:nvPr/>
        </p:nvSpPr>
        <p:spPr>
          <a:xfrm>
            <a:off x="701654" y="1749270"/>
            <a:ext cx="6674506" cy="1938992"/>
          </a:xfrm>
          <a:prstGeom prst="rect">
            <a:avLst/>
          </a:prstGeom>
          <a:noFill/>
          <a:ln>
            <a:noFill/>
          </a:ln>
        </p:spPr>
        <p:txBody>
          <a:bodyPr wrap="square" rtlCol="0">
            <a:spAutoFit/>
          </a:bodyPr>
          <a:lstStyle/>
          <a:p>
            <a:r>
              <a:rPr lang="de-DE" sz="4000" b="1" dirty="0">
                <a:solidFill>
                  <a:schemeClr val="bg1"/>
                </a:solidFill>
                <a:latin typeface="Source Sans 3" panose="020B0503030403020204" pitchFamily="34" charset="0"/>
                <a:cs typeface="Calibri" panose="020F0502020204030204" pitchFamily="34" charset="0"/>
              </a:rPr>
              <a:t>Was wird getan, damit das Rallyefahrzeug schnell und sicher ins Ziel kommt?</a:t>
            </a:r>
          </a:p>
        </p:txBody>
      </p:sp>
      <p:sp>
        <p:nvSpPr>
          <p:cNvPr id="7" name="Textfeld 6">
            <a:extLst>
              <a:ext uri="{FF2B5EF4-FFF2-40B4-BE49-F238E27FC236}">
                <a16:creationId xmlns:a16="http://schemas.microsoft.com/office/drawing/2014/main" id="{24AF75A6-1C63-770A-4F42-E9FC5AA5B67D}"/>
              </a:ext>
            </a:extLst>
          </p:cNvPr>
          <p:cNvSpPr txBox="1"/>
          <p:nvPr/>
        </p:nvSpPr>
        <p:spPr>
          <a:xfrm>
            <a:off x="701654" y="4542775"/>
            <a:ext cx="6674506" cy="1323439"/>
          </a:xfrm>
          <a:prstGeom prst="rect">
            <a:avLst/>
          </a:prstGeom>
          <a:noFill/>
          <a:ln>
            <a:noFill/>
          </a:ln>
        </p:spPr>
        <p:txBody>
          <a:bodyPr wrap="square" rtlCol="0">
            <a:spAutoFit/>
          </a:bodyPr>
          <a:lstStyle/>
          <a:p>
            <a:r>
              <a:rPr lang="de-DE" sz="4000" b="1" dirty="0">
                <a:solidFill>
                  <a:schemeClr val="bg1"/>
                </a:solidFill>
                <a:latin typeface="Source Sans 3" panose="020B0503030403020204" pitchFamily="34" charset="0"/>
                <a:cs typeface="Calibri" panose="020F0502020204030204" pitchFamily="34" charset="0"/>
              </a:rPr>
              <a:t>Was wird für eine sichere Streckenführung getan? </a:t>
            </a:r>
          </a:p>
        </p:txBody>
      </p:sp>
    </p:spTree>
    <p:extLst>
      <p:ext uri="{BB962C8B-B14F-4D97-AF65-F5344CB8AC3E}">
        <p14:creationId xmlns:p14="http://schemas.microsoft.com/office/powerpoint/2010/main" val="933252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9847E60-6009-F298-4A1B-E496E6BE18BA}"/>
              </a:ext>
            </a:extLst>
          </p:cNvPr>
          <p:cNvPicPr>
            <a:picLocks/>
          </p:cNvPicPr>
          <p:nvPr/>
        </p:nvPicPr>
        <p:blipFill>
          <a:blip r:embed="rId3"/>
          <a:srcRect t="7940" b="7940"/>
          <a:stretch/>
        </p:blipFill>
        <p:spPr>
          <a:xfrm>
            <a:off x="0" y="1058400"/>
            <a:ext cx="12193200" cy="5410800"/>
          </a:xfrm>
          <a:prstGeom prst="rect">
            <a:avLst/>
          </a:prstGeom>
        </p:spPr>
      </p:pic>
      <p:sp>
        <p:nvSpPr>
          <p:cNvPr id="2" name="Datumsplatzhalter 1">
            <a:extLst>
              <a:ext uri="{FF2B5EF4-FFF2-40B4-BE49-F238E27FC236}">
                <a16:creationId xmlns:a16="http://schemas.microsoft.com/office/drawing/2014/main" id="{8F649AFA-3EEE-D4F3-B06B-FAF242BB7D3E}"/>
              </a:ext>
            </a:extLst>
          </p:cNvPr>
          <p:cNvSpPr>
            <a:spLocks noGrp="1"/>
          </p:cNvSpPr>
          <p:nvPr>
            <p:ph type="dt" sz="half" idx="10"/>
          </p:nvPr>
        </p:nvSpPr>
        <p:spPr/>
        <p:txBody>
          <a:bodyPr/>
          <a:lstStyle/>
          <a:p>
            <a:fld id="{8B7D1C34-A904-3445-A8D1-6108253F6AF4}" type="datetime1">
              <a:rPr lang="de-DE" smtClean="0"/>
              <a:t>02.05.2024</a:t>
            </a:fld>
            <a:endParaRPr lang="de-DE" dirty="0"/>
          </a:p>
        </p:txBody>
      </p:sp>
      <p:sp>
        <p:nvSpPr>
          <p:cNvPr id="4" name="Foliennummernplatzhalter 3">
            <a:extLst>
              <a:ext uri="{FF2B5EF4-FFF2-40B4-BE49-F238E27FC236}">
                <a16:creationId xmlns:a16="http://schemas.microsoft.com/office/drawing/2014/main" id="{41138907-4DE4-3A88-E9C1-905DE3C6B042}"/>
              </a:ext>
            </a:extLst>
          </p:cNvPr>
          <p:cNvSpPr>
            <a:spLocks noGrp="1"/>
          </p:cNvSpPr>
          <p:nvPr>
            <p:ph type="sldNum" sz="quarter" idx="12"/>
          </p:nvPr>
        </p:nvSpPr>
        <p:spPr/>
        <p:txBody>
          <a:bodyPr/>
          <a:lstStyle/>
          <a:p>
            <a:fld id="{95A3FDB4-5897-5B41-9BAD-39C3DB677514}" type="slidenum">
              <a:rPr lang="de-DE" smtClean="0"/>
              <a:pPr/>
              <a:t>6</a:t>
            </a:fld>
            <a:endParaRPr lang="de-DE" dirty="0"/>
          </a:p>
        </p:txBody>
      </p:sp>
      <p:pic>
        <p:nvPicPr>
          <p:cNvPr id="7" name="Grafik 6">
            <a:extLst>
              <a:ext uri="{FF2B5EF4-FFF2-40B4-BE49-F238E27FC236}">
                <a16:creationId xmlns:a16="http://schemas.microsoft.com/office/drawing/2014/main" id="{E918705D-EE59-9AD7-2E2F-932BC40C3F14}"/>
              </a:ext>
            </a:extLst>
          </p:cNvPr>
          <p:cNvPicPr>
            <a:picLocks/>
          </p:cNvPicPr>
          <p:nvPr/>
        </p:nvPicPr>
        <p:blipFill>
          <a:blip r:embed="rId4"/>
          <a:srcRect t="7940" b="7940"/>
          <a:stretch/>
        </p:blipFill>
        <p:spPr>
          <a:xfrm>
            <a:off x="0" y="1058400"/>
            <a:ext cx="12193200" cy="5410384"/>
          </a:xfrm>
          <a:prstGeom prst="rect">
            <a:avLst/>
          </a:prstGeom>
        </p:spPr>
      </p:pic>
      <p:sp>
        <p:nvSpPr>
          <p:cNvPr id="6" name="Textfeld 5">
            <a:extLst>
              <a:ext uri="{FF2B5EF4-FFF2-40B4-BE49-F238E27FC236}">
                <a16:creationId xmlns:a16="http://schemas.microsoft.com/office/drawing/2014/main" id="{8AFF3C4B-6642-C513-15A5-4B36028B923E}"/>
              </a:ext>
            </a:extLst>
          </p:cNvPr>
          <p:cNvSpPr txBox="1"/>
          <p:nvPr/>
        </p:nvSpPr>
        <p:spPr>
          <a:xfrm>
            <a:off x="4817150" y="2471616"/>
            <a:ext cx="2737747" cy="1938992"/>
          </a:xfrm>
          <a:prstGeom prst="rect">
            <a:avLst/>
          </a:prstGeom>
          <a:noFill/>
          <a:ln>
            <a:noFill/>
          </a:ln>
        </p:spPr>
        <p:txBody>
          <a:bodyPr wrap="square" rtlCol="0">
            <a:spAutoFit/>
          </a:bodyPr>
          <a:lstStyle/>
          <a:p>
            <a:pPr algn="ctr"/>
            <a:r>
              <a:rPr lang="de-DE" sz="4000" b="1" dirty="0">
                <a:solidFill>
                  <a:schemeClr val="bg1"/>
                </a:solidFill>
                <a:latin typeface="Source Sans 3" panose="020B0503030403020204" pitchFamily="34" charset="0"/>
                <a:cs typeface="Calibri" panose="020F0502020204030204" pitchFamily="34" charset="0"/>
              </a:rPr>
              <a:t>Was hat das mit uns zu tun? </a:t>
            </a:r>
          </a:p>
        </p:txBody>
      </p:sp>
    </p:spTree>
    <p:extLst>
      <p:ext uri="{BB962C8B-B14F-4D97-AF65-F5344CB8AC3E}">
        <p14:creationId xmlns:p14="http://schemas.microsoft.com/office/powerpoint/2010/main" val="50019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2278624-F57B-55F0-485A-C57E637FC59B}"/>
              </a:ext>
            </a:extLst>
          </p:cNvPr>
          <p:cNvSpPr>
            <a:spLocks noGrp="1"/>
          </p:cNvSpPr>
          <p:nvPr>
            <p:ph type="dt" sz="half" idx="10"/>
          </p:nvPr>
        </p:nvSpPr>
        <p:spPr/>
        <p:txBody>
          <a:bodyPr/>
          <a:lstStyle/>
          <a:p>
            <a:fld id="{153C7B0A-878C-DD47-BB44-8D39AC32E08A}" type="datetime1">
              <a:rPr lang="de-DE" smtClean="0"/>
              <a:t>02.05.2024</a:t>
            </a:fld>
            <a:endParaRPr lang="de-DE" dirty="0"/>
          </a:p>
        </p:txBody>
      </p:sp>
      <p:sp>
        <p:nvSpPr>
          <p:cNvPr id="4" name="Foliennummernplatzhalter 3">
            <a:extLst>
              <a:ext uri="{FF2B5EF4-FFF2-40B4-BE49-F238E27FC236}">
                <a16:creationId xmlns:a16="http://schemas.microsoft.com/office/drawing/2014/main" id="{E9108CCD-432A-8167-95B5-63F52FEC23F6}"/>
              </a:ext>
            </a:extLst>
          </p:cNvPr>
          <p:cNvSpPr>
            <a:spLocks noGrp="1"/>
          </p:cNvSpPr>
          <p:nvPr>
            <p:ph type="sldNum" sz="quarter" idx="12"/>
          </p:nvPr>
        </p:nvSpPr>
        <p:spPr/>
        <p:txBody>
          <a:bodyPr/>
          <a:lstStyle/>
          <a:p>
            <a:fld id="{95A3FDB4-5897-5B41-9BAD-39C3DB677514}" type="slidenum">
              <a:rPr lang="de-DE" smtClean="0"/>
              <a:pPr/>
              <a:t>7</a:t>
            </a:fld>
            <a:endParaRPr lang="de-DE" dirty="0"/>
          </a:p>
        </p:txBody>
      </p:sp>
      <p:sp>
        <p:nvSpPr>
          <p:cNvPr id="5" name="Textfeld 7">
            <a:extLst>
              <a:ext uri="{FF2B5EF4-FFF2-40B4-BE49-F238E27FC236}">
                <a16:creationId xmlns:a16="http://schemas.microsoft.com/office/drawing/2014/main" id="{FBA1909E-BA99-4FE3-DB02-A2A75D1778E0}"/>
              </a:ext>
            </a:extLst>
          </p:cNvPr>
          <p:cNvSpPr txBox="1">
            <a:spLocks/>
          </p:cNvSpPr>
          <p:nvPr/>
        </p:nvSpPr>
        <p:spPr>
          <a:xfrm>
            <a:off x="6272655" y="2921169"/>
            <a:ext cx="5160387" cy="1015663"/>
          </a:xfrm>
          <a:prstGeom prst="rect">
            <a:avLst/>
          </a:prstGeom>
          <a:noFill/>
          <a:ln>
            <a:no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de-DE" sz="6000" b="1" dirty="0">
                <a:solidFill>
                  <a:schemeClr val="bg1"/>
                </a:solidFill>
                <a:latin typeface="Source Sans 3" panose="020B0503030403020204" pitchFamily="34" charset="0"/>
                <a:cs typeface="Calibri" panose="020F0502020204030204" pitchFamily="34" charset="0"/>
              </a:rPr>
              <a:t>Was ist zu tun?</a:t>
            </a:r>
          </a:p>
        </p:txBody>
      </p:sp>
    </p:spTree>
    <p:extLst>
      <p:ext uri="{BB962C8B-B14F-4D97-AF65-F5344CB8AC3E}">
        <p14:creationId xmlns:p14="http://schemas.microsoft.com/office/powerpoint/2010/main" val="118104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E9C1F54E-1562-329B-9CEA-D4BDF993C2E8}"/>
              </a:ext>
            </a:extLst>
          </p:cNvPr>
          <p:cNvPicPr>
            <a:picLocks/>
          </p:cNvPicPr>
          <p:nvPr/>
        </p:nvPicPr>
        <p:blipFill>
          <a:blip r:embed="rId3"/>
          <a:srcRect t="7940" b="7940"/>
          <a:stretch/>
        </p:blipFill>
        <p:spPr>
          <a:xfrm>
            <a:off x="0" y="1058400"/>
            <a:ext cx="12193200" cy="5410800"/>
          </a:xfrm>
          <a:prstGeom prst="rect">
            <a:avLst/>
          </a:prstGeom>
        </p:spPr>
      </p:pic>
      <p:sp>
        <p:nvSpPr>
          <p:cNvPr id="2" name="Datumsplatzhalter 1">
            <a:extLst>
              <a:ext uri="{FF2B5EF4-FFF2-40B4-BE49-F238E27FC236}">
                <a16:creationId xmlns:a16="http://schemas.microsoft.com/office/drawing/2014/main" id="{5468A6AD-2D52-14AE-ACB4-F85117E491FF}"/>
              </a:ext>
            </a:extLst>
          </p:cNvPr>
          <p:cNvSpPr>
            <a:spLocks noGrp="1"/>
          </p:cNvSpPr>
          <p:nvPr>
            <p:ph type="dt" sz="half" idx="10"/>
          </p:nvPr>
        </p:nvSpPr>
        <p:spPr/>
        <p:txBody>
          <a:bodyPr/>
          <a:lstStyle/>
          <a:p>
            <a:fld id="{7F86B644-7FC6-0945-8F9C-AF0C43DC8929}" type="datetime1">
              <a:rPr lang="de-DE" smtClean="0"/>
              <a:t>02.05.2024</a:t>
            </a:fld>
            <a:endParaRPr lang="de-DE" dirty="0"/>
          </a:p>
        </p:txBody>
      </p:sp>
      <p:sp>
        <p:nvSpPr>
          <p:cNvPr id="4" name="Foliennummernplatzhalter 3">
            <a:extLst>
              <a:ext uri="{FF2B5EF4-FFF2-40B4-BE49-F238E27FC236}">
                <a16:creationId xmlns:a16="http://schemas.microsoft.com/office/drawing/2014/main" id="{F9F43BC9-CF1C-7094-B960-B2089ED95E98}"/>
              </a:ext>
            </a:extLst>
          </p:cNvPr>
          <p:cNvSpPr>
            <a:spLocks noGrp="1"/>
          </p:cNvSpPr>
          <p:nvPr>
            <p:ph type="sldNum" sz="quarter" idx="12"/>
          </p:nvPr>
        </p:nvSpPr>
        <p:spPr/>
        <p:txBody>
          <a:bodyPr/>
          <a:lstStyle/>
          <a:p>
            <a:fld id="{95A3FDB4-5897-5B41-9BAD-39C3DB677514}" type="slidenum">
              <a:rPr lang="de-DE" smtClean="0"/>
              <a:pPr/>
              <a:t>8</a:t>
            </a:fld>
            <a:endParaRPr lang="de-DE" dirty="0"/>
          </a:p>
        </p:txBody>
      </p:sp>
      <p:sp>
        <p:nvSpPr>
          <p:cNvPr id="6" name="Textfeld 5">
            <a:extLst>
              <a:ext uri="{FF2B5EF4-FFF2-40B4-BE49-F238E27FC236}">
                <a16:creationId xmlns:a16="http://schemas.microsoft.com/office/drawing/2014/main" id="{30E2214F-B868-5FDB-1780-14ACCB47AE84}"/>
              </a:ext>
            </a:extLst>
          </p:cNvPr>
          <p:cNvSpPr txBox="1"/>
          <p:nvPr/>
        </p:nvSpPr>
        <p:spPr>
          <a:xfrm>
            <a:off x="1257300" y="1577481"/>
            <a:ext cx="3504486"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Was ist zu tun?</a:t>
            </a:r>
          </a:p>
        </p:txBody>
      </p:sp>
      <p:sp>
        <p:nvSpPr>
          <p:cNvPr id="7" name="Textfeld 6">
            <a:extLst>
              <a:ext uri="{FF2B5EF4-FFF2-40B4-BE49-F238E27FC236}">
                <a16:creationId xmlns:a16="http://schemas.microsoft.com/office/drawing/2014/main" id="{24957BC8-6C70-21C0-08A9-5F469D337C89}"/>
              </a:ext>
            </a:extLst>
          </p:cNvPr>
          <p:cNvSpPr txBox="1"/>
          <p:nvPr/>
        </p:nvSpPr>
        <p:spPr>
          <a:xfrm>
            <a:off x="2562319" y="2490253"/>
            <a:ext cx="6485428" cy="3577198"/>
          </a:xfrm>
          <a:prstGeom prst="rect">
            <a:avLst/>
          </a:prstGeom>
          <a:solidFill>
            <a:schemeClr val="bg1">
              <a:alpha val="86759"/>
            </a:schemeClr>
          </a:solidFill>
        </p:spPr>
        <p:txBody>
          <a:bodyPr wrap="square" rtlCol="0">
            <a:spAutoFit/>
          </a:bodyPr>
          <a:lstStyle/>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Calibri" panose="020F0502020204030204" pitchFamily="34" charset="0"/>
              </a:rPr>
              <a:t>Alle Transportmittel, wie Flurförderzeuge, Radlader, Krane, Lkws, Fahrräder etc. erfassen, regelmäßig prüfen und instand halten.</a:t>
            </a:r>
          </a:p>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Calibri" panose="020F0502020204030204" pitchFamily="34" charset="0"/>
              </a:rPr>
              <a:t>Das Verkehrswegekonzept unter anderem durch Beschilderungen und Markierungen der Verkehrswege sichtbar machen.</a:t>
            </a:r>
          </a:p>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Calibri" panose="020F0502020204030204" pitchFamily="34" charset="0"/>
              </a:rPr>
              <a:t>Zur sicheren Verwendung von Transportmitteln gehören auch eine Einweisung sowie Informationen zum Verhalten im Störungsfall.</a:t>
            </a:r>
          </a:p>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Calibri" panose="020F0502020204030204" pitchFamily="34" charset="0"/>
              </a:rPr>
              <a:t>Ladung sicher verstauen, sodass auch bei Kurvenfahrten und abruptem Bremsen nichts rutscht, kippt oder wegrollt.</a:t>
            </a:r>
            <a:endParaRPr lang="de-DE" strike="sngStrike" kern="100" dirty="0">
              <a:latin typeface="Source Sans 3" panose="020B0503030403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55797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B725D8B-AEFB-1B7E-279C-639B2D710D9D}"/>
              </a:ext>
            </a:extLst>
          </p:cNvPr>
          <p:cNvSpPr>
            <a:spLocks noGrp="1"/>
          </p:cNvSpPr>
          <p:nvPr>
            <p:ph type="dt" sz="half" idx="10"/>
          </p:nvPr>
        </p:nvSpPr>
        <p:spPr/>
        <p:txBody>
          <a:bodyPr/>
          <a:lstStyle/>
          <a:p>
            <a:fld id="{6419D428-CE9E-2E40-A4BF-8B91D8546EEF}" type="datetime1">
              <a:rPr lang="de-DE" smtClean="0"/>
              <a:t>02.05.2024</a:t>
            </a:fld>
            <a:endParaRPr lang="de-DE" dirty="0"/>
          </a:p>
        </p:txBody>
      </p:sp>
      <p:sp>
        <p:nvSpPr>
          <p:cNvPr id="4" name="Foliennummernplatzhalter 3">
            <a:extLst>
              <a:ext uri="{FF2B5EF4-FFF2-40B4-BE49-F238E27FC236}">
                <a16:creationId xmlns:a16="http://schemas.microsoft.com/office/drawing/2014/main" id="{0324FB9F-D2EB-FF6B-3F8E-8CA1C9E54AB7}"/>
              </a:ext>
            </a:extLst>
          </p:cNvPr>
          <p:cNvSpPr>
            <a:spLocks noGrp="1"/>
          </p:cNvSpPr>
          <p:nvPr>
            <p:ph type="sldNum" sz="quarter" idx="12"/>
          </p:nvPr>
        </p:nvSpPr>
        <p:spPr/>
        <p:txBody>
          <a:bodyPr/>
          <a:lstStyle/>
          <a:p>
            <a:fld id="{95A3FDB4-5897-5B41-9BAD-39C3DB677514}" type="slidenum">
              <a:rPr lang="de-DE" smtClean="0"/>
              <a:pPr/>
              <a:t>9</a:t>
            </a:fld>
            <a:endParaRPr lang="de-DE" dirty="0"/>
          </a:p>
        </p:txBody>
      </p:sp>
      <p:sp>
        <p:nvSpPr>
          <p:cNvPr id="5" name="Textfeld 4">
            <a:extLst>
              <a:ext uri="{FF2B5EF4-FFF2-40B4-BE49-F238E27FC236}">
                <a16:creationId xmlns:a16="http://schemas.microsoft.com/office/drawing/2014/main" id="{112FF568-28F8-CBAE-D99F-8D320090ADB1}"/>
              </a:ext>
            </a:extLst>
          </p:cNvPr>
          <p:cNvSpPr txBox="1">
            <a:spLocks/>
          </p:cNvSpPr>
          <p:nvPr/>
        </p:nvSpPr>
        <p:spPr>
          <a:xfrm>
            <a:off x="3675953" y="2941707"/>
            <a:ext cx="7754047" cy="1015663"/>
          </a:xfrm>
          <a:prstGeom prst="rect">
            <a:avLst/>
          </a:prstGeom>
          <a:noFill/>
          <a:ln>
            <a:noFill/>
          </a:ln>
        </p:spPr>
        <p:txBody>
          <a:bodyPr wrap="none" rtlCol="0">
            <a:spAutoFit/>
          </a:bodyPr>
          <a:lstStyle/>
          <a:p>
            <a:pPr algn="r"/>
            <a:r>
              <a:rPr lang="de-DE" sz="6000" b="1" spc="-150" dirty="0">
                <a:solidFill>
                  <a:schemeClr val="bg1"/>
                </a:solidFill>
                <a:latin typeface="Source Sans 3" panose="020B0503030403020204" pitchFamily="34" charset="0"/>
                <a:cs typeface="Calibri" panose="020F0502020204030204" pitchFamily="34" charset="0"/>
              </a:rPr>
              <a:t>Auf den Punkt gebracht</a:t>
            </a:r>
          </a:p>
        </p:txBody>
      </p:sp>
    </p:spTree>
    <p:extLst>
      <p:ext uri="{BB962C8B-B14F-4D97-AF65-F5344CB8AC3E}">
        <p14:creationId xmlns:p14="http://schemas.microsoft.com/office/powerpoint/2010/main" val="1130561350"/>
      </p:ext>
    </p:extLst>
  </p:cSld>
  <p:clrMapOvr>
    <a:masterClrMapping/>
  </p:clrMapOvr>
</p:sld>
</file>

<file path=ppt/theme/theme1.xml><?xml version="1.0" encoding="utf-8"?>
<a:theme xmlns:a="http://schemas.openxmlformats.org/drawingml/2006/main" name="Hier alles anpassen">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1196</Words>
  <PresentationFormat>Breitbild</PresentationFormat>
  <Paragraphs>133</Paragraphs>
  <Slides>14</Slides>
  <Notes>14</Notes>
  <HiddenSlides>2</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14</vt:i4>
      </vt:variant>
    </vt:vector>
  </HeadingPairs>
  <TitlesOfParts>
    <vt:vector size="22" baseType="lpstr">
      <vt:lpstr>Gill Sans MT</vt:lpstr>
      <vt:lpstr>Source Sans 3</vt:lpstr>
      <vt:lpstr>Arial</vt:lpstr>
      <vt:lpstr>Impact</vt:lpstr>
      <vt:lpstr>Times New Roman</vt:lpstr>
      <vt:lpstr>Source Sans 3 Medium</vt:lpstr>
      <vt:lpstr>Calibri</vt:lpstr>
      <vt:lpstr>Hier alles anpassen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Manager/>
  <Company>Jedermann-Verlag GmbH</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Big Point 10</dc:title>
  <dc:subject/>
  <cp:keywords/>
  <dc:description>Copyright Jedermann-Verlag GmbH</dc:description>
  <cp:lastPrinted>2024-03-27T10:46:08Z</cp:lastPrinted>
  <dcterms:created xsi:type="dcterms:W3CDTF">2023-08-14T08:08:33Z</dcterms:created>
  <dcterms:modified xsi:type="dcterms:W3CDTF">2024-05-02T08:25:22Z</dcterms:modified>
  <cp:category/>
</cp:coreProperties>
</file>