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63" r:id="rId2"/>
    <p:sldId id="275" r:id="rId3"/>
    <p:sldId id="265" r:id="rId4"/>
    <p:sldId id="266" r:id="rId5"/>
    <p:sldId id="291" r:id="rId6"/>
    <p:sldId id="268" r:id="rId7"/>
    <p:sldId id="299" r:id="rId8"/>
    <p:sldId id="298" r:id="rId9"/>
    <p:sldId id="300" r:id="rId10"/>
    <p:sldId id="277" r:id="rId11"/>
    <p:sldId id="292" r:id="rId12"/>
    <p:sldId id="278" r:id="rId13"/>
    <p:sldId id="280" r:id="rId14"/>
    <p:sldId id="282" r:id="rId15"/>
    <p:sldId id="295" r:id="rId16"/>
    <p:sldId id="283" r:id="rId17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4128" userDrawn="1">
          <p15:clr>
            <a:srgbClr val="A4A3A4"/>
          </p15:clr>
        </p15:guide>
        <p15:guide id="3" orient="horz" pos="737">
          <p15:clr>
            <a:srgbClr val="A4A3A4"/>
          </p15:clr>
        </p15:guide>
        <p15:guide id="4" orient="horz" pos="1503">
          <p15:clr>
            <a:srgbClr val="A4A3A4"/>
          </p15:clr>
        </p15:guide>
        <p15:guide id="5" pos="6564">
          <p15:clr>
            <a:srgbClr val="A4A3A4"/>
          </p15:clr>
        </p15:guide>
        <p15:guide id="6" pos="664">
          <p15:clr>
            <a:srgbClr val="A4A3A4"/>
          </p15:clr>
        </p15:guide>
        <p15:guide id="7" pos="58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ura, Agnes" initials="NA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8E"/>
    <a:srgbClr val="0095DB"/>
    <a:srgbClr val="FFFFFF"/>
    <a:srgbClr val="004994"/>
    <a:srgbClr val="FFC000"/>
    <a:srgbClr val="F98BE1"/>
    <a:srgbClr val="FF0066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5182" autoAdjust="0"/>
  </p:normalViewPr>
  <p:slideViewPr>
    <p:cSldViewPr snapToGrid="0" showGuides="1">
      <p:cViewPr varScale="1">
        <p:scale>
          <a:sx n="94" d="100"/>
          <a:sy n="94" d="100"/>
        </p:scale>
        <p:origin x="312" y="84"/>
      </p:cViewPr>
      <p:guideLst>
        <p:guide orient="horz" pos="976"/>
        <p:guide orient="horz" pos="4128"/>
        <p:guide orient="horz" pos="737"/>
        <p:guide orient="horz" pos="1503"/>
        <p:guide pos="6564"/>
        <p:guide pos="664"/>
        <p:guide pos="58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19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2B93EBF-3563-443B-91F4-905FAC2AAF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CC2BB6D-B8DF-4B83-8786-BA831E7F02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B147661-055F-492F-830C-9AF3A41E50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69916BB-A73D-4318-86B4-8C834D46C4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2D164A7B-B986-4281-94E9-0FB7156E70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446E7F75-0FC1-4E9C-A483-8AC8CA7C1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66C49C2-5EC2-4E81-BA48-C1E58EF071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0496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1D43BBA1-DCC3-43E5-8486-57AF09A36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1A56B273-424F-4304-B889-018D2C7DB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" panose="02020603050405020304" pitchFamily="18" charset="0"/>
            </a:endParaRPr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F48CB3B8-8850-403E-8874-9EE3C2433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9917199A-10A6-4A2F-AA94-016862A0BB62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C49C2-5EC2-4E81-BA48-C1E58EF07191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8895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C49C2-5EC2-4E81-BA48-C1E58EF07191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1838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C49C2-5EC2-4E81-BA48-C1E58EF07191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2251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2F51D309-7ED0-4BB7-90DB-07A404CCE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E05543A0-1C4C-49AF-BFE1-1E4330D4A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" panose="02020603050405020304" pitchFamily="18" charset="0"/>
            </a:endParaRP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4F216A40-2052-4D83-8057-0E6869E79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3C63027-4CFD-4AE1-BE85-D4AED573C03D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:a16="http://schemas.microsoft.com/office/drawing/2014/main" id="{F7E92C59-39A6-4970-B5C2-661D08006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>
            <a:extLst>
              <a:ext uri="{FF2B5EF4-FFF2-40B4-BE49-F238E27FC236}">
                <a16:creationId xmlns:a16="http://schemas.microsoft.com/office/drawing/2014/main" id="{EC61C8C5-A1A0-4DD4-BDB0-ECEED7F4F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4FB72AD4-F86A-4D97-A51D-C8F9A0C9F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9143987-552E-4850-9693-99D2082844F3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010069E8-E052-4838-9B07-13254AB68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3145075D-9CD1-4579-B9AC-A7CD114D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0ED7F353-FEC1-4F56-B908-D618C81B1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D821E9E9-7A06-4518-93AD-7DBCAB76AC82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1F19C89C-5278-45E9-8E34-720C14326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5A21AEC2-177D-44C3-9C3E-7976A00ED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" panose="02020603050405020304" pitchFamily="18" charset="0"/>
            </a:endParaRPr>
          </a:p>
        </p:txBody>
      </p:sp>
      <p:sp>
        <p:nvSpPr>
          <p:cNvPr id="31748" name="Foliennummernplatzhalter 3">
            <a:extLst>
              <a:ext uri="{FF2B5EF4-FFF2-40B4-BE49-F238E27FC236}">
                <a16:creationId xmlns:a16="http://schemas.microsoft.com/office/drawing/2014/main" id="{8E46BF9F-1445-4EEF-9019-2D446F9CA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321FB4F8-01D8-4EDB-99D1-3FC9F92D864D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16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C49C2-5EC2-4E81-BA48-C1E58EF07191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929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D7946769-7A22-471B-8063-708E7B118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>
            <a:extLst>
              <a:ext uri="{FF2B5EF4-FFF2-40B4-BE49-F238E27FC236}">
                <a16:creationId xmlns:a16="http://schemas.microsoft.com/office/drawing/2014/main" id="{88E0023E-CB11-4457-BF1D-F34D198D6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9220" name="Foliennummernplatzhalter 3">
            <a:extLst>
              <a:ext uri="{FF2B5EF4-FFF2-40B4-BE49-F238E27FC236}">
                <a16:creationId xmlns:a16="http://schemas.microsoft.com/office/drawing/2014/main" id="{03B4A45E-2323-4616-9276-63F051083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449461E-4F06-4875-9D60-47E1BA127DDD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C49C2-5EC2-4E81-BA48-C1E58EF07191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675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9546165B-92AB-4071-870E-159607FE98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8BFBF1F2-80F1-40A8-82F6-8179E38F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A41794DF-F0E7-42AD-A0B6-1A84AD311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5740C8F9-FB23-4B1B-B34D-7250B12DA28F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5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B81FD8AE-4B66-4369-91C3-F3365FE39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75ABFCEA-5DDF-4150-AA41-87FCD078F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" panose="02020603050405020304" pitchFamily="18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D8B0D1CD-A432-4A60-B5E4-A8BAA63A8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2CA05568-E0BF-4F1A-B0EE-1D9A6DE8E900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6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19F08848-8D6F-4EB4-9DE2-30D41DEA7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9F61D134-4B25-4C5F-A2E2-276E93DEA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" panose="02020603050405020304" pitchFamily="18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1B6031E3-3E8E-4815-B4C4-A6544E4B6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72CFDA39-6C8E-4D85-B517-C3494055E45A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2AE13384-65C4-42DD-BAFD-53889253C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C910BD46-C2E3-4CD5-8340-43911B0BF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" panose="02020603050405020304" pitchFamily="18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EEF3F0D2-2E8E-4B89-A9F6-5D9F0A1BD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2BAFD89-73CC-4AF1-A8B9-2BB0919FED42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6E913664-77BB-49FC-A4BE-AFF482D07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C0C3483C-0925-4C97-9110-A48609CF3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" panose="02020603050405020304" pitchFamily="18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CE699972-FBE4-4D4A-BCCD-742B37F3B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5DA432AE-D356-4BF6-8F57-A6F5E0DFAF7F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>
            <a:extLst>
              <a:ext uri="{FF2B5EF4-FFF2-40B4-BE49-F238E27FC236}">
                <a16:creationId xmlns:a16="http://schemas.microsoft.com/office/drawing/2014/main" id="{BB78D4AD-0113-4AC2-B959-2CB73615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BA42EE3-7E0A-4ADC-A575-35D9142BC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E17C4F3F-0BEE-417E-B827-2CE458427F6E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485F334-88B8-4A18-AD7C-00C798725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14789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17ED363-D728-4A52-ABAD-4F8E1260A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42B51-8A4C-410B-AAEE-BEBEC282BDD6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C26656A-4578-4C9B-827C-39D968D368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C0CCD60-9507-42D8-ACBF-000752E1132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3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058517F-D322-4BD8-B3DB-41C2C8E4D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D612B-0045-4383-BCED-9DC5CA7F1600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7E5BF8F-B685-48B1-9932-5D3C9CF82E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1F57F8A-E62C-4448-8067-FCBA35A58F5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119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63D59-A189-4943-A68D-DED75912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25CDF1-CA3E-48C3-9223-8141CF1F3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BCF91A3-CC0D-4FB2-B07E-F1B74223B10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406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206E795-734C-4412-9323-69041EF2A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EDC2-3533-434A-96F2-AC1740DD710D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BD2FA74-7DE6-46FA-B7D4-598DBE7813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859F43B-E530-4417-92B4-2063B467CBA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057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8624B9A-41BA-4549-BA42-333C5DF04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4AD7-BB87-4948-9E43-2E8E1D678482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5CB8150-4093-4795-8549-1FDE15DF63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474AFF6-1D96-4A45-B209-C042DFB678F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25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BFA0624-C797-4A49-9BB7-781C7004C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73A6C-D30D-42A3-8DEC-7DF00EAE5E67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9B32D47-1BB1-4B9D-AEC1-F31A37960F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78D9A1D-00A9-4AFC-937E-F91DF1A29F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57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38FFA69-1918-4FA6-83E4-0641F93BB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B91A-FEA5-40FD-8CE8-D347FC67C6F8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A81D4DB-06AE-424D-9605-DCA3287929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399D335-FB8F-4DF9-9901-FCE61C805B3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887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1D149C7-92EB-45CC-A8A5-91CA33E7D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EEA9F-B0B4-4CEB-97E5-0B2EAC716FB5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1A8C2E0-2B7B-439A-A414-37A23B8D55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F8DD0B2-7342-45D9-A516-5D0CE0E8B99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90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1F412F6-1375-424C-8392-D1243DB76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634E-6ED4-46D2-9B2B-5188A1C9898B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A4D8138-3C19-4242-BAFD-066380F7C7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4DF0559-875D-45EE-9F16-91DC18BDDE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374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375F6D5-F6AD-4F76-92AE-29EB89A65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850F8-916E-4D82-A54E-ED9DDD8A219C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B665528-2794-45E0-8B97-950F4DAE8E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BE0CC83-8FB0-45F6-BA24-5D217F9471E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29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803ABA85-24C4-4D96-87CF-8974252B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9C054B9B-D821-4202-9B77-CD9E2E9B0E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059DB9E-A65D-4CAD-BD73-DC00B7308448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70C753FE-75C3-423B-95CE-967366694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BCC1EDC9-712A-4D2E-8953-AD2061375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1540D300-C6C2-421D-A6B1-EE956E0B04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77F36F2-3FBA-4E44-855C-50C3A8E5CBF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3">
            <a:extLst>
              <a:ext uri="{FF2B5EF4-FFF2-40B4-BE49-F238E27FC236}">
                <a16:creationId xmlns:a16="http://schemas.microsoft.com/office/drawing/2014/main" id="{C9DF6830-252A-4548-BDF2-DB4004218B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 dirty="0"/>
              <a:t>Beispiel 01</a:t>
            </a:r>
          </a:p>
        </p:txBody>
      </p:sp>
      <p:sp>
        <p:nvSpPr>
          <p:cNvPr id="5123" name="Titel 5">
            <a:extLst>
              <a:ext uri="{FF2B5EF4-FFF2-40B4-BE49-F238E27FC236}">
                <a16:creationId xmlns:a16="http://schemas.microsoft.com/office/drawing/2014/main" id="{7105ACF3-2647-41AD-8CDB-49358831CB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Berufskrankheiten aus der Praxis</a:t>
            </a:r>
          </a:p>
        </p:txBody>
      </p:sp>
      <p:sp>
        <p:nvSpPr>
          <p:cNvPr id="5124" name="Untertitel 6">
            <a:extLst>
              <a:ext uri="{FF2B5EF4-FFF2-40B4-BE49-F238E27FC236}">
                <a16:creationId xmlns:a16="http://schemas.microsoft.com/office/drawing/2014/main" id="{5CE965F5-B472-422C-BD52-CBFB525C0C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38475" y="3371850"/>
            <a:ext cx="6527800" cy="175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altLang="de-DE"/>
              <a:t>Schädigung des Rückens am Beispiel schwerer körperlicher Arbeit</a:t>
            </a:r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B83486F2-B14F-4DC2-99E8-F32EA794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6525466"/>
            <a:ext cx="771525" cy="81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>
            <a:extLst>
              <a:ext uri="{FF2B5EF4-FFF2-40B4-BE49-F238E27FC236}">
                <a16:creationId xmlns:a16="http://schemas.microsoft.com/office/drawing/2014/main" id="{29104174-E8CD-4204-909E-BDDFE9BE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6534991"/>
            <a:ext cx="801462" cy="7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99B8C74E-D7A3-409A-A954-3A70AB16A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Folgen der Erkrankung</a:t>
            </a:r>
          </a:p>
        </p:txBody>
      </p:sp>
      <p:sp>
        <p:nvSpPr>
          <p:cNvPr id="21507" name="Foliennummernplatzhalter 4">
            <a:extLst>
              <a:ext uri="{FF2B5EF4-FFF2-40B4-BE49-F238E27FC236}">
                <a16:creationId xmlns:a16="http://schemas.microsoft.com/office/drawing/2014/main" id="{5E6B9C80-E41C-4559-90F3-77A292AAF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6DA706E-FCB4-4022-9A60-018086C59072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1508" name="Inhaltsplatzhalter 2">
            <a:extLst>
              <a:ext uri="{FF2B5EF4-FFF2-40B4-BE49-F238E27FC236}">
                <a16:creationId xmlns:a16="http://schemas.microsoft.com/office/drawing/2014/main" id="{1CEE043B-CE67-4F01-9C5D-1017A83D372F}"/>
              </a:ext>
            </a:extLst>
          </p:cNvPr>
          <p:cNvSpPr txBox="1">
            <a:spLocks/>
          </p:cNvSpPr>
          <p:nvPr/>
        </p:nvSpPr>
        <p:spPr bwMode="auto">
          <a:xfrm>
            <a:off x="511176" y="2309813"/>
            <a:ext cx="964565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179388" indent="-17780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365125" indent="-18415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549275" indent="-182563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719138" indent="-168275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1176338" indent="-168275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1633538" indent="-168275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2090738" indent="-168275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2547938" indent="-168275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Medizinisch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0" dirty="0">
                <a:solidFill>
                  <a:schemeClr val="tx1"/>
                </a:solidFill>
                <a:latin typeface="+mn-lt"/>
              </a:rPr>
              <a:t>Psychische Belastung durch starke Schmerzen und Bewegungseinschränkung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0" dirty="0">
                <a:solidFill>
                  <a:schemeClr val="tx1"/>
                </a:solidFill>
                <a:latin typeface="+mn-lt"/>
              </a:rPr>
              <a:t>Regelmäßige Einnahme von Schmerzmedikamenten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Beruflich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0" dirty="0">
                <a:solidFill>
                  <a:schemeClr val="tx1"/>
                </a:solidFill>
                <a:latin typeface="+mn-lt"/>
              </a:rPr>
              <a:t>Erhebliche Ausfallzeiten wegen der stärker werdenden Rückenschmerzen </a:t>
            </a:r>
            <a:br>
              <a:rPr lang="de-DE" altLang="de-DE" sz="1800" b="0" dirty="0">
                <a:solidFill>
                  <a:schemeClr val="tx1"/>
                </a:solidFill>
                <a:latin typeface="+mn-lt"/>
              </a:rPr>
            </a:br>
            <a:r>
              <a:rPr lang="de-DE" altLang="de-DE" sz="1800" b="0" dirty="0">
                <a:solidFill>
                  <a:schemeClr val="tx1"/>
                </a:solidFill>
                <a:latin typeface="+mn-lt"/>
              </a:rPr>
              <a:t>(im Jahr 2009 50 Tage arbeitsunfähig, im Jahr 2010 112 Tage arbeitsunfähig)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altLang="de-DE" sz="18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Privat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0" dirty="0">
                <a:solidFill>
                  <a:schemeClr val="tx1"/>
                </a:solidFill>
                <a:latin typeface="+mn-lt"/>
              </a:rPr>
              <a:t>Aufgabe seines Hobbys Motorradfahren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de-DE" altLang="de-DE" sz="20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de-DE" altLang="de-DE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de-DE" altLang="de-DE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E14E35D6-6C09-44B9-A6F5-31F677969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Ursachen der Erkrankung </a:t>
            </a:r>
          </a:p>
        </p:txBody>
      </p:sp>
      <p:sp>
        <p:nvSpPr>
          <p:cNvPr id="22531" name="Foliennummernplatzhalter 4">
            <a:extLst>
              <a:ext uri="{FF2B5EF4-FFF2-40B4-BE49-F238E27FC236}">
                <a16:creationId xmlns:a16="http://schemas.microsoft.com/office/drawing/2014/main" id="{F9B72ADF-43CE-4917-975B-FD21D053D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FA74337-F4E1-4E52-A230-CF3F798B2C7D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DD8E1272-3E4B-4BD1-86CF-69897494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13" y="2300288"/>
            <a:ext cx="9755187" cy="42799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Langjähriges Arbeiten in ungünstigen Körperhaltungen, falsches Heben und Tragen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Zu viele und zu hohe Lastgewichte </a:t>
            </a:r>
            <a:br>
              <a:rPr lang="de-DE" sz="2000" kern="1200" dirty="0">
                <a:solidFill>
                  <a:schemeClr val="tx1"/>
                </a:solidFill>
              </a:rPr>
            </a:br>
            <a:r>
              <a:rPr lang="de-DE" sz="2000" kern="1200" dirty="0">
                <a:solidFill>
                  <a:schemeClr val="tx1"/>
                </a:solidFill>
              </a:rPr>
              <a:t>(Kundenwunsch verhindert kleinere </a:t>
            </a:r>
            <a:r>
              <a:rPr lang="de-DE" sz="2000" kern="1200" dirty="0" err="1">
                <a:solidFill>
                  <a:schemeClr val="tx1"/>
                </a:solidFill>
              </a:rPr>
              <a:t>Gebindegrößen</a:t>
            </a:r>
            <a:r>
              <a:rPr lang="de-DE" sz="2000" kern="1200" dirty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In der Vergangenheit kaum geeignete Arbeitshilfen </a:t>
            </a:r>
            <a:br>
              <a:rPr lang="de-DE" sz="2000" kern="1200" dirty="0">
                <a:solidFill>
                  <a:schemeClr val="tx1"/>
                </a:solidFill>
              </a:rPr>
            </a:br>
            <a:r>
              <a:rPr lang="de-DE" sz="2000" kern="1200" dirty="0">
                <a:solidFill>
                  <a:schemeClr val="tx1"/>
                </a:solidFill>
              </a:rPr>
              <a:t>(Hubscherentisch, Vakuumheber) vorhanden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Eingeführte Hebehilfen wurden nicht benutzt (fehlende Akzeptanz)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Keine Kontrolle der Lastenhandhabung durch die Vorgesetzten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Möglicherweise weitere Verschlechterung des Gesundheitszustandes durch Schwingungsbelastungen beim Staplerfahren (schlechte Wegstrecken, zu hohe Fahrgeschwindigkeiten, nicht auf das Körpergewicht eingestellter Sitz)</a:t>
            </a:r>
          </a:p>
          <a:p>
            <a:pPr marL="366712" lvl="3" indent="0">
              <a:buFontTx/>
              <a:buNone/>
              <a:defRPr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de-DE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82B6D83D-ACEA-4CC7-A593-9F402AC1F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Maßnahmen</a:t>
            </a:r>
          </a:p>
        </p:txBody>
      </p:sp>
      <p:sp>
        <p:nvSpPr>
          <p:cNvPr id="23555" name="Foliennummernplatzhalter 4">
            <a:extLst>
              <a:ext uri="{FF2B5EF4-FFF2-40B4-BE49-F238E27FC236}">
                <a16:creationId xmlns:a16="http://schemas.microsoft.com/office/drawing/2014/main" id="{0D4C1517-D690-49A0-80F3-447C06351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B2DD07E-68AD-484D-899A-7FA354FA4F44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3316" name="Inhaltsplatzhalter 2">
            <a:extLst>
              <a:ext uri="{FF2B5EF4-FFF2-40B4-BE49-F238E27FC236}">
                <a16:creationId xmlns:a16="http://schemas.microsoft.com/office/drawing/2014/main" id="{2FF0E742-91D1-498D-9A99-08269039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309813"/>
            <a:ext cx="8721725" cy="45751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kern="1200" dirty="0">
                <a:solidFill>
                  <a:schemeClr val="tx1"/>
                </a:solidFill>
              </a:rPr>
              <a:t>Überarbeitung der Gefährdungsbeurteilung in Zusammenarbeit mit der Fachkraft für Arbeitssicherheit und der Betriebsärztin </a:t>
            </a:r>
            <a:br>
              <a:rPr lang="de-DE" altLang="de-DE" sz="2000" kern="1200" dirty="0">
                <a:solidFill>
                  <a:schemeClr val="tx1"/>
                </a:solidFill>
              </a:rPr>
            </a:br>
            <a:r>
              <a:rPr lang="de-DE" altLang="de-DE" sz="2000" kern="1200" dirty="0">
                <a:solidFill>
                  <a:schemeClr val="tx1"/>
                </a:solidFill>
              </a:rPr>
              <a:t>(u. a. Leitmerkmalmethode)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kern="1200" dirty="0">
                <a:solidFill>
                  <a:schemeClr val="tx1"/>
                </a:solidFill>
              </a:rPr>
              <a:t>Überdenken der bisherigen Arbeitsprozesse (z. B. ergonomischere Instandhaltung) und Auswahl von geeigneten Arbeitsmitteln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kern="1200" dirty="0">
                <a:solidFill>
                  <a:schemeClr val="tx1"/>
                </a:solidFill>
              </a:rPr>
              <a:t>Verwendung der Hebehilfen anweisen und kontrollieren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kern="1200" dirty="0">
                <a:solidFill>
                  <a:schemeClr val="tx1"/>
                </a:solidFill>
              </a:rPr>
              <a:t>Unterweisung der Beschäftigten zur ergonomischen Lastenhandhabung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kern="1200" dirty="0">
                <a:solidFill>
                  <a:schemeClr val="tx1"/>
                </a:solidFill>
              </a:rPr>
              <a:t>Ausbesserung der innerbetrieblichen Fahrwege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kern="1200" dirty="0">
                <a:solidFill>
                  <a:schemeClr val="tx1"/>
                </a:solidFill>
              </a:rPr>
              <a:t>Austausch des Fahrersitzes des Gabelstaplers und Begrenzung der Fahrgeschwindigkeit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12">
            <a:extLst>
              <a:ext uri="{FF2B5EF4-FFF2-40B4-BE49-F238E27FC236}">
                <a16:creationId xmlns:a16="http://schemas.microsoft.com/office/drawing/2014/main" id="{86364348-234F-4238-9ED0-BC78F056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462280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Grafik 10">
            <a:extLst>
              <a:ext uri="{FF2B5EF4-FFF2-40B4-BE49-F238E27FC236}">
                <a16:creationId xmlns:a16="http://schemas.microsoft.com/office/drawing/2014/main" id="{BA7FB37E-15F5-45AC-A0CE-F6BE89EF3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860925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Grafik 8">
            <a:extLst>
              <a:ext uri="{FF2B5EF4-FFF2-40B4-BE49-F238E27FC236}">
                <a16:creationId xmlns:a16="http://schemas.microsoft.com/office/drawing/2014/main" id="{738C78DC-6BBB-46FD-A847-89F26802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8420" r="5287" b="8420"/>
          <a:stretch>
            <a:fillRect/>
          </a:stretch>
        </p:blipFill>
        <p:spPr bwMode="auto">
          <a:xfrm>
            <a:off x="1333500" y="4725988"/>
            <a:ext cx="2284413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Grafik 6">
            <a:extLst>
              <a:ext uri="{FF2B5EF4-FFF2-40B4-BE49-F238E27FC236}">
                <a16:creationId xmlns:a16="http://schemas.microsoft.com/office/drawing/2014/main" id="{61ECA010-5037-422A-AA0A-C6EA5237B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212407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Grafik 4">
            <a:extLst>
              <a:ext uri="{FF2B5EF4-FFF2-40B4-BE49-F238E27FC236}">
                <a16:creationId xmlns:a16="http://schemas.microsoft.com/office/drawing/2014/main" id="{60907840-4FE5-4D9C-9AD8-9B5AA4D2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266950"/>
            <a:ext cx="20923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Grafik 2">
            <a:extLst>
              <a:ext uri="{FF2B5EF4-FFF2-40B4-BE49-F238E27FC236}">
                <a16:creationId xmlns:a16="http://schemas.microsoft.com/office/drawing/2014/main" id="{8EF985B7-687B-4387-98C0-7BB253E8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128838"/>
            <a:ext cx="22320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itel 1">
            <a:extLst>
              <a:ext uri="{FF2B5EF4-FFF2-40B4-BE49-F238E27FC236}">
                <a16:creationId xmlns:a16="http://schemas.microsoft.com/office/drawing/2014/main" id="{5D22E7B0-BCDC-4812-89C2-346E22DC8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79550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Vorschläge für geeignete Arbeitsmittel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28681" name="Foliennummernplatzhalter 4">
            <a:extLst>
              <a:ext uri="{FF2B5EF4-FFF2-40B4-BE49-F238E27FC236}">
                <a16:creationId xmlns:a16="http://schemas.microsoft.com/office/drawing/2014/main" id="{2588329C-D1B1-430F-8115-4D2227717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3F0E1512-927F-46AC-A99F-D2A6E7CE6B98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8685" name="Rechteck 10">
            <a:extLst>
              <a:ext uri="{FF2B5EF4-FFF2-40B4-BE49-F238E27FC236}">
                <a16:creationId xmlns:a16="http://schemas.microsoft.com/office/drawing/2014/main" id="{DE6B02F2-9E74-4C4E-A2E4-28BD9E1AD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101850"/>
            <a:ext cx="3168650" cy="2276475"/>
          </a:xfrm>
          <a:prstGeom prst="rect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8686" name="Rechteck 25">
            <a:extLst>
              <a:ext uri="{FF2B5EF4-FFF2-40B4-BE49-F238E27FC236}">
                <a16:creationId xmlns:a16="http://schemas.microsoft.com/office/drawing/2014/main" id="{46292D27-780F-4A2D-BE2F-75707CEE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4587875"/>
            <a:ext cx="3168650" cy="2274888"/>
          </a:xfrm>
          <a:prstGeom prst="rect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8687" name="Rechteck 26">
            <a:extLst>
              <a:ext uri="{FF2B5EF4-FFF2-40B4-BE49-F238E27FC236}">
                <a16:creationId xmlns:a16="http://schemas.microsoft.com/office/drawing/2014/main" id="{79744EEF-664C-44CD-B48C-E8259D128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2101850"/>
            <a:ext cx="3168650" cy="2276475"/>
          </a:xfrm>
          <a:prstGeom prst="rect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8688" name="Rechteck 27">
            <a:extLst>
              <a:ext uri="{FF2B5EF4-FFF2-40B4-BE49-F238E27FC236}">
                <a16:creationId xmlns:a16="http://schemas.microsoft.com/office/drawing/2014/main" id="{A0CAEDDA-D7D9-4F3D-80FD-8CC2B33B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4587875"/>
            <a:ext cx="3168650" cy="2274888"/>
          </a:xfrm>
          <a:prstGeom prst="rect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8689" name="Rechteck 28">
            <a:extLst>
              <a:ext uri="{FF2B5EF4-FFF2-40B4-BE49-F238E27FC236}">
                <a16:creationId xmlns:a16="http://schemas.microsoft.com/office/drawing/2014/main" id="{392BA55B-0D9C-4BBA-96E4-154C92BB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913" y="2101850"/>
            <a:ext cx="3168650" cy="2276475"/>
          </a:xfrm>
          <a:prstGeom prst="rect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8690" name="Rechteck 29">
            <a:extLst>
              <a:ext uri="{FF2B5EF4-FFF2-40B4-BE49-F238E27FC236}">
                <a16:creationId xmlns:a16="http://schemas.microsoft.com/office/drawing/2014/main" id="{0EA469E7-7DE3-4878-987F-E20253488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913" y="4587875"/>
            <a:ext cx="3168650" cy="2274888"/>
          </a:xfrm>
          <a:prstGeom prst="rect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8691" name="Textfeld 14">
            <a:extLst>
              <a:ext uri="{FF2B5EF4-FFF2-40B4-BE49-F238E27FC236}">
                <a16:creationId xmlns:a16="http://schemas.microsoft.com/office/drawing/2014/main" id="{CA8C567A-5060-4DCF-BEE3-AD988EE3E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116138"/>
            <a:ext cx="22129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600" dirty="0">
                <a:solidFill>
                  <a:schemeClr val="tx1"/>
                </a:solidFill>
              </a:rPr>
              <a:t>Hubscherentisch</a:t>
            </a:r>
            <a:endParaRPr lang="de-DE" altLang="de-DE" sz="1800" dirty="0"/>
          </a:p>
        </p:txBody>
      </p:sp>
      <p:sp>
        <p:nvSpPr>
          <p:cNvPr id="28692" name="Textfeld 18">
            <a:extLst>
              <a:ext uri="{FF2B5EF4-FFF2-40B4-BE49-F238E27FC236}">
                <a16:creationId xmlns:a16="http://schemas.microsoft.com/office/drawing/2014/main" id="{208F246E-ACA1-4EC8-B814-5BCBF18EF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2116138"/>
            <a:ext cx="34020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600" dirty="0">
                <a:solidFill>
                  <a:schemeClr val="tx1"/>
                </a:solidFill>
              </a:rPr>
              <a:t>Sackkarre/</a:t>
            </a:r>
            <a:br>
              <a:rPr lang="de-DE" altLang="de-DE" sz="1600" dirty="0">
                <a:solidFill>
                  <a:schemeClr val="tx1"/>
                </a:solidFill>
              </a:rPr>
            </a:br>
            <a:r>
              <a:rPr lang="de-DE" altLang="de-DE" sz="1600" dirty="0">
                <a:solidFill>
                  <a:schemeClr val="tx1"/>
                </a:solidFill>
              </a:rPr>
              <a:t>Transportkarre</a:t>
            </a:r>
            <a:endParaRPr lang="de-DE" altLang="de-DE" sz="1800" dirty="0"/>
          </a:p>
        </p:txBody>
      </p:sp>
      <p:sp>
        <p:nvSpPr>
          <p:cNvPr id="28693" name="Textfeld 20">
            <a:extLst>
              <a:ext uri="{FF2B5EF4-FFF2-40B4-BE49-F238E27FC236}">
                <a16:creationId xmlns:a16="http://schemas.microsoft.com/office/drawing/2014/main" id="{25DA455E-D2E8-452C-8F18-5FFEB734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578350"/>
            <a:ext cx="326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600">
                <a:solidFill>
                  <a:schemeClr val="tx1"/>
                </a:solidFill>
              </a:rPr>
              <a:t>Höhenverstellbarer Arbeitstisch</a:t>
            </a:r>
          </a:p>
        </p:txBody>
      </p:sp>
      <p:sp>
        <p:nvSpPr>
          <p:cNvPr id="28694" name="Textfeld 21">
            <a:extLst>
              <a:ext uri="{FF2B5EF4-FFF2-40B4-BE49-F238E27FC236}">
                <a16:creationId xmlns:a16="http://schemas.microsoft.com/office/drawing/2014/main" id="{750D1277-91FD-4F6B-BD2C-96CB993FE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4578350"/>
            <a:ext cx="29432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600">
                <a:solidFill>
                  <a:schemeClr val="tx1"/>
                </a:solidFill>
              </a:rPr>
              <a:t>Elektrischer Hubwagen</a:t>
            </a:r>
            <a:endParaRPr lang="de-DE" altLang="de-DE" sz="1800"/>
          </a:p>
        </p:txBody>
      </p:sp>
      <p:sp>
        <p:nvSpPr>
          <p:cNvPr id="28695" name="Textfeld 30">
            <a:extLst>
              <a:ext uri="{FF2B5EF4-FFF2-40B4-BE49-F238E27FC236}">
                <a16:creationId xmlns:a16="http://schemas.microsoft.com/office/drawing/2014/main" id="{AF73FE54-A509-47E1-859D-905DC147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2116138"/>
            <a:ext cx="22113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600">
                <a:solidFill>
                  <a:schemeClr val="tx1"/>
                </a:solidFill>
              </a:rPr>
              <a:t>Vakuumheber </a:t>
            </a:r>
            <a:endParaRPr lang="de-DE" altLang="de-DE" sz="1800"/>
          </a:p>
        </p:txBody>
      </p:sp>
      <p:sp>
        <p:nvSpPr>
          <p:cNvPr id="28696" name="Textfeld 20">
            <a:extLst>
              <a:ext uri="{FF2B5EF4-FFF2-40B4-BE49-F238E27FC236}">
                <a16:creationId xmlns:a16="http://schemas.microsoft.com/office/drawing/2014/main" id="{8A0B1AA9-44D5-49F0-B344-7360CFDC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4578350"/>
            <a:ext cx="326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600" dirty="0">
                <a:solidFill>
                  <a:schemeClr val="tx1"/>
                </a:solidFill>
              </a:rPr>
              <a:t>Tragehilfen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6980FC0B-BF7D-4EBF-8EA0-F59309F91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Wissensblock: Medizinische Hintergründe</a:t>
            </a:r>
          </a:p>
        </p:txBody>
      </p:sp>
      <p:sp>
        <p:nvSpPr>
          <p:cNvPr id="24579" name="Foliennummernplatzhalter 4">
            <a:extLst>
              <a:ext uri="{FF2B5EF4-FFF2-40B4-BE49-F238E27FC236}">
                <a16:creationId xmlns:a16="http://schemas.microsoft.com/office/drawing/2014/main" id="{ECA49D98-B6C4-4996-B8DB-24ED5B7B23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BC5510B-2722-4302-8618-8AC47FA4198C}" type="slidenum">
              <a:rPr lang="de-DE" alt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6388" name="Inhaltsplatzhalter 2">
            <a:extLst>
              <a:ext uri="{FF2B5EF4-FFF2-40B4-BE49-F238E27FC236}">
                <a16:creationId xmlns:a16="http://schemas.microsoft.com/office/drawing/2014/main" id="{62AE46CE-860A-4E79-A0DB-F2B9E66D9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338388"/>
            <a:ext cx="6175375" cy="457517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Die Wirbelsäule besteht aus 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   7 Halswirbeln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 12 Brustwirbeln und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   5 Lendenwirbeln</a:t>
            </a: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Zwischen zwei Wirbelkörpern liegen die Bandscheiben. Dabei handelt es sich um wasserhaltige Knorpelscheiben mit „Stoßdämpferfunktion“. </a:t>
            </a:r>
            <a:r>
              <a:rPr lang="de-DE" altLang="de-DE" sz="1800" kern="1200" dirty="0">
                <a:solidFill>
                  <a:schemeClr val="tx1"/>
                </a:solidFill>
              </a:rPr>
              <a:t>Insbesondere im Bereich der unteren   Bandscheiben entsteht abhängig von Haltung und Belastung ein hoher Druck. 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Bandscheibenschäden, wie beispielsweise ein Bandscheibenvorfall, entstehen überwiegend im Bereich der Lenden- sowie der Halswirbelsäule. </a:t>
            </a: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endParaRPr lang="de-DE" altLang="de-DE" sz="18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endParaRPr lang="de-DE" altLang="de-DE" sz="20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de-DE" altLang="de-DE" sz="2000" b="1" dirty="0">
              <a:solidFill>
                <a:schemeClr val="tx1"/>
              </a:solidFill>
            </a:endParaRPr>
          </a:p>
        </p:txBody>
      </p:sp>
      <p:pic>
        <p:nvPicPr>
          <p:cNvPr id="24581" name="Picture 9" descr="I:\kunden\BGRCI\Printmedien\Ordner und Mappen\3_Arbeitshilfen\Band_3_Gesund_im_Betrieb\Illus Heike Kreye\04 Ruecken\PNG\4.3_Ru_êcken_Wirbel ganz.png">
            <a:extLst>
              <a:ext uri="{FF2B5EF4-FFF2-40B4-BE49-F238E27FC236}">
                <a16:creationId xmlns:a16="http://schemas.microsoft.com/office/drawing/2014/main" id="{4C861D12-86AA-406B-9C75-B99AAD2CD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062163"/>
            <a:ext cx="32305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716E359-CB35-4157-8594-C7DE1DECE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403736"/>
              </p:ext>
            </p:extLst>
          </p:nvPr>
        </p:nvGraphicFramePr>
        <p:xfrm>
          <a:off x="8229457" y="2273733"/>
          <a:ext cx="942829" cy="423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5" imgW="1282320" imgH="5765040" progId="">
                  <p:embed/>
                </p:oleObj>
              </mc:Choice>
              <mc:Fallback>
                <p:oleObj r:id="rId5" imgW="1282320" imgH="5765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29457" y="2273733"/>
                        <a:ext cx="942829" cy="4238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Inhaltsplatzhalter 2">
            <a:extLst>
              <a:ext uri="{FF2B5EF4-FFF2-40B4-BE49-F238E27FC236}">
                <a16:creationId xmlns:a16="http://schemas.microsoft.com/office/drawing/2014/main" id="{CEFC68B2-3592-42D2-A4F9-8805D9D4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13" y="2302668"/>
            <a:ext cx="9950450" cy="4575175"/>
          </a:xfrm>
        </p:spPr>
        <p:txBody>
          <a:bodyPr/>
          <a:lstStyle/>
          <a:p>
            <a:pPr marL="1710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Durch falsche Bewegungsmuster beim Bewegen von Lasten (Heben mit Rundrücken, Last körperfern, Drehbewegungen mit Last), Arbeiten in Zwangshaltungen sowie Ganzkörperschwingungen steigt die Druckbelastung der Bandscheiben stark an. </a:t>
            </a:r>
          </a:p>
          <a:p>
            <a:pPr marL="1710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de-DE" altLang="de-DE" sz="20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de-DE" altLang="de-DE" sz="2000" b="1" dirty="0">
              <a:solidFill>
                <a:schemeClr val="tx1"/>
              </a:solidFill>
            </a:endParaRPr>
          </a:p>
        </p:txBody>
      </p:sp>
      <p:sp>
        <p:nvSpPr>
          <p:cNvPr id="26628" name="Titel 1">
            <a:extLst>
              <a:ext uri="{FF2B5EF4-FFF2-40B4-BE49-F238E27FC236}">
                <a16:creationId xmlns:a16="http://schemas.microsoft.com/office/drawing/2014/main" id="{EFB3358C-7C95-4952-BA46-306A19044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Wissensblock: Medizinische Hintergründe</a:t>
            </a:r>
          </a:p>
        </p:txBody>
      </p:sp>
      <p:sp>
        <p:nvSpPr>
          <p:cNvPr id="26629" name="Foliennummernplatzhalter 4">
            <a:extLst>
              <a:ext uri="{FF2B5EF4-FFF2-40B4-BE49-F238E27FC236}">
                <a16:creationId xmlns:a16="http://schemas.microsoft.com/office/drawing/2014/main" id="{4A836C81-E07A-4B64-AFDF-15881C8CFE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CE123B30-840C-465D-9A81-E0D6909AF96C}" type="slidenum">
              <a:rPr lang="de-DE" alt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6630" name="Rechteck 8">
            <a:extLst>
              <a:ext uri="{FF2B5EF4-FFF2-40B4-BE49-F238E27FC236}">
                <a16:creationId xmlns:a16="http://schemas.microsoft.com/office/drawing/2014/main" id="{428C09A0-8FF2-4411-A07F-9B18282E9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5786438"/>
            <a:ext cx="884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0" dirty="0">
                <a:solidFill>
                  <a:schemeClr val="bg2"/>
                </a:solidFill>
              </a:rPr>
              <a:t>Belastung der Wirbelsäule beim Heben einer Last, Quelle: Berufsgenossenschaft Holz und Metall (BGHM)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32F4C06-FF4E-41C1-8207-DAE39A5425AD}"/>
              </a:ext>
            </a:extLst>
          </p:cNvPr>
          <p:cNvGrpSpPr/>
          <p:nvPr/>
        </p:nvGrpSpPr>
        <p:grpSpPr>
          <a:xfrm>
            <a:off x="549275" y="3587750"/>
            <a:ext cx="10228263" cy="2128838"/>
            <a:chOff x="549275" y="3587750"/>
            <a:chExt cx="10228263" cy="212883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83F026F-372E-4B90-95BA-7AD4173AC3C7}"/>
                </a:ext>
              </a:extLst>
            </p:cNvPr>
            <p:cNvSpPr/>
            <p:nvPr/>
          </p:nvSpPr>
          <p:spPr bwMode="auto">
            <a:xfrm>
              <a:off x="549275" y="3587750"/>
              <a:ext cx="9650413" cy="2128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pic>
          <p:nvPicPr>
            <p:cNvPr id="26631" name="Grafik 2">
              <a:extLst>
                <a:ext uri="{FF2B5EF4-FFF2-40B4-BE49-F238E27FC236}">
                  <a16:creationId xmlns:a16="http://schemas.microsoft.com/office/drawing/2014/main" id="{F9B13E1A-2FDB-4B4B-B723-82F4AF45C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44838" y="3932238"/>
              <a:ext cx="1001712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Grafik 4">
              <a:extLst>
                <a:ext uri="{FF2B5EF4-FFF2-40B4-BE49-F238E27FC236}">
                  <a16:creationId xmlns:a16="http://schemas.microsoft.com/office/drawing/2014/main" id="{F7C8D38C-4C8D-4661-9690-923EEB8A6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3438" y="3932238"/>
              <a:ext cx="1739900" cy="125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Grafik 7">
              <a:extLst>
                <a:ext uri="{FF2B5EF4-FFF2-40B4-BE49-F238E27FC236}">
                  <a16:creationId xmlns:a16="http://schemas.microsoft.com/office/drawing/2014/main" id="{C9DCEEC2-44A6-4961-A610-949C5719F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10375" y="3898900"/>
              <a:ext cx="950913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Grafik 9">
              <a:extLst>
                <a:ext uri="{FF2B5EF4-FFF2-40B4-BE49-F238E27FC236}">
                  <a16:creationId xmlns:a16="http://schemas.microsoft.com/office/drawing/2014/main" id="{A1AF0DD9-6760-4C9C-B9FD-D65BBAED2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72100" y="3900488"/>
              <a:ext cx="1136650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Ellipse 15">
              <a:extLst>
                <a:ext uri="{FF2B5EF4-FFF2-40B4-BE49-F238E27FC236}">
                  <a16:creationId xmlns:a16="http://schemas.microsoft.com/office/drawing/2014/main" id="{6A96288F-9A89-4895-99FE-D589725E3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9350" y="4479925"/>
              <a:ext cx="176213" cy="176213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636" name="Ellipse 15">
              <a:extLst>
                <a:ext uri="{FF2B5EF4-FFF2-40B4-BE49-F238E27FC236}">
                  <a16:creationId xmlns:a16="http://schemas.microsoft.com/office/drawing/2014/main" id="{24E6163E-B849-4A21-8F96-06E95D365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767138"/>
              <a:ext cx="176213" cy="177800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637" name="Ellipse 15">
              <a:extLst>
                <a:ext uri="{FF2B5EF4-FFF2-40B4-BE49-F238E27FC236}">
                  <a16:creationId xmlns:a16="http://schemas.microsoft.com/office/drawing/2014/main" id="{61298D2E-A45A-4870-BB9C-B9A37B270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3760788"/>
              <a:ext cx="176213" cy="176212"/>
            </a:xfrm>
            <a:prstGeom prst="ellipse">
              <a:avLst/>
            </a:prstGeom>
            <a:solidFill>
              <a:srgbClr val="008C8E"/>
            </a:solidFill>
            <a:ln w="9525">
              <a:solidFill>
                <a:srgbClr val="0095D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638" name="Ellipse 15">
              <a:extLst>
                <a:ext uri="{FF2B5EF4-FFF2-40B4-BE49-F238E27FC236}">
                  <a16:creationId xmlns:a16="http://schemas.microsoft.com/office/drawing/2014/main" id="{B8DC766D-D8BE-47C7-B21A-CD637A7BD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4541838"/>
              <a:ext cx="176212" cy="176212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639" name="Ellipse 15">
              <a:extLst>
                <a:ext uri="{FF2B5EF4-FFF2-40B4-BE49-F238E27FC236}">
                  <a16:creationId xmlns:a16="http://schemas.microsoft.com/office/drawing/2014/main" id="{8D3F2E81-CA1B-46B4-9390-AA0C73AC5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975" y="4511675"/>
              <a:ext cx="176213" cy="176213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640" name="Ellipse 15">
              <a:extLst>
                <a:ext uri="{FF2B5EF4-FFF2-40B4-BE49-F238E27FC236}">
                  <a16:creationId xmlns:a16="http://schemas.microsoft.com/office/drawing/2014/main" id="{2BEC9DA6-9C68-40DF-BC66-0DF7D7FB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9350" y="4803775"/>
              <a:ext cx="176213" cy="176213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641" name="Ellipse 15">
              <a:extLst>
                <a:ext uri="{FF2B5EF4-FFF2-40B4-BE49-F238E27FC236}">
                  <a16:creationId xmlns:a16="http://schemas.microsoft.com/office/drawing/2014/main" id="{6624BDC6-CDA1-4CD3-A280-5E0322F14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9350" y="5127625"/>
              <a:ext cx="176213" cy="176213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6642" name="Ellipse 15">
              <a:extLst>
                <a:ext uri="{FF2B5EF4-FFF2-40B4-BE49-F238E27FC236}">
                  <a16:creationId xmlns:a16="http://schemas.microsoft.com/office/drawing/2014/main" id="{A6F906B7-AD74-4AB1-A28E-A7648F023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425" y="4264025"/>
              <a:ext cx="176213" cy="176213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6643" name="Ellipse 15">
              <a:extLst>
                <a:ext uri="{FF2B5EF4-FFF2-40B4-BE49-F238E27FC236}">
                  <a16:creationId xmlns:a16="http://schemas.microsoft.com/office/drawing/2014/main" id="{CFBBA18F-D078-4FE2-8D7A-FA0CF4175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4267200"/>
              <a:ext cx="176212" cy="176213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6644" name="Ellipse 15">
              <a:extLst>
                <a:ext uri="{FF2B5EF4-FFF2-40B4-BE49-F238E27FC236}">
                  <a16:creationId xmlns:a16="http://schemas.microsoft.com/office/drawing/2014/main" id="{461D84EE-4D9B-4A16-BC14-202D9B1E2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9350" y="5451475"/>
              <a:ext cx="176213" cy="176213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6645" name="Ellipse 15">
              <a:extLst>
                <a:ext uri="{FF2B5EF4-FFF2-40B4-BE49-F238E27FC236}">
                  <a16:creationId xmlns:a16="http://schemas.microsoft.com/office/drawing/2014/main" id="{69B64AC1-A78C-4706-9B99-BC5F71B1F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3767138"/>
              <a:ext cx="176212" cy="177800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6646" name="Ellipse 15">
              <a:extLst>
                <a:ext uri="{FF2B5EF4-FFF2-40B4-BE49-F238E27FC236}">
                  <a16:creationId xmlns:a16="http://schemas.microsoft.com/office/drawing/2014/main" id="{2B703E00-1E9E-41D9-8E5F-3E475C18B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988" y="4016375"/>
              <a:ext cx="176212" cy="176213"/>
            </a:xfrm>
            <a:prstGeom prst="ellipse">
              <a:avLst/>
            </a:prstGeom>
            <a:solidFill>
              <a:srgbClr val="008C8E"/>
            </a:solidFill>
            <a:ln>
              <a:noFill/>
            </a:ln>
          </p:spPr>
          <p:txBody>
            <a:bodyPr anchor="ctr"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2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6647" name="Textfeld 12">
              <a:extLst>
                <a:ext uri="{FF2B5EF4-FFF2-40B4-BE49-F238E27FC236}">
                  <a16:creationId xmlns:a16="http://schemas.microsoft.com/office/drawing/2014/main" id="{D86269E2-567E-4BBC-BD84-BD74162C9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9213" y="4343400"/>
              <a:ext cx="1838325" cy="134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de-DE" altLang="de-DE" sz="1400" b="0">
                  <a:solidFill>
                    <a:schemeClr val="tx1"/>
                  </a:solidFill>
                </a:rPr>
                <a:t>Belastung</a:t>
              </a:r>
            </a:p>
            <a:p>
              <a:pPr>
                <a:lnSpc>
                  <a:spcPct val="150000"/>
                </a:lnSpc>
              </a:pPr>
              <a:r>
                <a:rPr lang="de-DE" altLang="de-DE" sz="1400" b="0">
                  <a:solidFill>
                    <a:schemeClr val="tx1"/>
                  </a:solidFill>
                </a:rPr>
                <a:t>Wirbelkörper</a:t>
              </a:r>
            </a:p>
            <a:p>
              <a:pPr>
                <a:lnSpc>
                  <a:spcPct val="150000"/>
                </a:lnSpc>
              </a:pPr>
              <a:r>
                <a:rPr lang="de-DE" altLang="de-DE" sz="1400" b="0">
                  <a:solidFill>
                    <a:schemeClr val="tx1"/>
                  </a:solidFill>
                </a:rPr>
                <a:t>Bandscheibe</a:t>
              </a:r>
            </a:p>
            <a:p>
              <a:pPr>
                <a:lnSpc>
                  <a:spcPct val="150000"/>
                </a:lnSpc>
              </a:pPr>
              <a:r>
                <a:rPr lang="de-DE" altLang="de-DE" sz="1400" b="0">
                  <a:solidFill>
                    <a:schemeClr val="tx1"/>
                  </a:solidFill>
                </a:rPr>
                <a:t>Beugewinkel</a:t>
              </a:r>
            </a:p>
          </p:txBody>
        </p:sp>
        <p:sp>
          <p:nvSpPr>
            <p:cNvPr id="26648" name="Textfeld 13">
              <a:extLst>
                <a:ext uri="{FF2B5EF4-FFF2-40B4-BE49-F238E27FC236}">
                  <a16:creationId xmlns:a16="http://schemas.microsoft.com/office/drawing/2014/main" id="{A4A2182F-357E-440E-91D1-B6C9F7299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438" y="5349875"/>
              <a:ext cx="7191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0" dirty="0">
                  <a:solidFill>
                    <a:srgbClr val="C00000"/>
                  </a:solidFill>
                </a:rPr>
                <a:t>falsch</a:t>
              </a:r>
            </a:p>
          </p:txBody>
        </p:sp>
        <p:sp>
          <p:nvSpPr>
            <p:cNvPr id="26649" name="Textfeld 40">
              <a:extLst>
                <a:ext uri="{FF2B5EF4-FFF2-40B4-BE49-F238E27FC236}">
                  <a16:creationId xmlns:a16="http://schemas.microsoft.com/office/drawing/2014/main" id="{F0DF5F71-3131-443D-B58B-EC869E710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4800" y="5349875"/>
              <a:ext cx="7318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0"/>
                <a:t>richtig</a:t>
              </a:r>
            </a:p>
          </p:txBody>
        </p:sp>
        <p:cxnSp>
          <p:nvCxnSpPr>
            <p:cNvPr id="3" name="Gerade Verbindung mit Pfeil 2">
              <a:extLst>
                <a:ext uri="{FF2B5EF4-FFF2-40B4-BE49-F238E27FC236}">
                  <a16:creationId xmlns:a16="http://schemas.microsoft.com/office/drawing/2014/main" id="{B096E45C-B2C0-4E49-BC58-272A36591FE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354763" y="4367213"/>
              <a:ext cx="196850" cy="238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5ACD57B1-AA2F-42DB-97DD-6ACE2C02E7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19350" y="4357688"/>
              <a:ext cx="195263" cy="238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9094214C-2EF9-4C88-B853-B80B1857B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Fragen für die Diskussionsrunde</a:t>
            </a:r>
          </a:p>
        </p:txBody>
      </p:sp>
      <p:sp>
        <p:nvSpPr>
          <p:cNvPr id="30723" name="Foliennummernplatzhalter 4">
            <a:extLst>
              <a:ext uri="{FF2B5EF4-FFF2-40B4-BE49-F238E27FC236}">
                <a16:creationId xmlns:a16="http://schemas.microsoft.com/office/drawing/2014/main" id="{2FAFA960-B609-40D8-8D8E-0CE52DB2B1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2344F34-A788-4C11-9AFF-4B1F51CC667E}" type="slidenum">
              <a:rPr lang="de-DE" alt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9460" name="Inhaltsplatzhalter 2">
            <a:extLst>
              <a:ext uri="{FF2B5EF4-FFF2-40B4-BE49-F238E27FC236}">
                <a16:creationId xmlns:a16="http://schemas.microsoft.com/office/drawing/2014/main" id="{194A9B11-7E6C-47E6-A185-8F30EF11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13" y="2300288"/>
            <a:ext cx="9574212" cy="4575175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2000" kern="1200" dirty="0">
                <a:solidFill>
                  <a:schemeClr val="tx1"/>
                </a:solidFill>
                <a:ea typeface="+mn-ea"/>
                <a:cs typeface="+mn-cs"/>
              </a:rPr>
              <a:t>In welchen Bereichen fallen bei uns Arbeiten mit Belastungen des Muskel-Skelett-Systems an (z. B. Lasten von Hand bewegen, Zwangshaltungen wie extreme Rumpfbeugung, übermäßige Hand-Arm-Belastungen, Schwingungen)?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2000" kern="1200" dirty="0">
                <a:solidFill>
                  <a:schemeClr val="tx1"/>
                </a:solidFill>
                <a:ea typeface="+mn-ea"/>
                <a:cs typeface="+mn-cs"/>
              </a:rPr>
              <a:t>Welche Arbeitsmittel stehen uns hierbei zur Verfügung? Sind diese geeignet, um uns die Arbeit zu erleichtern? Welche Arbeitsmittel erscheinen uns ungeeignet?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2000" kern="1200" dirty="0">
                <a:solidFill>
                  <a:schemeClr val="tx1"/>
                </a:solidFill>
                <a:ea typeface="+mn-ea"/>
                <a:cs typeface="+mn-cs"/>
              </a:rPr>
              <a:t>Wenn wir dennoch Lasten von Hand ohne Hilfsmittel bewegen: </a:t>
            </a:r>
            <a:br>
              <a:rPr lang="de-DE" altLang="de-DE" sz="2000" kern="12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de-DE" altLang="de-DE" sz="2000" kern="1200" dirty="0">
                <a:solidFill>
                  <a:schemeClr val="tx1"/>
                </a:solidFill>
                <a:ea typeface="+mn-ea"/>
                <a:cs typeface="+mn-cs"/>
              </a:rPr>
              <a:t>Welche Position hat dabei unser Rücken? Welche Maßnahmen können wir treffen? Wie sieht dies bei der Störungsbeseitigung und Instandhaltung aus?</a:t>
            </a:r>
          </a:p>
          <a:p>
            <a:pPr marL="15875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endParaRPr lang="de-DE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BCF8F27E-6C05-4462-B2E8-03B180078C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Arbeitssituation</a:t>
            </a:r>
          </a:p>
        </p:txBody>
      </p:sp>
      <p:sp>
        <p:nvSpPr>
          <p:cNvPr id="7171" name="Datumsplatzhalter 3">
            <a:extLst>
              <a:ext uri="{FF2B5EF4-FFF2-40B4-BE49-F238E27FC236}">
                <a16:creationId xmlns:a16="http://schemas.microsoft.com/office/drawing/2014/main" id="{E6087891-FB76-4054-ACA8-8BE331D6E872}"/>
              </a:ext>
            </a:extLst>
          </p:cNvPr>
          <p:cNvSpPr txBox="1">
            <a:spLocks noGrp="1"/>
          </p:cNvSpPr>
          <p:nvPr/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de-DE" altLang="de-DE" sz="1400" b="0">
              <a:solidFill>
                <a:schemeClr val="bg1"/>
              </a:solidFill>
            </a:endParaRPr>
          </a:p>
        </p:txBody>
      </p:sp>
      <p:sp>
        <p:nvSpPr>
          <p:cNvPr id="7172" name="Foliennummernplatzhalter 4">
            <a:extLst>
              <a:ext uri="{FF2B5EF4-FFF2-40B4-BE49-F238E27FC236}">
                <a16:creationId xmlns:a16="http://schemas.microsoft.com/office/drawing/2014/main" id="{A5337A69-03C5-420F-BB5D-6B9B158FC699}"/>
              </a:ext>
            </a:extLst>
          </p:cNvPr>
          <p:cNvSpPr txBox="1">
            <a:spLocks noGrp="1"/>
          </p:cNvSpPr>
          <p:nvPr/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DDA0A763-CC46-404D-B667-D57395962B27}" type="slidenum">
              <a:rPr lang="de-DE" altLang="de-DE" sz="1500" b="0">
                <a:solidFill>
                  <a:schemeClr val="bg1"/>
                </a:solidFill>
              </a:rPr>
              <a:pPr algn="r" eaLnBrk="1" hangingPunct="1"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5125" name="Rechteck 6">
            <a:extLst>
              <a:ext uri="{FF2B5EF4-FFF2-40B4-BE49-F238E27FC236}">
                <a16:creationId xmlns:a16="http://schemas.microsoft.com/office/drawing/2014/main" id="{641BAFAC-6593-4711-AD15-8A8A3354C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2052638"/>
            <a:ext cx="91487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Person</a:t>
            </a:r>
          </a:p>
          <a:p>
            <a:pPr marL="342900" indent="-342900"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</a:rPr>
              <a:t>48-jähriger, ungelernter Beschäftigter</a:t>
            </a:r>
          </a:p>
          <a:p>
            <a:pPr marL="342900" indent="-342900"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</a:rPr>
              <a:t>abgebrochene Berufsausbildung als Schlosser</a:t>
            </a:r>
          </a:p>
          <a:p>
            <a:pPr marL="342900" indent="-342900"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</a:rPr>
              <a:t>seit 28 Jahren im Betrieb tätig</a:t>
            </a:r>
          </a:p>
        </p:txBody>
      </p:sp>
      <p:sp>
        <p:nvSpPr>
          <p:cNvPr id="7174" name="Rechteck 7">
            <a:extLst>
              <a:ext uri="{FF2B5EF4-FFF2-40B4-BE49-F238E27FC236}">
                <a16:creationId xmlns:a16="http://schemas.microsoft.com/office/drawing/2014/main" id="{3CAAF031-2925-47AD-921D-0B40E5ED3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989388"/>
            <a:ext cx="8642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Aufgabe/Tätigkeit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b="0">
                <a:solidFill>
                  <a:schemeClr val="tx1"/>
                </a:solidFill>
              </a:rPr>
              <a:t>Der Beschäftigte arbeitet als Hilfskraft in verschiedenen Arbeitsbereichen eines Unternehmens.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b="0">
                <a:solidFill>
                  <a:schemeClr val="tx1"/>
                </a:solidFill>
              </a:rPr>
              <a:t>Hierbei hebt und trägt er schwere Lasten ohne Hebehilfen und führt Instandhaltungsarbeiten an schwer zugänglichen Stellen und in ungünstiger Körperhaltung durch.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3">
            <a:extLst>
              <a:ext uri="{FF2B5EF4-FFF2-40B4-BE49-F238E27FC236}">
                <a16:creationId xmlns:a16="http://schemas.microsoft.com/office/drawing/2014/main" id="{232C0F29-9C39-421A-835A-2381129D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554163"/>
            <a:ext cx="51482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hteck 8">
            <a:extLst>
              <a:ext uri="{FF2B5EF4-FFF2-40B4-BE49-F238E27FC236}">
                <a16:creationId xmlns:a16="http://schemas.microsoft.com/office/drawing/2014/main" id="{8675BB3C-0400-40E4-9199-814C55A77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1554163"/>
            <a:ext cx="5148262" cy="5148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6" name="Titel 1">
            <a:extLst>
              <a:ext uri="{FF2B5EF4-FFF2-40B4-BE49-F238E27FC236}">
                <a16:creationId xmlns:a16="http://schemas.microsoft.com/office/drawing/2014/main" id="{00000CB2-40BC-4364-B7BA-C2B4EC446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Station / Tätigkeit </a:t>
            </a:r>
          </a:p>
        </p:txBody>
      </p:sp>
      <p:sp>
        <p:nvSpPr>
          <p:cNvPr id="8197" name="Foliennummernplatzhalter 4">
            <a:extLst>
              <a:ext uri="{FF2B5EF4-FFF2-40B4-BE49-F238E27FC236}">
                <a16:creationId xmlns:a16="http://schemas.microsoft.com/office/drawing/2014/main" id="{1514C6E7-403F-4277-A348-99DEB3522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D7ACB809-64C1-48F2-9458-B45E6E1E1625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8" name="Rechteck 6">
            <a:extLst>
              <a:ext uri="{FF2B5EF4-FFF2-40B4-BE49-F238E27FC236}">
                <a16:creationId xmlns:a16="http://schemas.microsoft.com/office/drawing/2014/main" id="{D94CC63A-BE45-461A-8DEA-5F780B049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09800"/>
            <a:ext cx="38481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Als Schlossergehilfe montiert und demontiert der Beschäftigte Rohrleitungen, Ventile, Pumpen und Motoren an zum Teil schwer zugänglichen Anlagenteilen.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endParaRPr lang="de-DE" altLang="de-DE" sz="1800" b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endParaRPr lang="de-DE" altLang="de-DE" sz="1800" b="0">
              <a:solidFill>
                <a:schemeClr val="tx1"/>
              </a:solidFill>
            </a:endParaRPr>
          </a:p>
        </p:txBody>
      </p:sp>
      <p:sp>
        <p:nvSpPr>
          <p:cNvPr id="8199" name="Ellipse 15">
            <a:extLst>
              <a:ext uri="{FF2B5EF4-FFF2-40B4-BE49-F238E27FC236}">
                <a16:creationId xmlns:a16="http://schemas.microsoft.com/office/drawing/2014/main" id="{E6374F29-D16A-42DC-BFC2-F72BFC68F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1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358D9-0BAE-4B90-B160-8F4CEC06ABB0}"/>
              </a:ext>
            </a:extLst>
          </p:cNvPr>
          <p:cNvSpPr txBox="1"/>
          <p:nvPr/>
        </p:nvSpPr>
        <p:spPr>
          <a:xfrm>
            <a:off x="8853488" y="6276975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ca. 1988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Grafik 4">
            <a:extLst>
              <a:ext uri="{FF2B5EF4-FFF2-40B4-BE49-F238E27FC236}">
                <a16:creationId xmlns:a16="http://schemas.microsoft.com/office/drawing/2014/main" id="{634B836B-F478-4B70-AD93-5809E2EA7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778000"/>
            <a:ext cx="2339975" cy="234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Grafik 2">
            <a:extLst>
              <a:ext uri="{FF2B5EF4-FFF2-40B4-BE49-F238E27FC236}">
                <a16:creationId xmlns:a16="http://schemas.microsoft.com/office/drawing/2014/main" id="{B1B7A977-4A9E-46D9-8320-BE4AF56EB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778000"/>
            <a:ext cx="2339975" cy="234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Foliennummernplatzhalter 4">
            <a:extLst>
              <a:ext uri="{FF2B5EF4-FFF2-40B4-BE49-F238E27FC236}">
                <a16:creationId xmlns:a16="http://schemas.microsoft.com/office/drawing/2014/main" id="{DA5C97D3-5D0D-416C-86E0-95A09D8A4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A84CCEF9-38D6-4610-AF7D-FC9F7BB77BF5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0247" name="Rechteck 6">
            <a:extLst>
              <a:ext uri="{FF2B5EF4-FFF2-40B4-BE49-F238E27FC236}">
                <a16:creationId xmlns:a16="http://schemas.microsoft.com/office/drawing/2014/main" id="{0BC938CB-584A-4CFE-8F98-4C9DEFEEC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09800"/>
            <a:ext cx="4256087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 dirty="0">
                <a:solidFill>
                  <a:schemeClr val="tx1"/>
                </a:solidFill>
              </a:rPr>
              <a:t>Auch als Produktionshelfer führt 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b="0" dirty="0">
                <a:solidFill>
                  <a:schemeClr val="tx1"/>
                </a:solidFill>
              </a:rPr>
              <a:t>er viele Arbeiten aus, die seinen 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b="0" dirty="0">
                <a:solidFill>
                  <a:schemeClr val="tx1"/>
                </a:solidFill>
              </a:rPr>
              <a:t>Rücken stark belasten.</a:t>
            </a:r>
          </a:p>
        </p:txBody>
      </p:sp>
      <p:sp>
        <p:nvSpPr>
          <p:cNvPr id="10248" name="Ellipse 15">
            <a:extLst>
              <a:ext uri="{FF2B5EF4-FFF2-40B4-BE49-F238E27FC236}">
                <a16:creationId xmlns:a16="http://schemas.microsoft.com/office/drawing/2014/main" id="{29E6F696-6AF1-4F37-AECD-94FBAFCBB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2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10249" name="Titel 1">
            <a:extLst>
              <a:ext uri="{FF2B5EF4-FFF2-40B4-BE49-F238E27FC236}">
                <a16:creationId xmlns:a16="http://schemas.microsoft.com/office/drawing/2014/main" id="{23713997-8983-4E59-A91B-AB789620D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Station / Tätigkeit </a:t>
            </a:r>
          </a:p>
        </p:txBody>
      </p:sp>
      <p:sp>
        <p:nvSpPr>
          <p:cNvPr id="10250" name="Textfeld 5">
            <a:extLst>
              <a:ext uri="{FF2B5EF4-FFF2-40B4-BE49-F238E27FC236}">
                <a16:creationId xmlns:a16="http://schemas.microsoft.com/office/drawing/2014/main" id="{86048E75-3499-4226-B323-1521D01AB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3" y="1773238"/>
            <a:ext cx="801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/>
              <a:t>Abfüllen</a:t>
            </a:r>
          </a:p>
        </p:txBody>
      </p:sp>
      <p:sp>
        <p:nvSpPr>
          <p:cNvPr id="10251" name="Textfeld 16">
            <a:extLst>
              <a:ext uri="{FF2B5EF4-FFF2-40B4-BE49-F238E27FC236}">
                <a16:creationId xmlns:a16="http://schemas.microsoft.com/office/drawing/2014/main" id="{1AAA963A-FB79-4073-935C-A10269B12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1779588"/>
            <a:ext cx="2274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Kommissionieren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B49362F-120D-4A40-ADF7-31CA40D0DD8D}"/>
              </a:ext>
            </a:extLst>
          </p:cNvPr>
          <p:cNvSpPr txBox="1"/>
          <p:nvPr/>
        </p:nvSpPr>
        <p:spPr>
          <a:xfrm>
            <a:off x="7088188" y="4016375"/>
            <a:ext cx="1419225" cy="322263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chemeClr val="bg1"/>
                </a:solidFill>
                <a:latin typeface="Arial" charset="0"/>
              </a:rPr>
              <a:t>ca. 1995–2007</a:t>
            </a:r>
          </a:p>
        </p:txBody>
      </p:sp>
      <p:pic>
        <p:nvPicPr>
          <p:cNvPr id="10242" name="Grafik 8">
            <a:extLst>
              <a:ext uri="{FF2B5EF4-FFF2-40B4-BE49-F238E27FC236}">
                <a16:creationId xmlns:a16="http://schemas.microsoft.com/office/drawing/2014/main" id="{EE054346-C852-4985-BB26-5CF32B95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344988"/>
            <a:ext cx="2338388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Grafik 6">
            <a:extLst>
              <a:ext uri="{FF2B5EF4-FFF2-40B4-BE49-F238E27FC236}">
                <a16:creationId xmlns:a16="http://schemas.microsoft.com/office/drawing/2014/main" id="{CC3EB77B-7C0C-481A-A4AA-FD5F7E687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344988"/>
            <a:ext cx="2338387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Textfeld 17">
            <a:extLst>
              <a:ext uri="{FF2B5EF4-FFF2-40B4-BE49-F238E27FC236}">
                <a16:creationId xmlns:a16="http://schemas.microsoft.com/office/drawing/2014/main" id="{E0C259CA-BC1D-4477-8A49-E8E3F571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4318000"/>
            <a:ext cx="2274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Verladen</a:t>
            </a:r>
          </a:p>
        </p:txBody>
      </p:sp>
      <p:sp>
        <p:nvSpPr>
          <p:cNvPr id="10254" name="Textfeld 18">
            <a:extLst>
              <a:ext uri="{FF2B5EF4-FFF2-40B4-BE49-F238E27FC236}">
                <a16:creationId xmlns:a16="http://schemas.microsoft.com/office/drawing/2014/main" id="{FC129B09-1E50-4380-A8A2-62B29E58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3" y="4319588"/>
            <a:ext cx="22748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Transportieren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2">
            <a:extLst>
              <a:ext uri="{FF2B5EF4-FFF2-40B4-BE49-F238E27FC236}">
                <a16:creationId xmlns:a16="http://schemas.microsoft.com/office/drawing/2014/main" id="{B3900DAB-B391-4478-B140-DF894199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558925"/>
            <a:ext cx="51482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el 1">
            <a:extLst>
              <a:ext uri="{FF2B5EF4-FFF2-40B4-BE49-F238E27FC236}">
                <a16:creationId xmlns:a16="http://schemas.microsoft.com/office/drawing/2014/main" id="{53109617-13DA-4BA1-A7AC-6A48DD018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Station / Tätigkeit </a:t>
            </a:r>
          </a:p>
        </p:txBody>
      </p:sp>
      <p:sp>
        <p:nvSpPr>
          <p:cNvPr id="11268" name="Foliennummernplatzhalter 4">
            <a:extLst>
              <a:ext uri="{FF2B5EF4-FFF2-40B4-BE49-F238E27FC236}">
                <a16:creationId xmlns:a16="http://schemas.microsoft.com/office/drawing/2014/main" id="{51E6B766-54D0-4CC4-B47C-2640E5989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1BC1A29-1D4B-4D8F-895F-A18B0EA231FE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69" name="Rechteck 6">
            <a:extLst>
              <a:ext uri="{FF2B5EF4-FFF2-40B4-BE49-F238E27FC236}">
                <a16:creationId xmlns:a16="http://schemas.microsoft.com/office/drawing/2014/main" id="{1CBF6A1D-7ACC-4219-BB29-04015D565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09800"/>
            <a:ext cx="409733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Der Beschäftigte nutzt die zwischenzeitlich angeschaffte Hebe-hilfe nicht, sondern hebt und trägt die Gebinde weiterhin mit krummem Rücken.</a:t>
            </a:r>
          </a:p>
        </p:txBody>
      </p:sp>
      <p:sp>
        <p:nvSpPr>
          <p:cNvPr id="11270" name="Ellipse 15">
            <a:extLst>
              <a:ext uri="{FF2B5EF4-FFF2-40B4-BE49-F238E27FC236}">
                <a16:creationId xmlns:a16="http://schemas.microsoft.com/office/drawing/2014/main" id="{957C9791-45E5-4EA1-8D5D-6E2859CD1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3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A09BEF-59ED-4377-9D3A-31FFC44CC7E4}"/>
              </a:ext>
            </a:extLst>
          </p:cNvPr>
          <p:cNvSpPr txBox="1"/>
          <p:nvPr/>
        </p:nvSpPr>
        <p:spPr>
          <a:xfrm>
            <a:off x="8853488" y="6278563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Arial" charset="0"/>
              </a:rPr>
              <a:t>ca. 2008</a:t>
            </a:r>
          </a:p>
        </p:txBody>
      </p:sp>
      <p:sp>
        <p:nvSpPr>
          <p:cNvPr id="11272" name="Rechteck 11">
            <a:extLst>
              <a:ext uri="{FF2B5EF4-FFF2-40B4-BE49-F238E27FC236}">
                <a16:creationId xmlns:a16="http://schemas.microsoft.com/office/drawing/2014/main" id="{AA713CA2-D0DC-473E-8E62-9F9EEEC1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1549400"/>
            <a:ext cx="5148263" cy="51482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2">
            <a:extLst>
              <a:ext uri="{FF2B5EF4-FFF2-40B4-BE49-F238E27FC236}">
                <a16:creationId xmlns:a16="http://schemas.microsoft.com/office/drawing/2014/main" id="{47EFB81F-7A76-4C2D-9BAE-C085072E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549400"/>
            <a:ext cx="5148263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el 1">
            <a:extLst>
              <a:ext uri="{FF2B5EF4-FFF2-40B4-BE49-F238E27FC236}">
                <a16:creationId xmlns:a16="http://schemas.microsoft.com/office/drawing/2014/main" id="{4A653900-05BA-41EB-9A5E-5FDC730CE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Beschwerden</a:t>
            </a:r>
          </a:p>
        </p:txBody>
      </p:sp>
      <p:sp>
        <p:nvSpPr>
          <p:cNvPr id="13316" name="Foliennummernplatzhalter 4">
            <a:extLst>
              <a:ext uri="{FF2B5EF4-FFF2-40B4-BE49-F238E27FC236}">
                <a16:creationId xmlns:a16="http://schemas.microsoft.com/office/drawing/2014/main" id="{DBD253EC-B53F-4D68-B033-A731012D2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B18110B-431B-45E3-BA16-C42C2F2F0DAD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3317" name="Rechteck 6">
            <a:extLst>
              <a:ext uri="{FF2B5EF4-FFF2-40B4-BE49-F238E27FC236}">
                <a16:creationId xmlns:a16="http://schemas.microsoft.com/office/drawing/2014/main" id="{0F1C83F1-A2C9-4742-8AEF-BF5410DF9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09800"/>
            <a:ext cx="40878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Er klagt über zunehmende Rückenschmerzen und benutzt nunmehr die vorhandene Hebehilfe.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Weil die Schmerzen nicht nachlassen, bespricht er mit seinem Vorgesetzten, an einen anderen Arbeitsplatz mit weniger belastenden Tätigkeiten versetzt zu werden.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endParaRPr lang="de-DE" altLang="de-DE" sz="1800" b="0">
              <a:solidFill>
                <a:schemeClr val="tx1"/>
              </a:solidFill>
            </a:endParaRPr>
          </a:p>
        </p:txBody>
      </p:sp>
      <p:sp>
        <p:nvSpPr>
          <p:cNvPr id="13318" name="Ellipse 15">
            <a:extLst>
              <a:ext uri="{FF2B5EF4-FFF2-40B4-BE49-F238E27FC236}">
                <a16:creationId xmlns:a16="http://schemas.microsoft.com/office/drawing/2014/main" id="{9200FF66-3CAD-4493-B3C8-B2778B27B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4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C6E2A4B-34D6-4BCA-BE0E-EB48A939F7EA}"/>
              </a:ext>
            </a:extLst>
          </p:cNvPr>
          <p:cNvSpPr txBox="1"/>
          <p:nvPr/>
        </p:nvSpPr>
        <p:spPr>
          <a:xfrm>
            <a:off x="8853488" y="6278563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ca. 2009</a:t>
            </a:r>
          </a:p>
        </p:txBody>
      </p:sp>
      <p:sp>
        <p:nvSpPr>
          <p:cNvPr id="13320" name="Rechteck 11">
            <a:extLst>
              <a:ext uri="{FF2B5EF4-FFF2-40B4-BE49-F238E27FC236}">
                <a16:creationId xmlns:a16="http://schemas.microsoft.com/office/drawing/2014/main" id="{20395340-2D4C-4E43-A947-5184F5B3A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1549400"/>
            <a:ext cx="5148263" cy="51482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4">
            <a:extLst>
              <a:ext uri="{FF2B5EF4-FFF2-40B4-BE49-F238E27FC236}">
                <a16:creationId xmlns:a16="http://schemas.microsoft.com/office/drawing/2014/main" id="{3152817C-0082-4968-8B54-B99AB5DBF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549400"/>
            <a:ext cx="5148263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liennummernplatzhalter 4">
            <a:extLst>
              <a:ext uri="{FF2B5EF4-FFF2-40B4-BE49-F238E27FC236}">
                <a16:creationId xmlns:a16="http://schemas.microsoft.com/office/drawing/2014/main" id="{B50766D5-231D-4E90-ACA0-8FF418A0F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32C43629-5703-43EB-9DB3-A2CEB1D2FC0A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5364" name="Rechteck 6">
            <a:extLst>
              <a:ext uri="{FF2B5EF4-FFF2-40B4-BE49-F238E27FC236}">
                <a16:creationId xmlns:a16="http://schemas.microsoft.com/office/drawing/2014/main" id="{7C970D23-A290-420D-82E7-95425AC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09800"/>
            <a:ext cx="408781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Der Versuch der Umsetzung auf den Gabelstapler führt zu keiner Besserung.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Ursache hierfür ist die sitzende Tätigkeit in Verbindung mit Schwingungen.</a:t>
            </a:r>
          </a:p>
        </p:txBody>
      </p:sp>
      <p:sp>
        <p:nvSpPr>
          <p:cNvPr id="15365" name="Ellipse 15">
            <a:extLst>
              <a:ext uri="{FF2B5EF4-FFF2-40B4-BE49-F238E27FC236}">
                <a16:creationId xmlns:a16="http://schemas.microsoft.com/office/drawing/2014/main" id="{1C941AD9-1149-48DE-9118-6452B4B3D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5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722874-4B35-4612-98B5-7DB54AF12ACB}"/>
              </a:ext>
            </a:extLst>
          </p:cNvPr>
          <p:cNvSpPr txBox="1"/>
          <p:nvPr/>
        </p:nvSpPr>
        <p:spPr>
          <a:xfrm>
            <a:off x="8853488" y="6278563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Arial" charset="0"/>
              </a:rPr>
              <a:t>ca. 2010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9E41BF0-59E4-4C00-A0CD-D19C7DD7358A}"/>
              </a:ext>
            </a:extLst>
          </p:cNvPr>
          <p:cNvSpPr txBox="1">
            <a:spLocks/>
          </p:cNvSpPr>
          <p:nvPr/>
        </p:nvSpPr>
        <p:spPr bwMode="auto">
          <a:xfrm>
            <a:off x="506413" y="1457325"/>
            <a:ext cx="95742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Beschwerden</a:t>
            </a:r>
          </a:p>
        </p:txBody>
      </p:sp>
      <p:sp>
        <p:nvSpPr>
          <p:cNvPr id="15368" name="Rechteck 11">
            <a:extLst>
              <a:ext uri="{FF2B5EF4-FFF2-40B4-BE49-F238E27FC236}">
                <a16:creationId xmlns:a16="http://schemas.microsoft.com/office/drawing/2014/main" id="{B8CF6EDE-AE80-4D2D-8274-71DFEA121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1549400"/>
            <a:ext cx="5148263" cy="51482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2">
            <a:extLst>
              <a:ext uri="{FF2B5EF4-FFF2-40B4-BE49-F238E27FC236}">
                <a16:creationId xmlns:a16="http://schemas.microsoft.com/office/drawing/2014/main" id="{6E490F35-3A56-4EAF-812B-9FE9CAFD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549400"/>
            <a:ext cx="5148263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>
            <a:extLst>
              <a:ext uri="{FF2B5EF4-FFF2-40B4-BE49-F238E27FC236}">
                <a16:creationId xmlns:a16="http://schemas.microsoft.com/office/drawing/2014/main" id="{F0CE4B34-2954-4A14-BE76-0D60BF18B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03F70C5-8776-41DF-903B-B59DA0A98591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7412" name="Rechteck 6">
            <a:extLst>
              <a:ext uri="{FF2B5EF4-FFF2-40B4-BE49-F238E27FC236}">
                <a16:creationId xmlns:a16="http://schemas.microsoft.com/office/drawing/2014/main" id="{3C016EEA-5169-48A3-8768-0179F1D3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09800"/>
            <a:ext cx="4087812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Er sucht deshalb einen Arzt auf.  Dieser diagnostiziert eine bandscheibenbedingte Erkrankung der Lendenwirbelsäule und meldet den Verdacht auf eine Berufskrankheit an die zuständige Berufsgenossenschaft. </a:t>
            </a:r>
          </a:p>
        </p:txBody>
      </p:sp>
      <p:sp>
        <p:nvSpPr>
          <p:cNvPr id="17413" name="Ellipse 15">
            <a:extLst>
              <a:ext uri="{FF2B5EF4-FFF2-40B4-BE49-F238E27FC236}">
                <a16:creationId xmlns:a16="http://schemas.microsoft.com/office/drawing/2014/main" id="{4931E233-D6BA-42C0-BF53-94863B2C2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6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ACC3B9F-C198-4C23-A67F-37D32CF5CAD4}"/>
              </a:ext>
            </a:extLst>
          </p:cNvPr>
          <p:cNvSpPr txBox="1"/>
          <p:nvPr/>
        </p:nvSpPr>
        <p:spPr>
          <a:xfrm>
            <a:off x="8853488" y="6278563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Arial" charset="0"/>
              </a:rPr>
              <a:t>ca. 2010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06893FA-3040-4277-8605-07B7B7708D3F}"/>
              </a:ext>
            </a:extLst>
          </p:cNvPr>
          <p:cNvSpPr txBox="1">
            <a:spLocks/>
          </p:cNvSpPr>
          <p:nvPr/>
        </p:nvSpPr>
        <p:spPr bwMode="auto">
          <a:xfrm>
            <a:off x="506413" y="1457325"/>
            <a:ext cx="95742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Diagnose</a:t>
            </a:r>
          </a:p>
        </p:txBody>
      </p:sp>
      <p:sp>
        <p:nvSpPr>
          <p:cNvPr id="17416" name="Rechteck 11">
            <a:extLst>
              <a:ext uri="{FF2B5EF4-FFF2-40B4-BE49-F238E27FC236}">
                <a16:creationId xmlns:a16="http://schemas.microsoft.com/office/drawing/2014/main" id="{4746A969-C46C-43C6-A05E-8691CD9A1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1549400"/>
            <a:ext cx="5148263" cy="51482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41C2CE8F-7287-41CC-8149-6F708514D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Zeitraum nach der Diagnose</a:t>
            </a:r>
          </a:p>
        </p:txBody>
      </p:sp>
      <p:sp>
        <p:nvSpPr>
          <p:cNvPr id="19459" name="Foliennummernplatzhalter 4">
            <a:extLst>
              <a:ext uri="{FF2B5EF4-FFF2-40B4-BE49-F238E27FC236}">
                <a16:creationId xmlns:a16="http://schemas.microsoft.com/office/drawing/2014/main" id="{8361BD6F-7C07-4E21-8437-CF328D687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EA23BFA-92B2-4AEC-8540-AA94AA6B86E1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9460" name="Inhaltsplatzhalter 2">
            <a:extLst>
              <a:ext uri="{FF2B5EF4-FFF2-40B4-BE49-F238E27FC236}">
                <a16:creationId xmlns:a16="http://schemas.microsoft.com/office/drawing/2014/main" id="{C8DBCFAF-DC9A-450B-8ACA-663B7F082F14}"/>
              </a:ext>
            </a:extLst>
          </p:cNvPr>
          <p:cNvSpPr txBox="1">
            <a:spLocks/>
          </p:cNvSpPr>
          <p:nvPr/>
        </p:nvSpPr>
        <p:spPr bwMode="auto">
          <a:xfrm>
            <a:off x="1042989" y="2273300"/>
            <a:ext cx="6100762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75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179388" indent="-17780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365125" indent="-18415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549275" indent="-182563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719138" indent="-168275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1176338" indent="-168275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1633538" indent="-168275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2090738" indent="-168275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2547938" indent="-168275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de-DE" altLang="de-DE" sz="1800" b="0" dirty="0">
                <a:solidFill>
                  <a:schemeClr val="tx1"/>
                </a:solidFill>
              </a:rPr>
              <a:t>Im Rahmen des Betrieblichen Eingliederungsmanagements (BEM-Verfahren) konnte ein geeigneter Arbeitsplatz für den Beschäftigten gefunden werden. 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b="0" dirty="0">
                <a:solidFill>
                  <a:schemeClr val="tx1"/>
                </a:solidFill>
              </a:rPr>
              <a:t>Die Einrichtung des Arbeitsplatzes mit geeigneten Arbeitsmitteln erfolgte in Absprache mit der Berufsgenossenschaft.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de-DE" altLang="de-DE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de-DE" altLang="de-DE" sz="2000" b="0" dirty="0">
              <a:solidFill>
                <a:schemeClr val="tx1"/>
              </a:solidFill>
            </a:endParaRPr>
          </a:p>
        </p:txBody>
      </p:sp>
      <p:sp>
        <p:nvSpPr>
          <p:cNvPr id="19461" name="Ellipse 15">
            <a:extLst>
              <a:ext uri="{FF2B5EF4-FFF2-40B4-BE49-F238E27FC236}">
                <a16:creationId xmlns:a16="http://schemas.microsoft.com/office/drawing/2014/main" id="{D9942C76-83FE-4637-8A76-C23407C2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7</a:t>
            </a:r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586</Words>
  <Application>Microsoft Office PowerPoint</Application>
  <PresentationFormat>Benutzerdefiniert</PresentationFormat>
  <Paragraphs>142</Paragraphs>
  <Slides>16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Times</vt:lpstr>
      <vt:lpstr>BG RCI PPT-Master</vt:lpstr>
      <vt:lpstr>Berufskrankheiten aus der Praxis</vt:lpstr>
      <vt:lpstr>Arbeitssituation</vt:lpstr>
      <vt:lpstr>Station / Tätigkeit </vt:lpstr>
      <vt:lpstr>Station / Tätigkeit </vt:lpstr>
      <vt:lpstr>Station / Tätigkeit </vt:lpstr>
      <vt:lpstr>Beschwerden</vt:lpstr>
      <vt:lpstr>PowerPoint-Präsentation</vt:lpstr>
      <vt:lpstr>PowerPoint-Präsentation</vt:lpstr>
      <vt:lpstr>Zeitraum nach der Diagnose</vt:lpstr>
      <vt:lpstr>Folgen der Erkrankung</vt:lpstr>
      <vt:lpstr>Ursachen der Erkrankung </vt:lpstr>
      <vt:lpstr>Maßnahmen</vt:lpstr>
      <vt:lpstr>Vorschläge für geeignete Arbeitsmittel </vt:lpstr>
      <vt:lpstr>Wissensblock: Medizinische Hintergründe</vt:lpstr>
      <vt:lpstr>Wissensblock: Medizinische Hintergründe</vt:lpstr>
      <vt:lpstr>Fragen für die Diskussionsrunde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Berufskrankheiten aus der Praxis</dc:title>
  <dc:creator/>
  <cp:revision>486</cp:revision>
  <dcterms:created xsi:type="dcterms:W3CDTF">2009-09-24T11:16:33Z</dcterms:created>
  <dcterms:modified xsi:type="dcterms:W3CDTF">2019-02-12T13:02:07Z</dcterms:modified>
</cp:coreProperties>
</file>