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63" r:id="rId2"/>
    <p:sldId id="296" r:id="rId3"/>
    <p:sldId id="275" r:id="rId4"/>
    <p:sldId id="265" r:id="rId5"/>
    <p:sldId id="266" r:id="rId6"/>
    <p:sldId id="267" r:id="rId7"/>
    <p:sldId id="268" r:id="rId8"/>
    <p:sldId id="269" r:id="rId9"/>
    <p:sldId id="284" r:id="rId10"/>
    <p:sldId id="277" r:id="rId11"/>
    <p:sldId id="278" r:id="rId12"/>
    <p:sldId id="279" r:id="rId13"/>
    <p:sldId id="286" r:id="rId14"/>
    <p:sldId id="282" r:id="rId15"/>
    <p:sldId id="283" r:id="rId16"/>
    <p:sldId id="287" r:id="rId17"/>
  </p:sldIdLst>
  <p:sldSz cx="10688638" cy="7562850"/>
  <p:notesSz cx="6858000" cy="9144000"/>
  <p:defaultTextStyle>
    <a:defPPr>
      <a:defRPr lang="de-DE"/>
    </a:defPPr>
    <a:lvl1pPr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1pPr>
    <a:lvl2pPr marL="4572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2pPr>
    <a:lvl3pPr marL="9144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3pPr>
    <a:lvl4pPr marL="13716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4pPr>
    <a:lvl5pPr marL="18288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5pPr>
    <a:lvl6pPr marL="2286000" algn="l" defTabSz="914400" rtl="0" eaLnBrk="1" latinLnBrk="0" hangingPunct="1">
      <a:defRPr sz="3400" b="1" kern="1200">
        <a:solidFill>
          <a:srgbClr val="004994"/>
        </a:solidFill>
        <a:latin typeface="Arial" panose="020B0604020202020204" pitchFamily="34" charset="0"/>
        <a:ea typeface="+mn-ea"/>
        <a:cs typeface="+mn-cs"/>
      </a:defRPr>
    </a:lvl6pPr>
    <a:lvl7pPr marL="2743200" algn="l" defTabSz="914400" rtl="0" eaLnBrk="1" latinLnBrk="0" hangingPunct="1">
      <a:defRPr sz="3400" b="1" kern="1200">
        <a:solidFill>
          <a:srgbClr val="004994"/>
        </a:solidFill>
        <a:latin typeface="Arial" panose="020B0604020202020204" pitchFamily="34" charset="0"/>
        <a:ea typeface="+mn-ea"/>
        <a:cs typeface="+mn-cs"/>
      </a:defRPr>
    </a:lvl7pPr>
    <a:lvl8pPr marL="3200400" algn="l" defTabSz="914400" rtl="0" eaLnBrk="1" latinLnBrk="0" hangingPunct="1">
      <a:defRPr sz="3400" b="1" kern="1200">
        <a:solidFill>
          <a:srgbClr val="004994"/>
        </a:solidFill>
        <a:latin typeface="Arial" panose="020B0604020202020204" pitchFamily="34" charset="0"/>
        <a:ea typeface="+mn-ea"/>
        <a:cs typeface="+mn-cs"/>
      </a:defRPr>
    </a:lvl8pPr>
    <a:lvl9pPr marL="3657600" algn="l" defTabSz="914400" rtl="0" eaLnBrk="1" latinLnBrk="0" hangingPunct="1">
      <a:defRPr sz="3400" b="1" kern="1200">
        <a:solidFill>
          <a:srgbClr val="004994"/>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4128" userDrawn="1">
          <p15:clr>
            <a:srgbClr val="A4A3A4"/>
          </p15:clr>
        </p15:guide>
        <p15:guide id="3" orient="horz" pos="737">
          <p15:clr>
            <a:srgbClr val="A4A3A4"/>
          </p15:clr>
        </p15:guide>
        <p15:guide id="4" orient="horz" pos="1520">
          <p15:clr>
            <a:srgbClr val="A4A3A4"/>
          </p15:clr>
        </p15:guide>
        <p15:guide id="5" pos="6541">
          <p15:clr>
            <a:srgbClr val="A4A3A4"/>
          </p15:clr>
        </p15:guide>
        <p15:guide id="6" pos="664">
          <p15:clr>
            <a:srgbClr val="A4A3A4"/>
          </p15:clr>
        </p15:guide>
        <p15:guide id="7" pos="5816" userDrawn="1">
          <p15:clr>
            <a:srgbClr val="A4A3A4"/>
          </p15:clr>
        </p15:guide>
        <p15:guide id="8" pos="305">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a, Agnes" initials="NA" lastIdx="17" clrIdx="0"/>
  <p:cmAuthor id="2" name="Valerie Pfister" initials="VP" lastIdx="1" clrIdx="1">
    <p:extLst>
      <p:ext uri="{19B8F6BF-5375-455C-9EA6-DF929625EA0E}">
        <p15:presenceInfo xmlns:p15="http://schemas.microsoft.com/office/powerpoint/2012/main" userId="Valerie Pfi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BE1"/>
    <a:srgbClr val="004994"/>
    <a:srgbClr val="FF0066"/>
    <a:srgbClr val="55555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72" autoAdjust="0"/>
    <p:restoredTop sz="96301" autoAdjust="0"/>
  </p:normalViewPr>
  <p:slideViewPr>
    <p:cSldViewPr snapToGrid="0" showGuides="1">
      <p:cViewPr varScale="1">
        <p:scale>
          <a:sx n="99" d="100"/>
          <a:sy n="99" d="100"/>
        </p:scale>
        <p:origin x="246" y="78"/>
      </p:cViewPr>
      <p:guideLst>
        <p:guide orient="horz" pos="976"/>
        <p:guide orient="horz" pos="4128"/>
        <p:guide orient="horz" pos="737"/>
        <p:guide orient="horz" pos="1520"/>
        <p:guide pos="6541"/>
        <p:guide pos="664"/>
        <p:guide pos="5816"/>
        <p:guide pos="30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19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51ABD7E-C29E-407B-A2CD-8C10B2B158E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5" name="Rectangle 3">
            <a:extLst>
              <a:ext uri="{FF2B5EF4-FFF2-40B4-BE49-F238E27FC236}">
                <a16:creationId xmlns:a16="http://schemas.microsoft.com/office/drawing/2014/main" id="{FAFEC915-0FB8-4C97-B1D3-751D4EFB72D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a:defRPr>
            </a:lvl1pPr>
          </a:lstStyle>
          <a:p>
            <a:pPr>
              <a:defRPr/>
            </a:pPr>
            <a:endParaRPr lang="de-DE"/>
          </a:p>
        </p:txBody>
      </p:sp>
      <p:sp>
        <p:nvSpPr>
          <p:cNvPr id="4100" name="Rectangle 4">
            <a:extLst>
              <a:ext uri="{FF2B5EF4-FFF2-40B4-BE49-F238E27FC236}">
                <a16:creationId xmlns:a16="http://schemas.microsoft.com/office/drawing/2014/main" id="{3303F7AD-EC80-4BBE-B7CB-2D1B814754E8}"/>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C7D80CF6-07E9-4570-A118-54853DA1654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4278" name="Rectangle 6">
            <a:extLst>
              <a:ext uri="{FF2B5EF4-FFF2-40B4-BE49-F238E27FC236}">
                <a16:creationId xmlns:a16="http://schemas.microsoft.com/office/drawing/2014/main" id="{863B3EF2-DBD8-4E14-BD6B-CDF5546C841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9" name="Rectangle 7">
            <a:extLst>
              <a:ext uri="{FF2B5EF4-FFF2-40B4-BE49-F238E27FC236}">
                <a16:creationId xmlns:a16="http://schemas.microsoft.com/office/drawing/2014/main" id="{97CF13DF-0C1E-4B4F-87B3-49A06D7FA69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panose="02020603050405020304" pitchFamily="18" charset="0"/>
              </a:defRPr>
            </a:lvl1pPr>
          </a:lstStyle>
          <a:p>
            <a:pPr>
              <a:defRPr/>
            </a:pPr>
            <a:fld id="{E71D8424-78B4-4826-8D94-EE15B064AFB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1</a:t>
            </a:fld>
            <a:endParaRPr lang="de-DE" altLang="de-DE"/>
          </a:p>
        </p:txBody>
      </p:sp>
    </p:spTree>
    <p:extLst>
      <p:ext uri="{BB962C8B-B14F-4D97-AF65-F5344CB8AC3E}">
        <p14:creationId xmlns:p14="http://schemas.microsoft.com/office/powerpoint/2010/main" val="377059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10</a:t>
            </a:fld>
            <a:endParaRPr lang="de-DE" altLang="de-DE"/>
          </a:p>
        </p:txBody>
      </p:sp>
    </p:spTree>
    <p:extLst>
      <p:ext uri="{BB962C8B-B14F-4D97-AF65-F5344CB8AC3E}">
        <p14:creationId xmlns:p14="http://schemas.microsoft.com/office/powerpoint/2010/main" val="5129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11</a:t>
            </a:fld>
            <a:endParaRPr lang="de-DE" altLang="de-DE"/>
          </a:p>
        </p:txBody>
      </p:sp>
    </p:spTree>
    <p:extLst>
      <p:ext uri="{BB962C8B-B14F-4D97-AF65-F5344CB8AC3E}">
        <p14:creationId xmlns:p14="http://schemas.microsoft.com/office/powerpoint/2010/main" val="146116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12</a:t>
            </a:fld>
            <a:endParaRPr lang="de-DE" altLang="de-DE"/>
          </a:p>
        </p:txBody>
      </p:sp>
    </p:spTree>
    <p:extLst>
      <p:ext uri="{BB962C8B-B14F-4D97-AF65-F5344CB8AC3E}">
        <p14:creationId xmlns:p14="http://schemas.microsoft.com/office/powerpoint/2010/main" val="8074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13</a:t>
            </a:fld>
            <a:endParaRPr lang="de-DE" altLang="de-DE"/>
          </a:p>
        </p:txBody>
      </p:sp>
    </p:spTree>
    <p:extLst>
      <p:ext uri="{BB962C8B-B14F-4D97-AF65-F5344CB8AC3E}">
        <p14:creationId xmlns:p14="http://schemas.microsoft.com/office/powerpoint/2010/main" val="199420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8E9234CA-304A-4B68-8EC9-4E9757FB722C}"/>
              </a:ext>
            </a:extLst>
          </p:cNvPr>
          <p:cNvSpPr>
            <a:spLocks noGrp="1" noRot="1" noChangeAspect="1" noChangeArrowheads="1" noTextEdit="1"/>
          </p:cNvSpPr>
          <p:nvPr>
            <p:ph type="sldImg"/>
          </p:nvPr>
        </p:nvSpPr>
        <p:spPr>
          <a:ln/>
        </p:spPr>
      </p:sp>
      <p:sp>
        <p:nvSpPr>
          <p:cNvPr id="20483" name="Notizenplatzhalter 2">
            <a:extLst>
              <a:ext uri="{FF2B5EF4-FFF2-40B4-BE49-F238E27FC236}">
                <a16:creationId xmlns:a16="http://schemas.microsoft.com/office/drawing/2014/main" id="{03FAB2F7-818C-4D17-BAB6-80661F0B0D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0484" name="Foliennummernplatzhalter 3">
            <a:extLst>
              <a:ext uri="{FF2B5EF4-FFF2-40B4-BE49-F238E27FC236}">
                <a16:creationId xmlns:a16="http://schemas.microsoft.com/office/drawing/2014/main" id="{09884CAF-AD2F-4796-B1F7-6C083D2E80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6166E869-94BA-4FF2-A2DF-2974D5E69D7B}" type="slidenum">
              <a:rPr lang="de-DE" altLang="de-DE" sz="1200" b="0" smtClean="0">
                <a:solidFill>
                  <a:schemeClr val="tx1"/>
                </a:solidFill>
                <a:latin typeface="Times" panose="02020603050405020304" pitchFamily="18" charset="0"/>
              </a:rPr>
              <a:pPr/>
              <a:t>14</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25460A9E-126B-4A8B-BBEA-9968BE0EA056}"/>
              </a:ext>
            </a:extLst>
          </p:cNvPr>
          <p:cNvSpPr>
            <a:spLocks noGrp="1" noRot="1" noChangeAspect="1" noChangeArrowheads="1" noTextEdit="1"/>
          </p:cNvSpPr>
          <p:nvPr>
            <p:ph type="sldImg"/>
          </p:nvPr>
        </p:nvSpPr>
        <p:spPr>
          <a:ln/>
        </p:spPr>
      </p:sp>
      <p:sp>
        <p:nvSpPr>
          <p:cNvPr id="24579" name="Notizenplatzhalter 2">
            <a:extLst>
              <a:ext uri="{FF2B5EF4-FFF2-40B4-BE49-F238E27FC236}">
                <a16:creationId xmlns:a16="http://schemas.microsoft.com/office/drawing/2014/main" id="{EC89A43F-42A4-4B7B-9C39-5B6DA13FEA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4580" name="Foliennummernplatzhalter 3">
            <a:extLst>
              <a:ext uri="{FF2B5EF4-FFF2-40B4-BE49-F238E27FC236}">
                <a16:creationId xmlns:a16="http://schemas.microsoft.com/office/drawing/2014/main" id="{A5EA13E2-9607-47AA-87DB-A5EEB2EAAE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0834E562-AB42-412C-BE43-E92ED651275C}" type="slidenum">
              <a:rPr lang="de-DE" altLang="de-DE" sz="1200" b="0" smtClean="0">
                <a:solidFill>
                  <a:schemeClr val="tx1"/>
                </a:solidFill>
                <a:latin typeface="Times" panose="02020603050405020304" pitchFamily="18" charset="0"/>
              </a:rPr>
              <a:pPr/>
              <a:t>15</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A1E131C6-41F0-471B-9A63-ACA7DF8CE0E2}"/>
              </a:ext>
            </a:extLst>
          </p:cNvPr>
          <p:cNvSpPr>
            <a:spLocks noGrp="1" noRot="1" noChangeAspect="1" noChangeArrowheads="1" noTextEdit="1"/>
          </p:cNvSpPr>
          <p:nvPr>
            <p:ph type="sldImg"/>
          </p:nvPr>
        </p:nvSpPr>
        <p:spPr>
          <a:ln/>
        </p:spPr>
      </p:sp>
      <p:sp>
        <p:nvSpPr>
          <p:cNvPr id="26627" name="Notizenplatzhalter 2">
            <a:extLst>
              <a:ext uri="{FF2B5EF4-FFF2-40B4-BE49-F238E27FC236}">
                <a16:creationId xmlns:a16="http://schemas.microsoft.com/office/drawing/2014/main" id="{269CE65C-BBF0-48B1-BDA1-869D9C8F5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6628" name="Foliennummernplatzhalter 3">
            <a:extLst>
              <a:ext uri="{FF2B5EF4-FFF2-40B4-BE49-F238E27FC236}">
                <a16:creationId xmlns:a16="http://schemas.microsoft.com/office/drawing/2014/main" id="{6ED3316C-C1E3-4975-9A96-8EF166EFCA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D7C7EF14-7212-42FC-8684-E86D3BF4E87B}" type="slidenum">
              <a:rPr lang="de-DE" altLang="de-DE" sz="1200" b="0" smtClean="0">
                <a:solidFill>
                  <a:schemeClr val="tx1"/>
                </a:solidFill>
                <a:latin typeface="Times" panose="02020603050405020304" pitchFamily="18" charset="0"/>
              </a:rPr>
              <a:pPr/>
              <a:t>16</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2</a:t>
            </a:fld>
            <a:endParaRPr lang="de-DE" altLang="de-DE"/>
          </a:p>
        </p:txBody>
      </p:sp>
    </p:spTree>
    <p:extLst>
      <p:ext uri="{BB962C8B-B14F-4D97-AF65-F5344CB8AC3E}">
        <p14:creationId xmlns:p14="http://schemas.microsoft.com/office/powerpoint/2010/main" val="238370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3</a:t>
            </a:fld>
            <a:endParaRPr lang="de-DE" altLang="de-DE"/>
          </a:p>
        </p:txBody>
      </p:sp>
    </p:spTree>
    <p:extLst>
      <p:ext uri="{BB962C8B-B14F-4D97-AF65-F5344CB8AC3E}">
        <p14:creationId xmlns:p14="http://schemas.microsoft.com/office/powerpoint/2010/main" val="154460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4D75C103-1920-4F65-9281-E3B59A97621E}"/>
              </a:ext>
            </a:extLst>
          </p:cNvPr>
          <p:cNvSpPr>
            <a:spLocks noGrp="1" noRot="1" noChangeAspect="1" noChangeArrowheads="1" noTextEdit="1"/>
          </p:cNvSpPr>
          <p:nvPr>
            <p:ph type="sldImg"/>
          </p:nvPr>
        </p:nvSpPr>
        <p:spPr>
          <a:ln/>
        </p:spPr>
      </p:sp>
      <p:sp>
        <p:nvSpPr>
          <p:cNvPr id="9219" name="Notizenplatzhalter 2">
            <a:extLst>
              <a:ext uri="{FF2B5EF4-FFF2-40B4-BE49-F238E27FC236}">
                <a16:creationId xmlns:a16="http://schemas.microsoft.com/office/drawing/2014/main" id="{500D9468-7F80-4B7E-923E-52A7E1422E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9220" name="Foliennummernplatzhalter 3">
            <a:extLst>
              <a:ext uri="{FF2B5EF4-FFF2-40B4-BE49-F238E27FC236}">
                <a16:creationId xmlns:a16="http://schemas.microsoft.com/office/drawing/2014/main" id="{8C125ECB-1E06-408E-B578-BCC5AD0997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FA3B4959-5B72-403F-888B-9BF258103942}" type="slidenum">
              <a:rPr lang="de-DE" altLang="de-DE" sz="1200" b="0" smtClean="0">
                <a:solidFill>
                  <a:schemeClr val="tx1"/>
                </a:solidFill>
                <a:latin typeface="Times" panose="02020603050405020304" pitchFamily="18" charset="0"/>
              </a:rPr>
              <a:pPr/>
              <a:t>4</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5</a:t>
            </a:fld>
            <a:endParaRPr lang="de-DE" altLang="de-DE"/>
          </a:p>
        </p:txBody>
      </p:sp>
    </p:spTree>
    <p:extLst>
      <p:ext uri="{BB962C8B-B14F-4D97-AF65-F5344CB8AC3E}">
        <p14:creationId xmlns:p14="http://schemas.microsoft.com/office/powerpoint/2010/main" val="297054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6</a:t>
            </a:fld>
            <a:endParaRPr lang="de-DE" altLang="de-DE"/>
          </a:p>
        </p:txBody>
      </p:sp>
    </p:spTree>
    <p:extLst>
      <p:ext uri="{BB962C8B-B14F-4D97-AF65-F5344CB8AC3E}">
        <p14:creationId xmlns:p14="http://schemas.microsoft.com/office/powerpoint/2010/main" val="128230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7</a:t>
            </a:fld>
            <a:endParaRPr lang="de-DE" altLang="de-DE"/>
          </a:p>
        </p:txBody>
      </p:sp>
    </p:spTree>
    <p:extLst>
      <p:ext uri="{BB962C8B-B14F-4D97-AF65-F5344CB8AC3E}">
        <p14:creationId xmlns:p14="http://schemas.microsoft.com/office/powerpoint/2010/main" val="265934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8</a:t>
            </a:fld>
            <a:endParaRPr lang="de-DE" altLang="de-DE"/>
          </a:p>
        </p:txBody>
      </p:sp>
    </p:spTree>
    <p:extLst>
      <p:ext uri="{BB962C8B-B14F-4D97-AF65-F5344CB8AC3E}">
        <p14:creationId xmlns:p14="http://schemas.microsoft.com/office/powerpoint/2010/main" val="104608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E71D8424-78B4-4826-8D94-EE15B064AFB9}" type="slidenum">
              <a:rPr lang="de-DE" altLang="de-DE" smtClean="0"/>
              <a:pPr>
                <a:defRPr/>
              </a:pPr>
              <a:t>9</a:t>
            </a:fld>
            <a:endParaRPr lang="de-DE" altLang="de-DE"/>
          </a:p>
        </p:txBody>
      </p:sp>
    </p:spTree>
    <p:extLst>
      <p:ext uri="{BB962C8B-B14F-4D97-AF65-F5344CB8AC3E}">
        <p14:creationId xmlns:p14="http://schemas.microsoft.com/office/powerpoint/2010/main" val="2783832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3" descr="01-PPT BG-RCI-Titel">
            <a:extLst>
              <a:ext uri="{FF2B5EF4-FFF2-40B4-BE49-F238E27FC236}">
                <a16:creationId xmlns:a16="http://schemas.microsoft.com/office/drawing/2014/main" id="{CA8146D0-0D56-40B9-9708-B62BAEE1A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3032125" y="2413000"/>
            <a:ext cx="7132638" cy="936625"/>
          </a:xfrm>
        </p:spPr>
        <p:txBody>
          <a:bodyPr bIns="0"/>
          <a:lstStyle>
            <a:lvl1pPr>
              <a:lnSpc>
                <a:spcPct val="90000"/>
              </a:lnSpc>
              <a:defRPr sz="3400"/>
            </a:lvl1pPr>
          </a:lstStyle>
          <a:p>
            <a:r>
              <a:rPr lang="de-DE"/>
              <a:t>Titel des Vortrags,</a:t>
            </a:r>
            <a:br>
              <a:rPr lang="de-DE"/>
            </a:br>
            <a:r>
              <a:rPr lang="de-DE"/>
              <a:t>bei Bedarf zweizeilig</a:t>
            </a:r>
          </a:p>
        </p:txBody>
      </p:sp>
      <p:sp>
        <p:nvSpPr>
          <p:cNvPr id="50192" name="Rectangle 16"/>
          <p:cNvSpPr>
            <a:spLocks noGrp="1" noChangeArrowheads="1"/>
          </p:cNvSpPr>
          <p:nvPr>
            <p:ph type="subTitle" idx="1"/>
          </p:nvPr>
        </p:nvSpPr>
        <p:spPr>
          <a:xfrm>
            <a:off x="3032125" y="3421063"/>
            <a:ext cx="7132638" cy="1752600"/>
          </a:xfrm>
        </p:spPr>
        <p:txBody>
          <a:bodyPr/>
          <a:lstStyle>
            <a:lvl1pPr>
              <a:defRPr sz="2800" b="1"/>
            </a:lvl1pPr>
          </a:lstStyle>
          <a:p>
            <a:r>
              <a:rPr lang="de-DE"/>
              <a:t>Untertitel</a:t>
            </a:r>
          </a:p>
        </p:txBody>
      </p:sp>
      <p:sp>
        <p:nvSpPr>
          <p:cNvPr id="5" name="Rectangle 13">
            <a:extLst>
              <a:ext uri="{FF2B5EF4-FFF2-40B4-BE49-F238E27FC236}">
                <a16:creationId xmlns:a16="http://schemas.microsoft.com/office/drawing/2014/main" id="{B54D067E-8A20-4390-AF2C-4AC234917373}"/>
              </a:ext>
            </a:extLst>
          </p:cNvPr>
          <p:cNvSpPr>
            <a:spLocks noGrp="1" noChangeArrowheads="1"/>
          </p:cNvSpPr>
          <p:nvPr>
            <p:ph type="dt" sz="half" idx="10"/>
          </p:nvPr>
        </p:nvSpPr>
        <p:spPr>
          <a:xfrm>
            <a:off x="3032125" y="6884988"/>
            <a:ext cx="6996113" cy="280987"/>
          </a:xfrm>
        </p:spPr>
        <p:txBody>
          <a:bodyPr anchor="t"/>
          <a:lstStyle>
            <a:lvl1pPr algn="l" eaLnBrk="0" hangingPunct="0">
              <a:defRPr sz="1800">
                <a:solidFill>
                  <a:srgbClr val="555555"/>
                </a:solidFill>
              </a:defRPr>
            </a:lvl1pPr>
          </a:lstStyle>
          <a:p>
            <a:pPr>
              <a:defRPr/>
            </a:pPr>
            <a:fld id="{A32D067C-67FA-42FC-81E3-D3648A0826B2}" type="datetime1">
              <a:rPr lang="de-DE"/>
              <a:pPr>
                <a:defRPr/>
              </a:pPr>
              <a:t>12.02.2019</a:t>
            </a:fld>
            <a:endParaRPr lang="de-DE"/>
          </a:p>
        </p:txBody>
      </p:sp>
      <p:sp>
        <p:nvSpPr>
          <p:cNvPr id="6" name="Rectangle 14">
            <a:extLst>
              <a:ext uri="{FF2B5EF4-FFF2-40B4-BE49-F238E27FC236}">
                <a16:creationId xmlns:a16="http://schemas.microsoft.com/office/drawing/2014/main" id="{E2CA6C5F-5359-4261-9382-1319949523C2}"/>
              </a:ext>
            </a:extLst>
          </p:cNvPr>
          <p:cNvSpPr>
            <a:spLocks noGrp="1" noChangeArrowheads="1"/>
          </p:cNvSpPr>
          <p:nvPr>
            <p:ph type="ftr" sz="quarter" idx="11"/>
          </p:nvPr>
        </p:nvSpPr>
        <p:spPr bwMode="auto">
          <a:xfrm>
            <a:off x="3032125" y="6518275"/>
            <a:ext cx="6996113" cy="287338"/>
          </a:xfrm>
          <a:prstGeom prst="rect">
            <a:avLst/>
          </a:prstGeom>
          <a:ln>
            <a:miter lim="800000"/>
            <a:headEnd/>
            <a:tailEnd/>
          </a:ln>
        </p:spPr>
        <p:txBody>
          <a:bodyPr vert="horz" wrap="square" lIns="0" tIns="0" rIns="0" bIns="0" numCol="1" anchor="t" anchorCtr="0" compatLnSpc="1">
            <a:prstTxWarp prst="textNoShape">
              <a:avLst/>
            </a:prstTxWarp>
          </a:bodyPr>
          <a:lstStyle>
            <a:lvl1pPr>
              <a:defRPr sz="2000" b="0">
                <a:solidFill>
                  <a:srgbClr val="555555"/>
                </a:solidFill>
                <a:latin typeface="Arial" charset="0"/>
              </a:defRPr>
            </a:lvl1pPr>
          </a:lstStyle>
          <a:p>
            <a:pPr>
              <a:defRPr/>
            </a:pPr>
            <a:r>
              <a:rPr lang="de-DE"/>
              <a:t>Vortragstitel, Autor, Veranstaltung</a:t>
            </a:r>
          </a:p>
        </p:txBody>
      </p:sp>
    </p:spTree>
    <p:extLst>
      <p:ext uri="{BB962C8B-B14F-4D97-AF65-F5344CB8AC3E}">
        <p14:creationId xmlns:p14="http://schemas.microsoft.com/office/powerpoint/2010/main" val="166490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BA40B4A4-65D2-499F-B4BA-241069D7D5E2}"/>
              </a:ext>
            </a:extLst>
          </p:cNvPr>
          <p:cNvSpPr>
            <a:spLocks noGrp="1" noChangeArrowheads="1"/>
          </p:cNvSpPr>
          <p:nvPr>
            <p:ph type="dt" sz="half" idx="10"/>
          </p:nvPr>
        </p:nvSpPr>
        <p:spPr>
          <a:ln/>
        </p:spPr>
        <p:txBody>
          <a:bodyPr/>
          <a:lstStyle>
            <a:lvl1pPr>
              <a:defRPr/>
            </a:lvl1pPr>
          </a:lstStyle>
          <a:p>
            <a:pPr>
              <a:defRPr/>
            </a:pPr>
            <a:fld id="{D5B6EF6F-577F-4257-B166-CCF88C9D0A15}" type="datetime1">
              <a:rPr lang="de-DE"/>
              <a:pPr>
                <a:defRPr/>
              </a:pPr>
              <a:t>12.02.2019</a:t>
            </a:fld>
            <a:endParaRPr lang="de-DE"/>
          </a:p>
        </p:txBody>
      </p:sp>
      <p:sp>
        <p:nvSpPr>
          <p:cNvPr id="5" name="Rectangle 13">
            <a:extLst>
              <a:ext uri="{FF2B5EF4-FFF2-40B4-BE49-F238E27FC236}">
                <a16:creationId xmlns:a16="http://schemas.microsoft.com/office/drawing/2014/main" id="{23801DE2-4C93-4BDD-ADB1-4BAF7DF60470}"/>
              </a:ext>
            </a:extLst>
          </p:cNvPr>
          <p:cNvSpPr>
            <a:spLocks noGrp="1" noChangeArrowheads="1"/>
          </p:cNvSpPr>
          <p:nvPr>
            <p:ph type="sldNum" sz="quarter" idx="11"/>
          </p:nvPr>
        </p:nvSpPr>
        <p:spPr>
          <a:ln/>
        </p:spPr>
        <p:txBody>
          <a:bodyPr/>
          <a:lstStyle>
            <a:lvl1pPr>
              <a:defRPr/>
            </a:lvl1pPr>
          </a:lstStyle>
          <a:p>
            <a:pPr>
              <a:defRPr/>
            </a:pPr>
            <a:r>
              <a:rPr lang="de-DE" altLang="de-DE"/>
              <a:t>Seite </a:t>
            </a:r>
            <a:fld id="{F2E9D0B6-B574-40BA-A70A-2938699C009A}" type="slidenum">
              <a:rPr lang="de-DE" altLang="de-DE" smtClean="0"/>
              <a:pPr>
                <a:defRPr/>
              </a:pPr>
              <a:t>‹Nr.›</a:t>
            </a:fld>
            <a:endParaRPr lang="de-DE" altLang="de-DE"/>
          </a:p>
        </p:txBody>
      </p:sp>
    </p:spTree>
    <p:extLst>
      <p:ext uri="{BB962C8B-B14F-4D97-AF65-F5344CB8AC3E}">
        <p14:creationId xmlns:p14="http://schemas.microsoft.com/office/powerpoint/2010/main" val="421491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2400" y="1457325"/>
            <a:ext cx="2392363" cy="4040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550" y="1457325"/>
            <a:ext cx="7029450" cy="40401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36A45B2E-2023-4093-85FA-487FC2A8C8BB}"/>
              </a:ext>
            </a:extLst>
          </p:cNvPr>
          <p:cNvSpPr>
            <a:spLocks noGrp="1" noChangeArrowheads="1"/>
          </p:cNvSpPr>
          <p:nvPr>
            <p:ph type="dt" sz="half" idx="10"/>
          </p:nvPr>
        </p:nvSpPr>
        <p:spPr>
          <a:ln/>
        </p:spPr>
        <p:txBody>
          <a:bodyPr/>
          <a:lstStyle>
            <a:lvl1pPr>
              <a:defRPr/>
            </a:lvl1pPr>
          </a:lstStyle>
          <a:p>
            <a:pPr>
              <a:defRPr/>
            </a:pPr>
            <a:fld id="{EEC91AC1-A047-4465-926E-EFA7C7055B34}" type="datetime1">
              <a:rPr lang="de-DE"/>
              <a:pPr>
                <a:defRPr/>
              </a:pPr>
              <a:t>12.02.2019</a:t>
            </a:fld>
            <a:endParaRPr lang="de-DE"/>
          </a:p>
        </p:txBody>
      </p:sp>
      <p:sp>
        <p:nvSpPr>
          <p:cNvPr id="5" name="Rectangle 13">
            <a:extLst>
              <a:ext uri="{FF2B5EF4-FFF2-40B4-BE49-F238E27FC236}">
                <a16:creationId xmlns:a16="http://schemas.microsoft.com/office/drawing/2014/main" id="{BA4A3159-EDAA-4C73-B67A-35386B795ACE}"/>
              </a:ext>
            </a:extLst>
          </p:cNvPr>
          <p:cNvSpPr>
            <a:spLocks noGrp="1" noChangeArrowheads="1"/>
          </p:cNvSpPr>
          <p:nvPr>
            <p:ph type="sldNum" sz="quarter" idx="11"/>
          </p:nvPr>
        </p:nvSpPr>
        <p:spPr>
          <a:ln/>
        </p:spPr>
        <p:txBody>
          <a:bodyPr/>
          <a:lstStyle>
            <a:lvl1pPr>
              <a:defRPr/>
            </a:lvl1pPr>
          </a:lstStyle>
          <a:p>
            <a:pPr>
              <a:defRPr/>
            </a:pPr>
            <a:r>
              <a:rPr lang="de-DE" altLang="de-DE"/>
              <a:t>Seite </a:t>
            </a:r>
            <a:fld id="{8E0D97D3-495C-4316-A6B6-37BBFF47B10C}" type="slidenum">
              <a:rPr lang="de-DE" altLang="de-DE" smtClean="0"/>
              <a:pPr>
                <a:defRPr/>
              </a:pPr>
              <a:t>‹Nr.›</a:t>
            </a:fld>
            <a:endParaRPr lang="de-DE" altLang="de-DE"/>
          </a:p>
        </p:txBody>
      </p:sp>
    </p:spTree>
    <p:extLst>
      <p:ext uri="{BB962C8B-B14F-4D97-AF65-F5344CB8AC3E}">
        <p14:creationId xmlns:p14="http://schemas.microsoft.com/office/powerpoint/2010/main" val="382639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9548752-65B4-4988-AB15-C4C2090FDE09}"/>
              </a:ext>
            </a:extLst>
          </p:cNvPr>
          <p:cNvSpPr>
            <a:spLocks noGrp="1"/>
          </p:cNvSpPr>
          <p:nvPr>
            <p:ph type="dt" sz="half" idx="10"/>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C6052D9B-6EF9-4D35-B6D7-45F29E3C1C38}"/>
              </a:ext>
            </a:extLst>
          </p:cNvPr>
          <p:cNvSpPr>
            <a:spLocks noGrp="1"/>
          </p:cNvSpPr>
          <p:nvPr>
            <p:ph type="sldNum" sz="quarter" idx="11"/>
          </p:nvPr>
        </p:nvSpPr>
        <p:spPr/>
        <p:txBody>
          <a:bodyPr/>
          <a:lstStyle>
            <a:lvl1pPr>
              <a:defRPr/>
            </a:lvl1pPr>
          </a:lstStyle>
          <a:p>
            <a:pPr>
              <a:defRPr/>
            </a:pPr>
            <a:r>
              <a:rPr lang="de-DE" altLang="de-DE"/>
              <a:t>Seite </a:t>
            </a:r>
            <a:fld id="{A1ADF427-3F42-405B-A0AE-62396234E9C8}" type="slidenum">
              <a:rPr lang="de-DE" altLang="de-DE" smtClean="0"/>
              <a:pPr>
                <a:defRPr/>
              </a:pPr>
              <a:t>‹Nr.›</a:t>
            </a:fld>
            <a:endParaRPr lang="de-DE" altLang="de-DE"/>
          </a:p>
        </p:txBody>
      </p:sp>
    </p:spTree>
    <p:extLst>
      <p:ext uri="{BB962C8B-B14F-4D97-AF65-F5344CB8AC3E}">
        <p14:creationId xmlns:p14="http://schemas.microsoft.com/office/powerpoint/2010/main" val="329556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85263" cy="15017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a:extLst>
              <a:ext uri="{FF2B5EF4-FFF2-40B4-BE49-F238E27FC236}">
                <a16:creationId xmlns:a16="http://schemas.microsoft.com/office/drawing/2014/main" id="{4F058CD0-FB04-4936-905A-20D597833C97}"/>
              </a:ext>
            </a:extLst>
          </p:cNvPr>
          <p:cNvSpPr>
            <a:spLocks noGrp="1" noChangeArrowheads="1"/>
          </p:cNvSpPr>
          <p:nvPr>
            <p:ph type="dt" sz="half" idx="10"/>
          </p:nvPr>
        </p:nvSpPr>
        <p:spPr>
          <a:ln/>
        </p:spPr>
        <p:txBody>
          <a:bodyPr/>
          <a:lstStyle>
            <a:lvl1pPr>
              <a:defRPr/>
            </a:lvl1pPr>
          </a:lstStyle>
          <a:p>
            <a:pPr>
              <a:defRPr/>
            </a:pPr>
            <a:fld id="{84C16FE3-757A-4FA5-9B62-0326FA617021}" type="datetime1">
              <a:rPr lang="de-DE"/>
              <a:pPr>
                <a:defRPr/>
              </a:pPr>
              <a:t>12.02.2019</a:t>
            </a:fld>
            <a:endParaRPr lang="de-DE"/>
          </a:p>
        </p:txBody>
      </p:sp>
      <p:sp>
        <p:nvSpPr>
          <p:cNvPr id="5" name="Rectangle 13">
            <a:extLst>
              <a:ext uri="{FF2B5EF4-FFF2-40B4-BE49-F238E27FC236}">
                <a16:creationId xmlns:a16="http://schemas.microsoft.com/office/drawing/2014/main" id="{C1BF5F7B-38D8-480E-9169-AE5B77F0E861}"/>
              </a:ext>
            </a:extLst>
          </p:cNvPr>
          <p:cNvSpPr>
            <a:spLocks noGrp="1" noChangeArrowheads="1"/>
          </p:cNvSpPr>
          <p:nvPr>
            <p:ph type="sldNum" sz="quarter" idx="11"/>
          </p:nvPr>
        </p:nvSpPr>
        <p:spPr>
          <a:ln/>
        </p:spPr>
        <p:txBody>
          <a:bodyPr/>
          <a:lstStyle>
            <a:lvl1pPr>
              <a:defRPr/>
            </a:lvl1pPr>
          </a:lstStyle>
          <a:p>
            <a:pPr>
              <a:defRPr/>
            </a:pPr>
            <a:r>
              <a:rPr lang="de-DE" altLang="de-DE"/>
              <a:t>Seite </a:t>
            </a:r>
            <a:fld id="{CA183EFD-7191-4E0C-8B9B-F8FF7448D71C}" type="slidenum">
              <a:rPr lang="de-DE" altLang="de-DE" smtClean="0"/>
              <a:pPr>
                <a:defRPr/>
              </a:pPr>
              <a:t>‹Nr.›</a:t>
            </a:fld>
            <a:endParaRPr lang="de-DE" altLang="de-DE"/>
          </a:p>
        </p:txBody>
      </p:sp>
    </p:spTree>
    <p:extLst>
      <p:ext uri="{BB962C8B-B14F-4D97-AF65-F5344CB8AC3E}">
        <p14:creationId xmlns:p14="http://schemas.microsoft.com/office/powerpoint/2010/main" val="414829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550" y="2268538"/>
            <a:ext cx="47101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53063" y="2268538"/>
            <a:ext cx="47117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a:extLst>
              <a:ext uri="{FF2B5EF4-FFF2-40B4-BE49-F238E27FC236}">
                <a16:creationId xmlns:a16="http://schemas.microsoft.com/office/drawing/2014/main" id="{DA7BE0EC-B202-4EB7-97AD-0C323E4EDC45}"/>
              </a:ext>
            </a:extLst>
          </p:cNvPr>
          <p:cNvSpPr>
            <a:spLocks noGrp="1" noChangeArrowheads="1"/>
          </p:cNvSpPr>
          <p:nvPr>
            <p:ph type="dt" sz="half" idx="10"/>
          </p:nvPr>
        </p:nvSpPr>
        <p:spPr>
          <a:ln/>
        </p:spPr>
        <p:txBody>
          <a:bodyPr/>
          <a:lstStyle>
            <a:lvl1pPr>
              <a:defRPr/>
            </a:lvl1pPr>
          </a:lstStyle>
          <a:p>
            <a:pPr>
              <a:defRPr/>
            </a:pPr>
            <a:fld id="{224D7A14-9B47-4E4F-B2D6-B3CE67EBF116}" type="datetime1">
              <a:rPr lang="de-DE"/>
              <a:pPr>
                <a:defRPr/>
              </a:pPr>
              <a:t>12.02.2019</a:t>
            </a:fld>
            <a:endParaRPr lang="de-DE"/>
          </a:p>
        </p:txBody>
      </p:sp>
      <p:sp>
        <p:nvSpPr>
          <p:cNvPr id="6" name="Rectangle 13">
            <a:extLst>
              <a:ext uri="{FF2B5EF4-FFF2-40B4-BE49-F238E27FC236}">
                <a16:creationId xmlns:a16="http://schemas.microsoft.com/office/drawing/2014/main" id="{4AE15285-6D47-4A43-9A77-71EA1530BC89}"/>
              </a:ext>
            </a:extLst>
          </p:cNvPr>
          <p:cNvSpPr>
            <a:spLocks noGrp="1" noChangeArrowheads="1"/>
          </p:cNvSpPr>
          <p:nvPr>
            <p:ph type="sldNum" sz="quarter" idx="11"/>
          </p:nvPr>
        </p:nvSpPr>
        <p:spPr>
          <a:ln/>
        </p:spPr>
        <p:txBody>
          <a:bodyPr/>
          <a:lstStyle>
            <a:lvl1pPr>
              <a:defRPr/>
            </a:lvl1pPr>
          </a:lstStyle>
          <a:p>
            <a:pPr>
              <a:defRPr/>
            </a:pPr>
            <a:r>
              <a:rPr lang="de-DE" altLang="de-DE"/>
              <a:t>Seite </a:t>
            </a:r>
            <a:fld id="{C79A7E1F-5D63-4AF6-AA4E-11385FCB7F67}" type="slidenum">
              <a:rPr lang="de-DE" altLang="de-DE" smtClean="0"/>
              <a:pPr>
                <a:defRPr/>
              </a:pPr>
              <a:t>‹Nr.›</a:t>
            </a:fld>
            <a:endParaRPr lang="de-DE" altLang="de-DE"/>
          </a:p>
        </p:txBody>
      </p:sp>
    </p:spTree>
    <p:extLst>
      <p:ext uri="{BB962C8B-B14F-4D97-AF65-F5344CB8AC3E}">
        <p14:creationId xmlns:p14="http://schemas.microsoft.com/office/powerpoint/2010/main" val="256656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18662" cy="12604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a:extLst>
              <a:ext uri="{FF2B5EF4-FFF2-40B4-BE49-F238E27FC236}">
                <a16:creationId xmlns:a16="http://schemas.microsoft.com/office/drawing/2014/main" id="{81923FF6-E7A3-4D7D-B50C-16B3941FB244}"/>
              </a:ext>
            </a:extLst>
          </p:cNvPr>
          <p:cNvSpPr>
            <a:spLocks noGrp="1" noChangeArrowheads="1"/>
          </p:cNvSpPr>
          <p:nvPr>
            <p:ph type="dt" sz="half" idx="10"/>
          </p:nvPr>
        </p:nvSpPr>
        <p:spPr>
          <a:ln/>
        </p:spPr>
        <p:txBody>
          <a:bodyPr/>
          <a:lstStyle>
            <a:lvl1pPr>
              <a:defRPr/>
            </a:lvl1pPr>
          </a:lstStyle>
          <a:p>
            <a:pPr>
              <a:defRPr/>
            </a:pPr>
            <a:fld id="{C89CA0BD-D6D7-47DF-8FEB-6893F00FAE00}" type="datetime1">
              <a:rPr lang="de-DE"/>
              <a:pPr>
                <a:defRPr/>
              </a:pPr>
              <a:t>12.02.2019</a:t>
            </a:fld>
            <a:endParaRPr lang="de-DE"/>
          </a:p>
        </p:txBody>
      </p:sp>
      <p:sp>
        <p:nvSpPr>
          <p:cNvPr id="8" name="Rectangle 13">
            <a:extLst>
              <a:ext uri="{FF2B5EF4-FFF2-40B4-BE49-F238E27FC236}">
                <a16:creationId xmlns:a16="http://schemas.microsoft.com/office/drawing/2014/main" id="{B6C83E8D-E795-4E6D-B2D8-F346551B47EE}"/>
              </a:ext>
            </a:extLst>
          </p:cNvPr>
          <p:cNvSpPr>
            <a:spLocks noGrp="1" noChangeArrowheads="1"/>
          </p:cNvSpPr>
          <p:nvPr>
            <p:ph type="sldNum" sz="quarter" idx="11"/>
          </p:nvPr>
        </p:nvSpPr>
        <p:spPr>
          <a:ln/>
        </p:spPr>
        <p:txBody>
          <a:bodyPr/>
          <a:lstStyle>
            <a:lvl1pPr>
              <a:defRPr/>
            </a:lvl1pPr>
          </a:lstStyle>
          <a:p>
            <a:pPr>
              <a:defRPr/>
            </a:pPr>
            <a:r>
              <a:rPr lang="de-DE" altLang="de-DE"/>
              <a:t>Seite </a:t>
            </a:r>
            <a:fld id="{F838E534-CE27-4167-8D45-985C935F4D6A}" type="slidenum">
              <a:rPr lang="de-DE" altLang="de-DE" smtClean="0"/>
              <a:pPr>
                <a:defRPr/>
              </a:pPr>
              <a:t>‹Nr.›</a:t>
            </a:fld>
            <a:endParaRPr lang="de-DE" altLang="de-DE"/>
          </a:p>
        </p:txBody>
      </p:sp>
    </p:spTree>
    <p:extLst>
      <p:ext uri="{BB962C8B-B14F-4D97-AF65-F5344CB8AC3E}">
        <p14:creationId xmlns:p14="http://schemas.microsoft.com/office/powerpoint/2010/main" val="1159607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a:extLst>
              <a:ext uri="{FF2B5EF4-FFF2-40B4-BE49-F238E27FC236}">
                <a16:creationId xmlns:a16="http://schemas.microsoft.com/office/drawing/2014/main" id="{7B097900-E3B7-4E3E-87F1-F852C806967F}"/>
              </a:ext>
            </a:extLst>
          </p:cNvPr>
          <p:cNvSpPr>
            <a:spLocks noGrp="1" noChangeArrowheads="1"/>
          </p:cNvSpPr>
          <p:nvPr>
            <p:ph type="dt" sz="half" idx="10"/>
          </p:nvPr>
        </p:nvSpPr>
        <p:spPr>
          <a:ln/>
        </p:spPr>
        <p:txBody>
          <a:bodyPr/>
          <a:lstStyle>
            <a:lvl1pPr>
              <a:defRPr/>
            </a:lvl1pPr>
          </a:lstStyle>
          <a:p>
            <a:pPr>
              <a:defRPr/>
            </a:pPr>
            <a:fld id="{470DAE07-B352-45DE-A58E-88F3CE43D170}" type="datetime1">
              <a:rPr lang="de-DE"/>
              <a:pPr>
                <a:defRPr/>
              </a:pPr>
              <a:t>12.02.2019</a:t>
            </a:fld>
            <a:endParaRPr lang="de-DE"/>
          </a:p>
        </p:txBody>
      </p:sp>
      <p:sp>
        <p:nvSpPr>
          <p:cNvPr id="4" name="Rectangle 13">
            <a:extLst>
              <a:ext uri="{FF2B5EF4-FFF2-40B4-BE49-F238E27FC236}">
                <a16:creationId xmlns:a16="http://schemas.microsoft.com/office/drawing/2014/main" id="{52649057-23EB-4FB7-81F1-B4868E4B2339}"/>
              </a:ext>
            </a:extLst>
          </p:cNvPr>
          <p:cNvSpPr>
            <a:spLocks noGrp="1" noChangeArrowheads="1"/>
          </p:cNvSpPr>
          <p:nvPr>
            <p:ph type="sldNum" sz="quarter" idx="11"/>
          </p:nvPr>
        </p:nvSpPr>
        <p:spPr>
          <a:ln/>
        </p:spPr>
        <p:txBody>
          <a:bodyPr/>
          <a:lstStyle>
            <a:lvl1pPr>
              <a:defRPr/>
            </a:lvl1pPr>
          </a:lstStyle>
          <a:p>
            <a:pPr>
              <a:defRPr/>
            </a:pPr>
            <a:r>
              <a:rPr lang="de-DE" altLang="de-DE"/>
              <a:t>Seite </a:t>
            </a:r>
            <a:fld id="{5EC6C202-B753-4D92-9AD1-4D9F255B0215}" type="slidenum">
              <a:rPr lang="de-DE" altLang="de-DE" smtClean="0"/>
              <a:pPr>
                <a:defRPr/>
              </a:pPr>
              <a:t>‹Nr.›</a:t>
            </a:fld>
            <a:endParaRPr lang="de-DE" altLang="de-DE"/>
          </a:p>
        </p:txBody>
      </p:sp>
    </p:spTree>
    <p:extLst>
      <p:ext uri="{BB962C8B-B14F-4D97-AF65-F5344CB8AC3E}">
        <p14:creationId xmlns:p14="http://schemas.microsoft.com/office/powerpoint/2010/main" val="142018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019C4BBD-2CC2-4243-8DA6-258A81B570FA}"/>
              </a:ext>
            </a:extLst>
          </p:cNvPr>
          <p:cNvSpPr>
            <a:spLocks noGrp="1" noChangeArrowheads="1"/>
          </p:cNvSpPr>
          <p:nvPr>
            <p:ph type="dt" sz="half" idx="10"/>
          </p:nvPr>
        </p:nvSpPr>
        <p:spPr>
          <a:ln/>
        </p:spPr>
        <p:txBody>
          <a:bodyPr/>
          <a:lstStyle>
            <a:lvl1pPr>
              <a:defRPr/>
            </a:lvl1pPr>
          </a:lstStyle>
          <a:p>
            <a:pPr>
              <a:defRPr/>
            </a:pPr>
            <a:fld id="{4104F6C2-6B92-4271-8082-B57E213933EA}" type="datetime1">
              <a:rPr lang="de-DE"/>
              <a:pPr>
                <a:defRPr/>
              </a:pPr>
              <a:t>12.02.2019</a:t>
            </a:fld>
            <a:endParaRPr lang="de-DE"/>
          </a:p>
        </p:txBody>
      </p:sp>
      <p:sp>
        <p:nvSpPr>
          <p:cNvPr id="3" name="Rectangle 13">
            <a:extLst>
              <a:ext uri="{FF2B5EF4-FFF2-40B4-BE49-F238E27FC236}">
                <a16:creationId xmlns:a16="http://schemas.microsoft.com/office/drawing/2014/main" id="{F5828A82-CC43-48A8-B2AF-DA29CCB2E813}"/>
              </a:ext>
            </a:extLst>
          </p:cNvPr>
          <p:cNvSpPr>
            <a:spLocks noGrp="1" noChangeArrowheads="1"/>
          </p:cNvSpPr>
          <p:nvPr>
            <p:ph type="sldNum" sz="quarter" idx="11"/>
          </p:nvPr>
        </p:nvSpPr>
        <p:spPr>
          <a:ln/>
        </p:spPr>
        <p:txBody>
          <a:bodyPr/>
          <a:lstStyle>
            <a:lvl1pPr>
              <a:defRPr/>
            </a:lvl1pPr>
          </a:lstStyle>
          <a:p>
            <a:pPr>
              <a:defRPr/>
            </a:pPr>
            <a:r>
              <a:rPr lang="de-DE" altLang="de-DE"/>
              <a:t>Seite </a:t>
            </a:r>
            <a:fld id="{F4F86F13-EFD2-40EC-AA52-37EDD6BB4DF9}" type="slidenum">
              <a:rPr lang="de-DE" altLang="de-DE" smtClean="0"/>
              <a:pPr>
                <a:defRPr/>
              </a:pPr>
              <a:t>‹Nr.›</a:t>
            </a:fld>
            <a:endParaRPr lang="de-DE" altLang="de-DE"/>
          </a:p>
        </p:txBody>
      </p:sp>
    </p:spTree>
    <p:extLst>
      <p:ext uri="{BB962C8B-B14F-4D97-AF65-F5344CB8AC3E}">
        <p14:creationId xmlns:p14="http://schemas.microsoft.com/office/powerpoint/2010/main" val="399943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6312" cy="128111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11270470-E206-4EB5-B907-CC17F26D9B87}"/>
              </a:ext>
            </a:extLst>
          </p:cNvPr>
          <p:cNvSpPr>
            <a:spLocks noGrp="1" noChangeArrowheads="1"/>
          </p:cNvSpPr>
          <p:nvPr>
            <p:ph type="dt" sz="half" idx="10"/>
          </p:nvPr>
        </p:nvSpPr>
        <p:spPr>
          <a:ln/>
        </p:spPr>
        <p:txBody>
          <a:bodyPr/>
          <a:lstStyle>
            <a:lvl1pPr>
              <a:defRPr/>
            </a:lvl1pPr>
          </a:lstStyle>
          <a:p>
            <a:pPr>
              <a:defRPr/>
            </a:pPr>
            <a:fld id="{355ED7E3-88B5-4451-B52A-8CD6426CBA4B}" type="datetime1">
              <a:rPr lang="de-DE"/>
              <a:pPr>
                <a:defRPr/>
              </a:pPr>
              <a:t>12.02.2019</a:t>
            </a:fld>
            <a:endParaRPr lang="de-DE"/>
          </a:p>
        </p:txBody>
      </p:sp>
      <p:sp>
        <p:nvSpPr>
          <p:cNvPr id="6" name="Rectangle 13">
            <a:extLst>
              <a:ext uri="{FF2B5EF4-FFF2-40B4-BE49-F238E27FC236}">
                <a16:creationId xmlns:a16="http://schemas.microsoft.com/office/drawing/2014/main" id="{EBCCED4C-A31A-4AB4-A9F7-C796ED0109A9}"/>
              </a:ext>
            </a:extLst>
          </p:cNvPr>
          <p:cNvSpPr>
            <a:spLocks noGrp="1" noChangeArrowheads="1"/>
          </p:cNvSpPr>
          <p:nvPr>
            <p:ph type="sldNum" sz="quarter" idx="11"/>
          </p:nvPr>
        </p:nvSpPr>
        <p:spPr>
          <a:ln/>
        </p:spPr>
        <p:txBody>
          <a:bodyPr/>
          <a:lstStyle>
            <a:lvl1pPr>
              <a:defRPr/>
            </a:lvl1pPr>
          </a:lstStyle>
          <a:p>
            <a:pPr>
              <a:defRPr/>
            </a:pPr>
            <a:r>
              <a:rPr lang="de-DE" altLang="de-DE"/>
              <a:t>Seite </a:t>
            </a:r>
            <a:fld id="{0099B3C2-D358-48DC-B1EC-3F3F31661A00}" type="slidenum">
              <a:rPr lang="de-DE" altLang="de-DE" smtClean="0"/>
              <a:pPr>
                <a:defRPr/>
              </a:pPr>
              <a:t>‹Nr.›</a:t>
            </a:fld>
            <a:endParaRPr lang="de-DE" altLang="de-DE"/>
          </a:p>
        </p:txBody>
      </p:sp>
    </p:spTree>
    <p:extLst>
      <p:ext uri="{BB962C8B-B14F-4D97-AF65-F5344CB8AC3E}">
        <p14:creationId xmlns:p14="http://schemas.microsoft.com/office/powerpoint/2010/main" val="323878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4313"/>
            <a:ext cx="6413500" cy="623887"/>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75E72818-F3B6-4A2F-AC76-93DA0E6FA949}"/>
              </a:ext>
            </a:extLst>
          </p:cNvPr>
          <p:cNvSpPr>
            <a:spLocks noGrp="1" noChangeArrowheads="1"/>
          </p:cNvSpPr>
          <p:nvPr>
            <p:ph type="dt" sz="half" idx="10"/>
          </p:nvPr>
        </p:nvSpPr>
        <p:spPr>
          <a:ln/>
        </p:spPr>
        <p:txBody>
          <a:bodyPr/>
          <a:lstStyle>
            <a:lvl1pPr>
              <a:defRPr/>
            </a:lvl1pPr>
          </a:lstStyle>
          <a:p>
            <a:pPr>
              <a:defRPr/>
            </a:pPr>
            <a:fld id="{C398DBC3-023D-46D1-B50C-D405D9038225}" type="datetime1">
              <a:rPr lang="de-DE"/>
              <a:pPr>
                <a:defRPr/>
              </a:pPr>
              <a:t>12.02.2019</a:t>
            </a:fld>
            <a:endParaRPr lang="de-DE"/>
          </a:p>
        </p:txBody>
      </p:sp>
      <p:sp>
        <p:nvSpPr>
          <p:cNvPr id="6" name="Rectangle 13">
            <a:extLst>
              <a:ext uri="{FF2B5EF4-FFF2-40B4-BE49-F238E27FC236}">
                <a16:creationId xmlns:a16="http://schemas.microsoft.com/office/drawing/2014/main" id="{B94467EB-0008-4958-A1E3-C2416C2989D2}"/>
              </a:ext>
            </a:extLst>
          </p:cNvPr>
          <p:cNvSpPr>
            <a:spLocks noGrp="1" noChangeArrowheads="1"/>
          </p:cNvSpPr>
          <p:nvPr>
            <p:ph type="sldNum" sz="quarter" idx="11"/>
          </p:nvPr>
        </p:nvSpPr>
        <p:spPr>
          <a:ln/>
        </p:spPr>
        <p:txBody>
          <a:bodyPr/>
          <a:lstStyle>
            <a:lvl1pPr>
              <a:defRPr/>
            </a:lvl1pPr>
          </a:lstStyle>
          <a:p>
            <a:pPr>
              <a:defRPr/>
            </a:pPr>
            <a:r>
              <a:rPr lang="de-DE" altLang="de-DE"/>
              <a:t>Seite </a:t>
            </a:r>
            <a:fld id="{6EAD2AEF-05B7-4457-A9CF-DD8DA972C8F4}" type="slidenum">
              <a:rPr lang="de-DE" altLang="de-DE" smtClean="0"/>
              <a:pPr>
                <a:defRPr/>
              </a:pPr>
              <a:t>‹Nr.›</a:t>
            </a:fld>
            <a:endParaRPr lang="de-DE" altLang="de-DE"/>
          </a:p>
        </p:txBody>
      </p:sp>
    </p:spTree>
    <p:extLst>
      <p:ext uri="{BB962C8B-B14F-4D97-AF65-F5344CB8AC3E}">
        <p14:creationId xmlns:p14="http://schemas.microsoft.com/office/powerpoint/2010/main" val="225422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02-PPT BG-RCI-Folgeseite">
            <a:extLst>
              <a:ext uri="{FF2B5EF4-FFF2-40B4-BE49-F238E27FC236}">
                <a16:creationId xmlns:a16="http://schemas.microsoft.com/office/drawing/2014/main" id="{16B9AF97-45D5-455F-8498-E989B9E968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a:extLst>
              <a:ext uri="{FF2B5EF4-FFF2-40B4-BE49-F238E27FC236}">
                <a16:creationId xmlns:a16="http://schemas.microsoft.com/office/drawing/2014/main" id="{E71994F6-D0D7-4E45-96AC-D260D942AC98}"/>
              </a:ext>
            </a:extLst>
          </p:cNvPr>
          <p:cNvSpPr>
            <a:spLocks noGrp="1" noChangeArrowheads="1"/>
          </p:cNvSpPr>
          <p:nvPr>
            <p:ph type="dt" sz="half" idx="2"/>
          </p:nvPr>
        </p:nvSpPr>
        <p:spPr bwMode="auto">
          <a:xfrm>
            <a:off x="6064250" y="7023100"/>
            <a:ext cx="2133600"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400" b="0">
                <a:solidFill>
                  <a:schemeClr val="bg1"/>
                </a:solidFill>
                <a:latin typeface="Arial" charset="0"/>
              </a:defRPr>
            </a:lvl1pPr>
          </a:lstStyle>
          <a:p>
            <a:pPr>
              <a:defRPr/>
            </a:pPr>
            <a:fld id="{512F641C-A158-45B2-B159-4CB8CAF6FE92}" type="datetime1">
              <a:rPr lang="de-DE"/>
              <a:pPr>
                <a:defRPr/>
              </a:pPr>
              <a:t>12.02.2019</a:t>
            </a:fld>
            <a:endParaRPr lang="de-DE"/>
          </a:p>
        </p:txBody>
      </p:sp>
      <p:sp>
        <p:nvSpPr>
          <p:cNvPr id="1028" name="Rectangle 14">
            <a:extLst>
              <a:ext uri="{FF2B5EF4-FFF2-40B4-BE49-F238E27FC236}">
                <a16:creationId xmlns:a16="http://schemas.microsoft.com/office/drawing/2014/main" id="{9F6DA406-4728-4BBD-9474-9D103F3DB7BF}"/>
              </a:ext>
            </a:extLst>
          </p:cNvPr>
          <p:cNvSpPr>
            <a:spLocks noGrp="1" noChangeArrowheads="1"/>
          </p:cNvSpPr>
          <p:nvPr>
            <p:ph type="body" idx="1"/>
          </p:nvPr>
        </p:nvSpPr>
        <p:spPr bwMode="auto">
          <a:xfrm>
            <a:off x="590550" y="2268538"/>
            <a:ext cx="95742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29" name="Rectangle 15">
            <a:extLst>
              <a:ext uri="{FF2B5EF4-FFF2-40B4-BE49-F238E27FC236}">
                <a16:creationId xmlns:a16="http://schemas.microsoft.com/office/drawing/2014/main" id="{11FFA834-168B-4539-8F29-C8371A38EF3D}"/>
              </a:ext>
            </a:extLst>
          </p:cNvPr>
          <p:cNvSpPr>
            <a:spLocks noGrp="1" noChangeArrowheads="1"/>
          </p:cNvSpPr>
          <p:nvPr>
            <p:ph type="title"/>
          </p:nvPr>
        </p:nvSpPr>
        <p:spPr bwMode="auto">
          <a:xfrm>
            <a:off x="5905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de-DE" altLang="de-DE"/>
              <a:t>Überschrift</a:t>
            </a:r>
          </a:p>
        </p:txBody>
      </p:sp>
      <p:sp>
        <p:nvSpPr>
          <p:cNvPr id="1037" name="Rectangle 13">
            <a:extLst>
              <a:ext uri="{FF2B5EF4-FFF2-40B4-BE49-F238E27FC236}">
                <a16:creationId xmlns:a16="http://schemas.microsoft.com/office/drawing/2014/main" id="{CA89391A-043A-4B18-A366-4B02F60386BE}"/>
              </a:ext>
            </a:extLst>
          </p:cNvPr>
          <p:cNvSpPr>
            <a:spLocks noGrp="1" noChangeArrowheads="1"/>
          </p:cNvSpPr>
          <p:nvPr>
            <p:ph type="sldNum" sz="quarter" idx="4"/>
          </p:nvPr>
        </p:nvSpPr>
        <p:spPr bwMode="auto">
          <a:xfrm>
            <a:off x="8580438" y="7023100"/>
            <a:ext cx="15843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500" b="0">
                <a:solidFill>
                  <a:schemeClr val="bg1"/>
                </a:solidFill>
              </a:defRPr>
            </a:lvl1pPr>
          </a:lstStyle>
          <a:p>
            <a:pPr>
              <a:defRPr/>
            </a:pPr>
            <a:r>
              <a:rPr lang="de-DE" altLang="de-DE"/>
              <a:t>Seite </a:t>
            </a:r>
            <a:fld id="{60190048-8F05-41E9-9014-AECA999014FA}" type="slidenum">
              <a:rPr lang="de-DE" altLang="de-DE" smtClean="0"/>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hf hdr="0" ftr="0"/>
  <p:txStyles>
    <p:title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p:titleStyle>
    <p:bodyStyle>
      <a:lvl1pPr marL="342900" indent="-342900" algn="l" defTabSz="1042988" rtl="0" eaLnBrk="0" fontAlgn="base" hangingPunct="0">
        <a:spcBef>
          <a:spcPct val="20000"/>
        </a:spcBef>
        <a:spcAft>
          <a:spcPct val="0"/>
        </a:spcAft>
        <a:buChar char="•"/>
        <a:defRPr sz="2400">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a:extLst>
              <a:ext uri="{FF2B5EF4-FFF2-40B4-BE49-F238E27FC236}">
                <a16:creationId xmlns:a16="http://schemas.microsoft.com/office/drawing/2014/main" id="{2F4D3717-E776-40D6-B9B7-B71FC70FA79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spcBef>
                <a:spcPct val="20000"/>
              </a:spcBef>
              <a:buChar char="•"/>
              <a:defRPr sz="2400">
                <a:solidFill>
                  <a:srgbClr val="555555"/>
                </a:solidFill>
                <a:latin typeface="Arial" panose="020B0604020202020204" pitchFamily="34" charset="0"/>
              </a:defRPr>
            </a:lvl1pPr>
            <a:lvl2pPr marL="742950" indent="-285750" defTabSz="1042988">
              <a:spcBef>
                <a:spcPct val="20000"/>
              </a:spcBef>
              <a:buClr>
                <a:srgbClr val="004994"/>
              </a:buClr>
              <a:buChar char="•"/>
              <a:defRPr sz="2400">
                <a:solidFill>
                  <a:srgbClr val="555555"/>
                </a:solidFill>
                <a:latin typeface="Arial" panose="020B0604020202020204" pitchFamily="34" charset="0"/>
              </a:defRPr>
            </a:lvl2pPr>
            <a:lvl3pPr marL="1143000" indent="-228600" defTabSz="1042988">
              <a:spcBef>
                <a:spcPct val="20000"/>
              </a:spcBef>
              <a:buChar char="•"/>
              <a:defRPr sz="2400">
                <a:solidFill>
                  <a:srgbClr val="555555"/>
                </a:solidFill>
                <a:latin typeface="Arial" panose="020B0604020202020204" pitchFamily="34" charset="0"/>
              </a:defRPr>
            </a:lvl3pPr>
            <a:lvl4pPr marL="1600200" indent="-228600" defTabSz="1042988">
              <a:spcBef>
                <a:spcPct val="20000"/>
              </a:spcBef>
              <a:buChar char="•"/>
              <a:defRPr sz="2000">
                <a:solidFill>
                  <a:srgbClr val="555555"/>
                </a:solidFill>
                <a:latin typeface="Arial" panose="020B0604020202020204" pitchFamily="34" charset="0"/>
              </a:defRPr>
            </a:lvl4pPr>
            <a:lvl5pPr marL="2057400" indent="-228600" defTabSz="1042988">
              <a:spcBef>
                <a:spcPct val="20000"/>
              </a:spcBef>
              <a:buChar char="•"/>
              <a:defRPr sz="2000">
                <a:solidFill>
                  <a:srgbClr val="555555"/>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gn="r">
              <a:spcBef>
                <a:spcPct val="0"/>
              </a:spcBef>
              <a:buFontTx/>
              <a:buNone/>
            </a:pPr>
            <a:r>
              <a:rPr lang="de-DE" altLang="de-DE" sz="1800" dirty="0"/>
              <a:t>Beispiel 03</a:t>
            </a:r>
          </a:p>
        </p:txBody>
      </p:sp>
      <p:sp>
        <p:nvSpPr>
          <p:cNvPr id="5123" name="Titel 5">
            <a:extLst>
              <a:ext uri="{FF2B5EF4-FFF2-40B4-BE49-F238E27FC236}">
                <a16:creationId xmlns:a16="http://schemas.microsoft.com/office/drawing/2014/main" id="{AAE00D35-4269-40CE-8187-D7020BDCD87C}"/>
              </a:ext>
            </a:extLst>
          </p:cNvPr>
          <p:cNvSpPr>
            <a:spLocks noGrp="1" noChangeArrowheads="1"/>
          </p:cNvSpPr>
          <p:nvPr>
            <p:ph type="ctrTitle"/>
          </p:nvPr>
        </p:nvSpPr>
        <p:spPr/>
        <p:txBody>
          <a:bodyPr/>
          <a:lstStyle/>
          <a:p>
            <a:pPr eaLnBrk="1" hangingPunct="1"/>
            <a:r>
              <a:rPr lang="de-DE" altLang="de-DE"/>
              <a:t>Berufskrankheiten aus der Praxis</a:t>
            </a:r>
          </a:p>
        </p:txBody>
      </p:sp>
      <p:sp>
        <p:nvSpPr>
          <p:cNvPr id="5124" name="Untertitel 6">
            <a:extLst>
              <a:ext uri="{FF2B5EF4-FFF2-40B4-BE49-F238E27FC236}">
                <a16:creationId xmlns:a16="http://schemas.microsoft.com/office/drawing/2014/main" id="{FE92B245-32EF-493A-B173-387A24BBFF10}"/>
              </a:ext>
            </a:extLst>
          </p:cNvPr>
          <p:cNvSpPr>
            <a:spLocks noGrp="1" noChangeArrowheads="1"/>
          </p:cNvSpPr>
          <p:nvPr>
            <p:ph type="subTitle" idx="1"/>
          </p:nvPr>
        </p:nvSpPr>
        <p:spPr>
          <a:xfrm>
            <a:off x="3032125" y="3364706"/>
            <a:ext cx="5829300" cy="1752600"/>
          </a:xfrm>
        </p:spPr>
        <p:txBody>
          <a:bodyPr/>
          <a:lstStyle/>
          <a:p>
            <a:pPr marL="0" indent="0" eaLnBrk="1" hangingPunct="1">
              <a:buFontTx/>
              <a:buNone/>
            </a:pPr>
            <a:r>
              <a:rPr lang="de-DE" altLang="de-DE" dirty="0"/>
              <a:t>Krebserkrankung durch Gefahrstoffexposition am Beispiel von Benzol </a:t>
            </a:r>
          </a:p>
        </p:txBody>
      </p:sp>
      <p:pic>
        <p:nvPicPr>
          <p:cNvPr id="7" name="Grafik 2">
            <a:extLst>
              <a:ext uri="{FF2B5EF4-FFF2-40B4-BE49-F238E27FC236}">
                <a16:creationId xmlns:a16="http://schemas.microsoft.com/office/drawing/2014/main" id="{24FF2F86-1857-4DFF-9E3B-35ED7B0AB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6553200"/>
            <a:ext cx="739550" cy="73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4">
            <a:extLst>
              <a:ext uri="{FF2B5EF4-FFF2-40B4-BE49-F238E27FC236}">
                <a16:creationId xmlns:a16="http://schemas.microsoft.com/office/drawing/2014/main" id="{99EEA86C-2591-4222-968B-09F82AB7B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159" y="6536477"/>
            <a:ext cx="739550" cy="7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1759B64B-244D-48CA-B112-1E70C0511FD2}"/>
              </a:ext>
            </a:extLst>
          </p:cNvPr>
          <p:cNvSpPr>
            <a:spLocks noGrp="1" noChangeArrowheads="1"/>
          </p:cNvSpPr>
          <p:nvPr>
            <p:ph type="title"/>
          </p:nvPr>
        </p:nvSpPr>
        <p:spPr>
          <a:xfrm>
            <a:off x="496888" y="1457325"/>
            <a:ext cx="9574212" cy="595313"/>
          </a:xfrm>
        </p:spPr>
        <p:txBody>
          <a:bodyPr/>
          <a:lstStyle/>
          <a:p>
            <a:pPr eaLnBrk="1" hangingPunct="1"/>
            <a:r>
              <a:rPr lang="de-DE" altLang="de-DE"/>
              <a:t>Ursachen der Erkrankung </a:t>
            </a:r>
          </a:p>
        </p:txBody>
      </p:sp>
      <p:sp>
        <p:nvSpPr>
          <p:cNvPr id="15363" name="Foliennummernplatzhalter 4">
            <a:extLst>
              <a:ext uri="{FF2B5EF4-FFF2-40B4-BE49-F238E27FC236}">
                <a16:creationId xmlns:a16="http://schemas.microsoft.com/office/drawing/2014/main" id="{C509A1C8-FC78-48A5-AE81-81C99FCEE2C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57C61677-588E-48B8-9980-F9A4350F9979}" type="slidenum">
              <a:rPr lang="de-DE" altLang="de-DE" sz="1500" b="0" smtClean="0">
                <a:solidFill>
                  <a:schemeClr val="bg1"/>
                </a:solidFill>
              </a:rPr>
              <a:pPr/>
              <a:t>10</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CB951E6C-2347-4E31-AF2D-FF12F7E690A5}"/>
              </a:ext>
            </a:extLst>
          </p:cNvPr>
          <p:cNvSpPr>
            <a:spLocks noGrp="1"/>
          </p:cNvSpPr>
          <p:nvPr>
            <p:ph idx="1"/>
          </p:nvPr>
        </p:nvSpPr>
        <p:spPr>
          <a:xfrm>
            <a:off x="506413" y="2328863"/>
            <a:ext cx="9174162" cy="4575175"/>
          </a:xfrm>
        </p:spPr>
        <p:txBody>
          <a:bodyPr/>
          <a:lstStyle/>
          <a:p>
            <a:pPr marL="0" indent="0">
              <a:lnSpc>
                <a:spcPct val="120000"/>
              </a:lnSpc>
              <a:spcBef>
                <a:spcPts val="600"/>
              </a:spcBef>
              <a:buFontTx/>
              <a:buNone/>
              <a:defRPr/>
            </a:pPr>
            <a:r>
              <a:rPr lang="de-DE" sz="2000" dirty="0">
                <a:solidFill>
                  <a:schemeClr val="tx1"/>
                </a:solidFill>
              </a:rPr>
              <a:t>Das krebserzeugende Potenzial von Benzol wurde lange Zeit unterschätzt und die Gefährdungen wurden nicht umfassend betrachtet. </a:t>
            </a:r>
          </a:p>
          <a:p>
            <a:pPr marL="0" indent="0">
              <a:lnSpc>
                <a:spcPct val="120000"/>
              </a:lnSpc>
              <a:spcBef>
                <a:spcPts val="600"/>
              </a:spcBef>
              <a:buFontTx/>
              <a:buNone/>
              <a:defRPr/>
            </a:pPr>
            <a:r>
              <a:rPr lang="de-DE" sz="2000" dirty="0">
                <a:solidFill>
                  <a:schemeClr val="tx1"/>
                </a:solidFill>
              </a:rPr>
              <a:t>Deswegen wurden folgende Benzol-Expositionen des Beschäftigten durch Hautkontakt und Einatmen der Dämpfe seinerzeit als unkritisch bewertet:</a:t>
            </a:r>
          </a:p>
          <a:p>
            <a:pPr marL="342900" lvl="3" indent="-342900">
              <a:lnSpc>
                <a:spcPct val="120000"/>
              </a:lnSpc>
              <a:spcBef>
                <a:spcPts val="600"/>
              </a:spcBef>
              <a:buClr>
                <a:srgbClr val="004994"/>
              </a:buClr>
              <a:buFont typeface="Arial" panose="020B0604020202020204" pitchFamily="34" charset="0"/>
              <a:buChar char="•"/>
              <a:defRPr/>
            </a:pPr>
            <a:r>
              <a:rPr lang="de-DE" kern="1200" dirty="0">
                <a:solidFill>
                  <a:schemeClr val="tx1"/>
                </a:solidFill>
                <a:ea typeface="+mn-ea"/>
                <a:cs typeface="+mn-cs"/>
              </a:rPr>
              <a:t>Leckagen an Pumpen und anderen Anlagenteilen</a:t>
            </a:r>
          </a:p>
          <a:p>
            <a:pPr marL="342900" lvl="3" indent="-342900">
              <a:lnSpc>
                <a:spcPct val="120000"/>
              </a:lnSpc>
              <a:spcBef>
                <a:spcPts val="600"/>
              </a:spcBef>
              <a:buClr>
                <a:srgbClr val="004994"/>
              </a:buClr>
              <a:buFont typeface="Arial" panose="020B0604020202020204" pitchFamily="34" charset="0"/>
              <a:buChar char="•"/>
              <a:defRPr/>
            </a:pPr>
            <a:r>
              <a:rPr lang="de-DE" kern="1200" dirty="0">
                <a:solidFill>
                  <a:schemeClr val="tx1"/>
                </a:solidFill>
                <a:ea typeface="+mn-ea"/>
                <a:cs typeface="+mn-cs"/>
              </a:rPr>
              <a:t>Tankvorgänge ohne Einrichtung zur Emissionsminderung, z. B. Pendelleitung</a:t>
            </a:r>
          </a:p>
          <a:p>
            <a:pPr marL="342900" lvl="3" indent="-342900">
              <a:lnSpc>
                <a:spcPct val="120000"/>
              </a:lnSpc>
              <a:spcBef>
                <a:spcPts val="600"/>
              </a:spcBef>
              <a:buClr>
                <a:srgbClr val="004994"/>
              </a:buClr>
              <a:buFont typeface="Arial" panose="020B0604020202020204" pitchFamily="34" charset="0"/>
              <a:buChar char="•"/>
              <a:defRPr/>
            </a:pPr>
            <a:r>
              <a:rPr lang="de-DE" kern="1200" dirty="0">
                <a:solidFill>
                  <a:schemeClr val="tx1"/>
                </a:solidFill>
                <a:ea typeface="+mn-ea"/>
                <a:cs typeface="+mn-cs"/>
              </a:rPr>
              <a:t>Reinigungsarbeiten mit benzolhaltigen Lösemitteln</a:t>
            </a:r>
          </a:p>
          <a:p>
            <a:pPr marL="0" lvl="3" indent="0">
              <a:lnSpc>
                <a:spcPct val="120000"/>
              </a:lnSpc>
              <a:spcBef>
                <a:spcPts val="600"/>
              </a:spcBef>
              <a:buFontTx/>
              <a:buNone/>
              <a:defRPr/>
            </a:pPr>
            <a:r>
              <a:rPr lang="de-DE" dirty="0">
                <a:solidFill>
                  <a:schemeClr val="tx1"/>
                </a:solidFill>
                <a:ea typeface="+mn-ea"/>
                <a:cs typeface="+mn-cs"/>
              </a:rPr>
              <a:t>Begünstigt wurde die Exposition durch keine oder unzureichende persönliche Schutzausrüstungen.</a:t>
            </a:r>
          </a:p>
          <a:p>
            <a:pPr marL="366712" lvl="3" indent="0">
              <a:buFontTx/>
              <a:buNone/>
              <a:defRPr/>
            </a:pPr>
            <a:endParaRPr lang="de-DE" dirty="0">
              <a:solidFill>
                <a:schemeClr val="tx1"/>
              </a:solidFill>
            </a:endParaRPr>
          </a:p>
          <a:p>
            <a:pPr lvl="3">
              <a:buFont typeface="Arial" panose="020B0604020202020204" pitchFamily="34" charset="0"/>
              <a:buChar char="•"/>
              <a:defRPr/>
            </a:pPr>
            <a:endParaRPr lang="de-DE" dirty="0">
              <a:solidFill>
                <a:schemeClr val="tx1"/>
              </a:solidFill>
            </a:endParaRPr>
          </a:p>
          <a:p>
            <a:pPr marL="366712" lvl="3" indent="0">
              <a:buFontTx/>
              <a:buNone/>
              <a:defRPr/>
            </a:pPr>
            <a:endParaRPr lang="de-DE" dirty="0">
              <a:solidFill>
                <a:schemeClr val="tx1"/>
              </a:solidFill>
            </a:endParaRPr>
          </a:p>
          <a:p>
            <a:pPr marL="366712" lvl="3" indent="0">
              <a:buFontTx/>
              <a:buNone/>
              <a:defRPr/>
            </a:pPr>
            <a:endParaRPr lang="de-DE" dirty="0">
              <a:solidFill>
                <a:schemeClr val="tx1"/>
              </a:solidFill>
            </a:endParaRPr>
          </a:p>
          <a:p>
            <a:pPr marL="0" indent="0">
              <a:buFontTx/>
              <a:buNone/>
              <a:defRPr/>
            </a:pPr>
            <a:endParaRPr lang="de-DE" sz="18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3B5E4891-18A0-4396-8BDB-ACB6BDE96F63}"/>
              </a:ext>
            </a:extLst>
          </p:cNvPr>
          <p:cNvSpPr>
            <a:spLocks noGrp="1" noChangeArrowheads="1"/>
          </p:cNvSpPr>
          <p:nvPr>
            <p:ph type="title"/>
          </p:nvPr>
        </p:nvSpPr>
        <p:spPr>
          <a:xfrm>
            <a:off x="496888" y="1457325"/>
            <a:ext cx="9574212" cy="595313"/>
          </a:xfrm>
        </p:spPr>
        <p:txBody>
          <a:bodyPr/>
          <a:lstStyle/>
          <a:p>
            <a:pPr eaLnBrk="1" hangingPunct="1"/>
            <a:r>
              <a:rPr lang="de-DE" altLang="de-DE"/>
              <a:t>Ursachen der Erkrankung </a:t>
            </a:r>
          </a:p>
        </p:txBody>
      </p:sp>
      <p:sp>
        <p:nvSpPr>
          <p:cNvPr id="16387" name="Foliennummernplatzhalter 4">
            <a:extLst>
              <a:ext uri="{FF2B5EF4-FFF2-40B4-BE49-F238E27FC236}">
                <a16:creationId xmlns:a16="http://schemas.microsoft.com/office/drawing/2014/main" id="{EBCEEC12-0ED4-4970-AEC2-8D060763FB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CBA3F663-EF83-4DF7-9A97-ED5160DB5839}" type="slidenum">
              <a:rPr lang="de-DE" altLang="de-DE" sz="1500" b="0" smtClean="0">
                <a:solidFill>
                  <a:schemeClr val="bg1"/>
                </a:solidFill>
              </a:rPr>
              <a:pPr/>
              <a:t>11</a:t>
            </a:fld>
            <a:endParaRPr lang="de-DE" altLang="de-DE" sz="1500" b="0">
              <a:solidFill>
                <a:schemeClr val="bg1"/>
              </a:solidFill>
            </a:endParaRPr>
          </a:p>
        </p:txBody>
      </p:sp>
      <p:sp>
        <p:nvSpPr>
          <p:cNvPr id="16388" name="Inhaltsplatzhalter 2">
            <a:extLst>
              <a:ext uri="{FF2B5EF4-FFF2-40B4-BE49-F238E27FC236}">
                <a16:creationId xmlns:a16="http://schemas.microsoft.com/office/drawing/2014/main" id="{EE358A96-4E9F-4603-8F4C-A17E8A3EA7FD}"/>
              </a:ext>
            </a:extLst>
          </p:cNvPr>
          <p:cNvSpPr>
            <a:spLocks noGrp="1" noChangeArrowheads="1"/>
          </p:cNvSpPr>
          <p:nvPr>
            <p:ph idx="1"/>
          </p:nvPr>
        </p:nvSpPr>
        <p:spPr>
          <a:xfrm>
            <a:off x="506413" y="2319338"/>
            <a:ext cx="8228012" cy="4575175"/>
          </a:xfrm>
        </p:spPr>
        <p:txBody>
          <a:bodyPr/>
          <a:lstStyle/>
          <a:p>
            <a:pPr marL="0" indent="0">
              <a:lnSpc>
                <a:spcPct val="120000"/>
              </a:lnSpc>
              <a:spcBef>
                <a:spcPts val="600"/>
              </a:spcBef>
              <a:buFontTx/>
              <a:buNone/>
            </a:pPr>
            <a:r>
              <a:rPr lang="de-DE" altLang="de-DE" sz="2000" b="1" dirty="0">
                <a:solidFill>
                  <a:schemeClr val="tx1"/>
                </a:solidFill>
              </a:rPr>
              <a:t>Privater Aspekt, der zur Erkrankung beigetragen hat:</a:t>
            </a:r>
          </a:p>
          <a:p>
            <a:pPr marL="0" indent="0">
              <a:lnSpc>
                <a:spcPct val="120000"/>
              </a:lnSpc>
              <a:spcBef>
                <a:spcPts val="600"/>
              </a:spcBef>
              <a:buFontTx/>
              <a:buNone/>
            </a:pPr>
            <a:r>
              <a:rPr lang="de-DE" altLang="de-DE" sz="2000" dirty="0">
                <a:solidFill>
                  <a:schemeClr val="tx1"/>
                </a:solidFill>
              </a:rPr>
              <a:t>Der Beschäftigte war starker Raucher. Im Zigarettenrauch ist Benzol enthalten. Dadurch wird das Risiko, an Leukämie zu erkranken, erhöht. </a:t>
            </a:r>
            <a:endParaRPr lang="de-DE" altLang="de-DE" sz="18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6E41C184-D10A-46C6-BB71-51FF189FAFCD}"/>
              </a:ext>
            </a:extLst>
          </p:cNvPr>
          <p:cNvSpPr>
            <a:spLocks noGrp="1" noChangeArrowheads="1"/>
          </p:cNvSpPr>
          <p:nvPr>
            <p:ph type="title"/>
          </p:nvPr>
        </p:nvSpPr>
        <p:spPr>
          <a:xfrm>
            <a:off x="496888" y="1457325"/>
            <a:ext cx="9574212" cy="595313"/>
          </a:xfrm>
        </p:spPr>
        <p:txBody>
          <a:bodyPr/>
          <a:lstStyle/>
          <a:p>
            <a:pPr eaLnBrk="1" hangingPunct="1"/>
            <a:r>
              <a:rPr lang="de-DE" altLang="de-DE" dirty="0"/>
              <a:t>Maßnahmen: Heutiger Umgang mit Benzol</a:t>
            </a:r>
            <a:br>
              <a:rPr lang="de-DE" altLang="de-DE" dirty="0"/>
            </a:br>
            <a:endParaRPr lang="de-DE" altLang="de-DE" dirty="0"/>
          </a:p>
        </p:txBody>
      </p:sp>
      <p:sp>
        <p:nvSpPr>
          <p:cNvPr id="17411" name="Foliennummernplatzhalter 4">
            <a:extLst>
              <a:ext uri="{FF2B5EF4-FFF2-40B4-BE49-F238E27FC236}">
                <a16:creationId xmlns:a16="http://schemas.microsoft.com/office/drawing/2014/main" id="{BD68EE3C-90DA-4CD5-BA99-B6BE68E61A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E8BD9F29-FF70-4ACC-BE3F-77684E89B230}" type="slidenum">
              <a:rPr lang="de-DE" altLang="de-DE" sz="1500" b="0" smtClean="0">
                <a:solidFill>
                  <a:schemeClr val="bg1"/>
                </a:solidFill>
              </a:rPr>
              <a:pPr/>
              <a:t>12</a:t>
            </a:fld>
            <a:endParaRPr lang="de-DE" altLang="de-DE" sz="1500" b="0">
              <a:solidFill>
                <a:schemeClr val="bg1"/>
              </a:solidFill>
            </a:endParaRPr>
          </a:p>
        </p:txBody>
      </p:sp>
      <p:sp>
        <p:nvSpPr>
          <p:cNvPr id="16388" name="Inhaltsplatzhalter 2">
            <a:extLst>
              <a:ext uri="{FF2B5EF4-FFF2-40B4-BE49-F238E27FC236}">
                <a16:creationId xmlns:a16="http://schemas.microsoft.com/office/drawing/2014/main" id="{3FE69204-8049-4393-9B17-152CB605A068}"/>
              </a:ext>
            </a:extLst>
          </p:cNvPr>
          <p:cNvSpPr>
            <a:spLocks noGrp="1"/>
          </p:cNvSpPr>
          <p:nvPr>
            <p:ph idx="1"/>
          </p:nvPr>
        </p:nvSpPr>
        <p:spPr>
          <a:xfrm>
            <a:off x="506413" y="2365375"/>
            <a:ext cx="9472612" cy="4175125"/>
          </a:xfrm>
        </p:spPr>
        <p:txBody>
          <a:bodyPr/>
          <a:lstStyle/>
          <a:p>
            <a:pPr marL="0" indent="0">
              <a:spcBef>
                <a:spcPts val="600"/>
              </a:spcBef>
              <a:buFontTx/>
              <a:buNone/>
              <a:defRPr/>
            </a:pPr>
            <a:r>
              <a:rPr lang="de-DE" altLang="de-DE" sz="1800" b="1" dirty="0">
                <a:solidFill>
                  <a:schemeClr val="tx1"/>
                </a:solidFill>
              </a:rPr>
              <a:t>Aufgrund heutiger Bewertungen wird der Kontakt zu Benzol verhindert durch</a:t>
            </a:r>
          </a:p>
          <a:p>
            <a:pPr>
              <a:lnSpc>
                <a:spcPct val="120000"/>
              </a:lnSpc>
              <a:spcBef>
                <a:spcPts val="600"/>
              </a:spcBef>
              <a:buClr>
                <a:srgbClr val="004994"/>
              </a:buClr>
              <a:defRPr/>
            </a:pPr>
            <a:r>
              <a:rPr lang="de-DE" altLang="de-DE" sz="1800" dirty="0">
                <a:solidFill>
                  <a:schemeClr val="tx1"/>
                </a:solidFill>
              </a:rPr>
              <a:t>Verarbeitung in geschlossenen, dichten Systemen, z. B. Verwendung von Pendelleitungen beim Be- und Entladen von Tankkesselwagen</a:t>
            </a:r>
          </a:p>
          <a:p>
            <a:pPr>
              <a:lnSpc>
                <a:spcPct val="120000"/>
              </a:lnSpc>
              <a:spcBef>
                <a:spcPts val="600"/>
              </a:spcBef>
              <a:buClr>
                <a:srgbClr val="004994"/>
              </a:buClr>
              <a:defRPr/>
            </a:pPr>
            <a:r>
              <a:rPr lang="de-DE" altLang="de-DE" sz="1800" dirty="0">
                <a:solidFill>
                  <a:schemeClr val="tx1"/>
                </a:solidFill>
              </a:rPr>
              <a:t>Regelmäßige Prüfung von Anlagen und Anlagenteilen auf Leckagen durch die Zugelassene Überwachungsstelle (ZÜS)</a:t>
            </a:r>
            <a:endParaRPr lang="de-DE" altLang="de-DE" sz="1800" dirty="0">
              <a:solidFill>
                <a:srgbClr val="004994"/>
              </a:solidFill>
            </a:endParaRPr>
          </a:p>
          <a:p>
            <a:pPr>
              <a:lnSpc>
                <a:spcPct val="120000"/>
              </a:lnSpc>
              <a:spcBef>
                <a:spcPts val="600"/>
              </a:spcBef>
              <a:buClr>
                <a:srgbClr val="004994"/>
              </a:buClr>
              <a:defRPr/>
            </a:pPr>
            <a:r>
              <a:rPr lang="de-DE" altLang="de-DE" sz="1800" dirty="0">
                <a:solidFill>
                  <a:schemeClr val="tx1"/>
                </a:solidFill>
              </a:rPr>
              <a:t>Systematisches Vorgehen nach vorab festgelegten Arbeitsschritten bei Arbeiten mit Benzol (Freigabescheinverfahren)</a:t>
            </a:r>
          </a:p>
          <a:p>
            <a:pPr>
              <a:lnSpc>
                <a:spcPct val="120000"/>
              </a:lnSpc>
              <a:spcBef>
                <a:spcPts val="600"/>
              </a:spcBef>
              <a:buClr>
                <a:srgbClr val="004994"/>
              </a:buClr>
              <a:defRPr/>
            </a:pPr>
            <a:r>
              <a:rPr lang="de-DE" altLang="de-DE" sz="1800" dirty="0">
                <a:solidFill>
                  <a:schemeClr val="tx1"/>
                </a:solidFill>
              </a:rPr>
              <a:t>Nutzung geeigneter persönlicher Schutzausrüstungen, wenn der Kontakt zu Benzol nicht verhindert werden kann, z. B. Atemschutz, Schutzhandschuhe </a:t>
            </a:r>
          </a:p>
          <a:p>
            <a:pPr>
              <a:lnSpc>
                <a:spcPct val="120000"/>
              </a:lnSpc>
              <a:spcBef>
                <a:spcPts val="600"/>
              </a:spcBef>
              <a:buClr>
                <a:srgbClr val="004994"/>
              </a:buClr>
              <a:defRPr/>
            </a:pPr>
            <a:r>
              <a:rPr lang="de-DE" altLang="de-DE" sz="1800" dirty="0">
                <a:solidFill>
                  <a:schemeClr val="tx1"/>
                </a:solidFill>
              </a:rPr>
              <a:t>Verbesserung des Kenntnisstands der Beschäftigten, z. B. durch Unterweisungen zu persönlichen Schutzausrüstungen sowie zum Öffnen und Spülen von Rohrleitungen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03D11EE-5E7C-4E3D-9336-309E8357910E}"/>
              </a:ext>
            </a:extLst>
          </p:cNvPr>
          <p:cNvSpPr>
            <a:spLocks noGrp="1"/>
          </p:cNvSpPr>
          <p:nvPr>
            <p:ph idx="1"/>
          </p:nvPr>
        </p:nvSpPr>
        <p:spPr>
          <a:xfrm>
            <a:off x="511175" y="2363788"/>
            <a:ext cx="9574213" cy="3228975"/>
          </a:xfrm>
        </p:spPr>
        <p:txBody>
          <a:bodyPr/>
          <a:lstStyle/>
          <a:p>
            <a:pPr marL="0" indent="0">
              <a:spcBef>
                <a:spcPts val="600"/>
              </a:spcBef>
              <a:buFontTx/>
              <a:buNone/>
              <a:defRPr/>
            </a:pPr>
            <a:r>
              <a:rPr lang="de-DE" altLang="de-DE" sz="2000" b="1" dirty="0">
                <a:solidFill>
                  <a:srgbClr val="000000"/>
                </a:solidFill>
              </a:rPr>
              <a:t>Weitere Schutzmaßnahmen</a:t>
            </a:r>
          </a:p>
          <a:p>
            <a:pPr>
              <a:lnSpc>
                <a:spcPct val="120000"/>
              </a:lnSpc>
              <a:spcBef>
                <a:spcPts val="600"/>
              </a:spcBef>
              <a:buClr>
                <a:srgbClr val="004994"/>
              </a:buClr>
              <a:defRPr/>
            </a:pPr>
            <a:r>
              <a:rPr lang="de-DE" altLang="de-DE" sz="2000" dirty="0">
                <a:solidFill>
                  <a:schemeClr val="tx1"/>
                </a:solidFill>
              </a:rPr>
              <a:t>Arbeitsmedizinische Pflichtvorsorge „Benzol“	</a:t>
            </a:r>
          </a:p>
          <a:p>
            <a:pPr>
              <a:lnSpc>
                <a:spcPct val="120000"/>
              </a:lnSpc>
              <a:spcBef>
                <a:spcPts val="600"/>
              </a:spcBef>
              <a:buClr>
                <a:srgbClr val="004994"/>
              </a:buClr>
              <a:defRPr/>
            </a:pPr>
            <a:r>
              <a:rPr lang="de-DE" altLang="de-DE" sz="2000" dirty="0">
                <a:solidFill>
                  <a:schemeClr val="tx1"/>
                </a:solidFill>
              </a:rPr>
              <a:t>Erfassung der gegenüber krebserzeugenden Stoffen exponierten Beschäftigten in der Zentralen Expositionsdatenbank (ZED) </a:t>
            </a:r>
          </a:p>
          <a:p>
            <a:pPr>
              <a:lnSpc>
                <a:spcPct val="120000"/>
              </a:lnSpc>
              <a:spcBef>
                <a:spcPts val="600"/>
              </a:spcBef>
              <a:buClr>
                <a:srgbClr val="004994"/>
              </a:buClr>
              <a:defRPr/>
            </a:pPr>
            <a:r>
              <a:rPr lang="de-DE" altLang="de-DE" sz="2000" dirty="0">
                <a:solidFill>
                  <a:schemeClr val="tx1"/>
                </a:solidFill>
              </a:rPr>
              <a:t>Meldung der exponierten Beschäftigten an den Organisationsdienst für nachgehende Untersuchungen (ODIN) </a:t>
            </a:r>
          </a:p>
          <a:p>
            <a:pPr>
              <a:lnSpc>
                <a:spcPct val="120000"/>
              </a:lnSpc>
              <a:spcBef>
                <a:spcPts val="600"/>
              </a:spcBef>
              <a:buClr>
                <a:srgbClr val="004994"/>
              </a:buClr>
              <a:defRPr/>
            </a:pPr>
            <a:r>
              <a:rPr lang="de-DE" altLang="de-DE" sz="2000" dirty="0">
                <a:solidFill>
                  <a:schemeClr val="tx1"/>
                </a:solidFill>
              </a:rPr>
              <a:t>Gesundheitsmanagement: Betriebliches Raucherentwöhnungsprogramm </a:t>
            </a:r>
          </a:p>
          <a:p>
            <a:pPr>
              <a:defRPr/>
            </a:pPr>
            <a:endParaRPr lang="de-DE" altLang="de-DE" sz="2000" dirty="0">
              <a:solidFill>
                <a:srgbClr val="000000"/>
              </a:solidFill>
            </a:endParaRPr>
          </a:p>
          <a:p>
            <a:pPr>
              <a:defRPr/>
            </a:pPr>
            <a:endParaRPr lang="de-DE" altLang="de-DE" sz="2000" dirty="0">
              <a:solidFill>
                <a:srgbClr val="000000"/>
              </a:solidFill>
            </a:endParaRPr>
          </a:p>
          <a:p>
            <a:pPr>
              <a:defRPr/>
            </a:pPr>
            <a:endParaRPr lang="de-DE" altLang="de-DE" sz="2000" dirty="0">
              <a:solidFill>
                <a:srgbClr val="000000"/>
              </a:solidFill>
            </a:endParaRPr>
          </a:p>
          <a:p>
            <a:pPr>
              <a:defRPr/>
            </a:pPr>
            <a:endParaRPr lang="de-DE" sz="2000" dirty="0"/>
          </a:p>
        </p:txBody>
      </p:sp>
      <p:sp>
        <p:nvSpPr>
          <p:cNvPr id="18436" name="Foliennummernplatzhalter 4">
            <a:extLst>
              <a:ext uri="{FF2B5EF4-FFF2-40B4-BE49-F238E27FC236}">
                <a16:creationId xmlns:a16="http://schemas.microsoft.com/office/drawing/2014/main" id="{03633E71-D504-4954-B123-5D580C97C5A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81362FF2-C771-4110-956B-8A98C33089F4}" type="slidenum">
              <a:rPr lang="de-DE" altLang="de-DE" sz="1500" b="0" smtClean="0">
                <a:solidFill>
                  <a:schemeClr val="bg1"/>
                </a:solidFill>
              </a:rPr>
              <a:pPr/>
              <a:t>13</a:t>
            </a:fld>
            <a:endParaRPr lang="de-DE" altLang="de-DE" sz="1500" b="0">
              <a:solidFill>
                <a:schemeClr val="bg1"/>
              </a:solidFill>
            </a:endParaRPr>
          </a:p>
        </p:txBody>
      </p:sp>
      <p:sp>
        <p:nvSpPr>
          <p:cNvPr id="18437" name="Titel 1">
            <a:extLst>
              <a:ext uri="{FF2B5EF4-FFF2-40B4-BE49-F238E27FC236}">
                <a16:creationId xmlns:a16="http://schemas.microsoft.com/office/drawing/2014/main" id="{919B6AEC-DE4E-45C6-B880-FEEFEAA7C917}"/>
              </a:ext>
            </a:extLst>
          </p:cNvPr>
          <p:cNvSpPr>
            <a:spLocks noGrp="1" noChangeArrowheads="1"/>
          </p:cNvSpPr>
          <p:nvPr>
            <p:ph type="title"/>
          </p:nvPr>
        </p:nvSpPr>
        <p:spPr>
          <a:xfrm>
            <a:off x="492125" y="1457325"/>
            <a:ext cx="9574213" cy="595313"/>
          </a:xfrm>
        </p:spPr>
        <p:txBody>
          <a:bodyPr/>
          <a:lstStyle/>
          <a:p>
            <a:pPr eaLnBrk="1" hangingPunct="1"/>
            <a:r>
              <a:rPr lang="de-DE" altLang="de-DE" dirty="0"/>
              <a:t>Maßnahmen: Heutiger Umgang mit Benzol</a:t>
            </a:r>
            <a:br>
              <a:rPr lang="de-DE" altLang="de-DE" dirty="0"/>
            </a:br>
            <a:endParaRPr lang="de-DE" alt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561866C8-0252-401F-BDD2-70CDEDFE9AA9}"/>
              </a:ext>
            </a:extLst>
          </p:cNvPr>
          <p:cNvSpPr>
            <a:spLocks noGrp="1" noChangeArrowheads="1"/>
          </p:cNvSpPr>
          <p:nvPr>
            <p:ph type="title"/>
          </p:nvPr>
        </p:nvSpPr>
        <p:spPr>
          <a:xfrm>
            <a:off x="496888" y="1457325"/>
            <a:ext cx="9574212" cy="595313"/>
          </a:xfrm>
        </p:spPr>
        <p:txBody>
          <a:bodyPr/>
          <a:lstStyle/>
          <a:p>
            <a:pPr eaLnBrk="1" hangingPunct="1"/>
            <a:r>
              <a:rPr lang="de-DE" altLang="de-DE" dirty="0"/>
              <a:t>Wissensblock:</a:t>
            </a:r>
            <a:r>
              <a:rPr lang="de-DE" altLang="de-DE" dirty="0">
                <a:solidFill>
                  <a:srgbClr val="FF0000"/>
                </a:solidFill>
              </a:rPr>
              <a:t> </a:t>
            </a:r>
            <a:r>
              <a:rPr lang="de-DE" altLang="de-DE" dirty="0"/>
              <a:t>Medizinische Hintergründe </a:t>
            </a:r>
          </a:p>
        </p:txBody>
      </p:sp>
      <p:sp>
        <p:nvSpPr>
          <p:cNvPr id="19459" name="Foliennummernplatzhalter 4">
            <a:extLst>
              <a:ext uri="{FF2B5EF4-FFF2-40B4-BE49-F238E27FC236}">
                <a16:creationId xmlns:a16="http://schemas.microsoft.com/office/drawing/2014/main" id="{28D155D0-52E7-4D7C-B7A1-63522D92492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66923ED5-C0CF-4E62-809B-64FDB69B9627}" type="slidenum">
              <a:rPr lang="de-DE" altLang="de-DE" sz="1500" b="0" smtClean="0">
                <a:solidFill>
                  <a:schemeClr val="bg1"/>
                </a:solidFill>
              </a:rPr>
              <a:pPr/>
              <a:t>14</a:t>
            </a:fld>
            <a:endParaRPr lang="de-DE" altLang="de-DE" sz="1500" b="0">
              <a:solidFill>
                <a:schemeClr val="bg1"/>
              </a:solidFill>
            </a:endParaRPr>
          </a:p>
        </p:txBody>
      </p:sp>
      <p:sp>
        <p:nvSpPr>
          <p:cNvPr id="19460" name="Inhaltsplatzhalter 2">
            <a:extLst>
              <a:ext uri="{FF2B5EF4-FFF2-40B4-BE49-F238E27FC236}">
                <a16:creationId xmlns:a16="http://schemas.microsoft.com/office/drawing/2014/main" id="{F5754EF7-AB74-446E-9DC2-BA131E8AED47}"/>
              </a:ext>
            </a:extLst>
          </p:cNvPr>
          <p:cNvSpPr>
            <a:spLocks noGrp="1" noChangeArrowheads="1"/>
          </p:cNvSpPr>
          <p:nvPr>
            <p:ph idx="1"/>
          </p:nvPr>
        </p:nvSpPr>
        <p:spPr>
          <a:xfrm>
            <a:off x="512763" y="2327275"/>
            <a:ext cx="8721725" cy="4575175"/>
          </a:xfrm>
        </p:spPr>
        <p:txBody>
          <a:bodyPr/>
          <a:lstStyle/>
          <a:p>
            <a:pPr marL="0" indent="0">
              <a:lnSpc>
                <a:spcPct val="120000"/>
              </a:lnSpc>
              <a:spcBef>
                <a:spcPts val="600"/>
              </a:spcBef>
              <a:buFontTx/>
              <a:buNone/>
            </a:pPr>
            <a:r>
              <a:rPr lang="de-DE" altLang="de-DE" sz="2000" dirty="0">
                <a:solidFill>
                  <a:schemeClr val="tx1"/>
                </a:solidFill>
              </a:rPr>
              <a:t>Benzol wirkt auf das blutbildende System des Körpers, das Knochenmark. Dadurch kann es zu verschiedenen Formen von Blutkrebs (Leukämie) kommen. </a:t>
            </a:r>
          </a:p>
          <a:p>
            <a:pPr marL="0" indent="0">
              <a:lnSpc>
                <a:spcPct val="120000"/>
              </a:lnSpc>
              <a:spcBef>
                <a:spcPts val="600"/>
              </a:spcBef>
              <a:buFontTx/>
              <a:buNone/>
            </a:pPr>
            <a:r>
              <a:rPr lang="de-DE" altLang="de-DE" sz="2000" dirty="0">
                <a:solidFill>
                  <a:schemeClr val="tx1"/>
                </a:solidFill>
              </a:rPr>
              <a:t>Die Aufnahme in den Körper erfolgt über die Atemwege (inhalativ) oder über die Haut (dermal). Insbesondere die dermale Aufnahme wurde lange Zeit unterschätzt. Die Benutzung ungeeigneter Schutzhandschuhe verstärkt diesen Aufnahmepfad.</a:t>
            </a:r>
          </a:p>
          <a:p>
            <a:pPr marL="0" indent="0">
              <a:spcBef>
                <a:spcPts val="600"/>
              </a:spcBef>
              <a:buFontTx/>
              <a:buNone/>
            </a:pPr>
            <a:endParaRPr lang="de-DE" altLang="de-DE" sz="2000" b="1" dirty="0">
              <a:solidFill>
                <a:schemeClr val="tx1"/>
              </a:solidFill>
            </a:endParaRPr>
          </a:p>
          <a:p>
            <a:pPr marL="0" indent="0">
              <a:spcBef>
                <a:spcPts val="600"/>
              </a:spcBef>
              <a:buFontTx/>
              <a:buNone/>
            </a:pPr>
            <a:endParaRPr lang="de-DE" altLang="de-DE" sz="20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EA1B1C74-3F82-4634-B396-8FDDE5C41249}"/>
              </a:ext>
            </a:extLst>
          </p:cNvPr>
          <p:cNvSpPr>
            <a:spLocks noGrp="1" noChangeArrowheads="1"/>
          </p:cNvSpPr>
          <p:nvPr>
            <p:ph type="title"/>
          </p:nvPr>
        </p:nvSpPr>
        <p:spPr>
          <a:xfrm>
            <a:off x="496888" y="1457325"/>
            <a:ext cx="9574212" cy="595313"/>
          </a:xfrm>
        </p:spPr>
        <p:txBody>
          <a:bodyPr/>
          <a:lstStyle/>
          <a:p>
            <a:pPr eaLnBrk="1" hangingPunct="1"/>
            <a:r>
              <a:rPr lang="de-DE" altLang="de-DE"/>
              <a:t>Fragen für die Diskussionsrunde</a:t>
            </a:r>
          </a:p>
        </p:txBody>
      </p:sp>
      <p:sp>
        <p:nvSpPr>
          <p:cNvPr id="23555" name="Foliennummernplatzhalter 4">
            <a:extLst>
              <a:ext uri="{FF2B5EF4-FFF2-40B4-BE49-F238E27FC236}">
                <a16:creationId xmlns:a16="http://schemas.microsoft.com/office/drawing/2014/main" id="{CE535A81-E038-483F-942E-3917EAFC3C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CAC74159-4B9B-42C6-A149-E7978425AFF3}" type="slidenum">
              <a:rPr lang="de-DE" altLang="de-DE" sz="1500" b="0" smtClean="0">
                <a:solidFill>
                  <a:schemeClr val="bg1"/>
                </a:solidFill>
              </a:rPr>
              <a:pPr/>
              <a:t>15</a:t>
            </a:fld>
            <a:endParaRPr lang="de-DE" altLang="de-DE" sz="1500" b="0">
              <a:solidFill>
                <a:schemeClr val="bg1"/>
              </a:solidFill>
            </a:endParaRPr>
          </a:p>
        </p:txBody>
      </p:sp>
      <p:sp>
        <p:nvSpPr>
          <p:cNvPr id="23556" name="Inhaltsplatzhalter 2">
            <a:extLst>
              <a:ext uri="{FF2B5EF4-FFF2-40B4-BE49-F238E27FC236}">
                <a16:creationId xmlns:a16="http://schemas.microsoft.com/office/drawing/2014/main" id="{34E305A4-E6E2-4C88-80D6-8180865DDCF1}"/>
              </a:ext>
            </a:extLst>
          </p:cNvPr>
          <p:cNvSpPr>
            <a:spLocks noGrp="1" noChangeArrowheads="1"/>
          </p:cNvSpPr>
          <p:nvPr>
            <p:ph idx="1"/>
          </p:nvPr>
        </p:nvSpPr>
        <p:spPr>
          <a:xfrm>
            <a:off x="496888" y="2327276"/>
            <a:ext cx="9574212" cy="4235450"/>
          </a:xfrm>
        </p:spPr>
        <p:txBody>
          <a:bodyPr/>
          <a:lstStyle/>
          <a:p>
            <a:pPr>
              <a:lnSpc>
                <a:spcPct val="120000"/>
              </a:lnSpc>
              <a:spcBef>
                <a:spcPts val="600"/>
              </a:spcBef>
              <a:buClr>
                <a:srgbClr val="004994"/>
              </a:buClr>
            </a:pPr>
            <a:r>
              <a:rPr lang="de-DE" altLang="de-DE" sz="2000" dirty="0">
                <a:solidFill>
                  <a:schemeClr val="tx1"/>
                </a:solidFill>
              </a:rPr>
              <a:t>Haben wir ein Gefahrstoffverzeichnis? Was steht darin? </a:t>
            </a:r>
            <a:br>
              <a:rPr lang="de-DE" altLang="de-DE" sz="2000" dirty="0">
                <a:solidFill>
                  <a:schemeClr val="tx1"/>
                </a:solidFill>
              </a:rPr>
            </a:br>
            <a:r>
              <a:rPr lang="de-DE" altLang="de-DE" sz="2000" dirty="0">
                <a:solidFill>
                  <a:schemeClr val="tx1"/>
                </a:solidFill>
              </a:rPr>
              <a:t>Wo können wir es einsehen?</a:t>
            </a:r>
          </a:p>
          <a:p>
            <a:pPr>
              <a:lnSpc>
                <a:spcPct val="120000"/>
              </a:lnSpc>
              <a:spcBef>
                <a:spcPts val="600"/>
              </a:spcBef>
              <a:buClr>
                <a:srgbClr val="004994"/>
              </a:buClr>
            </a:pPr>
            <a:r>
              <a:rPr lang="de-DE" altLang="de-DE" sz="2000" dirty="0">
                <a:solidFill>
                  <a:schemeClr val="tx1"/>
                </a:solidFill>
              </a:rPr>
              <a:t>Wo arbeiten wir mit krebserzeugenden, </a:t>
            </a:r>
            <a:r>
              <a:rPr lang="de-DE" altLang="de-DE" sz="2000" dirty="0" err="1">
                <a:solidFill>
                  <a:schemeClr val="tx1"/>
                </a:solidFill>
              </a:rPr>
              <a:t>keimzellmutagenen</a:t>
            </a:r>
            <a:r>
              <a:rPr lang="de-DE" altLang="de-DE" sz="2000" dirty="0">
                <a:solidFill>
                  <a:schemeClr val="tx1"/>
                </a:solidFill>
              </a:rPr>
              <a:t>, reproduktionstoxischen Stoffen („KMR-Stoffen“)? Woran erkennen wir diese?</a:t>
            </a:r>
          </a:p>
          <a:p>
            <a:pPr>
              <a:lnSpc>
                <a:spcPct val="120000"/>
              </a:lnSpc>
              <a:spcBef>
                <a:spcPts val="600"/>
              </a:spcBef>
              <a:buClr>
                <a:srgbClr val="004994"/>
              </a:buClr>
            </a:pPr>
            <a:r>
              <a:rPr lang="de-DE" altLang="de-DE" sz="2000" dirty="0">
                <a:solidFill>
                  <a:schemeClr val="tx1"/>
                </a:solidFill>
              </a:rPr>
              <a:t>Benutzen wir bei diesen Tätigkeiten die Schutzhandschuhe und den Atemschutz, die in der Betriebsanweisung vorgeschrieben sind? </a:t>
            </a:r>
          </a:p>
          <a:p>
            <a:pPr>
              <a:lnSpc>
                <a:spcPct val="120000"/>
              </a:lnSpc>
              <a:spcBef>
                <a:spcPts val="600"/>
              </a:spcBef>
              <a:buClr>
                <a:srgbClr val="004994"/>
              </a:buClr>
            </a:pPr>
            <a:r>
              <a:rPr lang="de-DE" altLang="de-DE" sz="2000" dirty="0">
                <a:solidFill>
                  <a:schemeClr val="tx1"/>
                </a:solidFill>
              </a:rPr>
              <a:t>An wen können wir uns wenden, wenn wir Fragen zu </a:t>
            </a:r>
            <a:br>
              <a:rPr lang="de-DE" altLang="de-DE" sz="2000" dirty="0">
                <a:solidFill>
                  <a:schemeClr val="tx1"/>
                </a:solidFill>
              </a:rPr>
            </a:br>
            <a:r>
              <a:rPr lang="de-DE" altLang="de-DE" sz="2000" dirty="0">
                <a:solidFill>
                  <a:schemeClr val="tx1"/>
                </a:solidFill>
              </a:rPr>
              <a:t>persönlichen Schutzausrüstungen haben?</a:t>
            </a:r>
          </a:p>
          <a:p>
            <a:pPr>
              <a:lnSpc>
                <a:spcPct val="120000"/>
              </a:lnSpc>
              <a:spcBef>
                <a:spcPts val="600"/>
              </a:spcBef>
              <a:buClr>
                <a:srgbClr val="004994"/>
              </a:buClr>
            </a:pPr>
            <a:r>
              <a:rPr lang="de-DE" altLang="de-DE" sz="2000" dirty="0">
                <a:solidFill>
                  <a:schemeClr val="tx1"/>
                </a:solidFill>
              </a:rPr>
              <a:t>Gibt es bei ihrem Einsatz manchmal Probleme? Warum? </a:t>
            </a:r>
            <a:br>
              <a:rPr lang="de-DE" altLang="de-DE" sz="2000" dirty="0">
                <a:solidFill>
                  <a:schemeClr val="tx1"/>
                </a:solidFill>
              </a:rPr>
            </a:br>
            <a:r>
              <a:rPr lang="de-DE" altLang="de-DE" sz="2000" dirty="0">
                <a:solidFill>
                  <a:schemeClr val="tx1"/>
                </a:solidFill>
              </a:rPr>
              <a:t>An wen können wir uns wenden?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D0B9AECF-C5B3-4606-A38D-72D11C991EB7}"/>
              </a:ext>
            </a:extLst>
          </p:cNvPr>
          <p:cNvSpPr>
            <a:spLocks noGrp="1" noChangeArrowheads="1"/>
          </p:cNvSpPr>
          <p:nvPr>
            <p:ph type="title"/>
          </p:nvPr>
        </p:nvSpPr>
        <p:spPr>
          <a:xfrm>
            <a:off x="496888" y="1457325"/>
            <a:ext cx="9574212" cy="595313"/>
          </a:xfrm>
        </p:spPr>
        <p:txBody>
          <a:bodyPr/>
          <a:lstStyle/>
          <a:p>
            <a:pPr eaLnBrk="1" hangingPunct="1"/>
            <a:r>
              <a:rPr lang="de-DE" altLang="de-DE"/>
              <a:t>Fragen für die Diskussionsrunde</a:t>
            </a:r>
          </a:p>
        </p:txBody>
      </p:sp>
      <p:sp>
        <p:nvSpPr>
          <p:cNvPr id="25603" name="Foliennummernplatzhalter 4">
            <a:extLst>
              <a:ext uri="{FF2B5EF4-FFF2-40B4-BE49-F238E27FC236}">
                <a16:creationId xmlns:a16="http://schemas.microsoft.com/office/drawing/2014/main" id="{30BAA994-22CA-4D18-A7CB-B8F1C7FAF91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86DB5672-30F6-4B17-978A-A44B99191D84}" type="slidenum">
              <a:rPr lang="de-DE" altLang="de-DE" sz="1500" b="0" smtClean="0">
                <a:solidFill>
                  <a:schemeClr val="bg1"/>
                </a:solidFill>
              </a:rPr>
              <a:pPr/>
              <a:t>16</a:t>
            </a:fld>
            <a:endParaRPr lang="de-DE" altLang="de-DE" sz="1500" b="0">
              <a:solidFill>
                <a:schemeClr val="bg1"/>
              </a:solidFill>
            </a:endParaRPr>
          </a:p>
        </p:txBody>
      </p:sp>
      <p:sp>
        <p:nvSpPr>
          <p:cNvPr id="25604" name="Inhaltsplatzhalter 2">
            <a:extLst>
              <a:ext uri="{FF2B5EF4-FFF2-40B4-BE49-F238E27FC236}">
                <a16:creationId xmlns:a16="http://schemas.microsoft.com/office/drawing/2014/main" id="{5722F091-2EAA-48A1-B0F3-25DBD39A947E}"/>
              </a:ext>
            </a:extLst>
          </p:cNvPr>
          <p:cNvSpPr>
            <a:spLocks noGrp="1" noChangeArrowheads="1"/>
          </p:cNvSpPr>
          <p:nvPr>
            <p:ph idx="1"/>
          </p:nvPr>
        </p:nvSpPr>
        <p:spPr>
          <a:xfrm>
            <a:off x="496888" y="2333725"/>
            <a:ext cx="9812337" cy="4575175"/>
          </a:xfrm>
        </p:spPr>
        <p:txBody>
          <a:bodyPr/>
          <a:lstStyle/>
          <a:p>
            <a:pPr>
              <a:lnSpc>
                <a:spcPct val="120000"/>
              </a:lnSpc>
              <a:spcBef>
                <a:spcPts val="600"/>
              </a:spcBef>
              <a:buClr>
                <a:srgbClr val="004994"/>
              </a:buClr>
            </a:pPr>
            <a:r>
              <a:rPr lang="de-DE" altLang="de-DE" sz="2000" dirty="0">
                <a:solidFill>
                  <a:schemeClr val="tx1"/>
                </a:solidFill>
              </a:rPr>
              <a:t>Welche Informationen können wir der Betriebsanweisung entnehmen? </a:t>
            </a:r>
            <a:br>
              <a:rPr lang="de-DE" altLang="de-DE" sz="2000" dirty="0">
                <a:solidFill>
                  <a:schemeClr val="tx1"/>
                </a:solidFill>
              </a:rPr>
            </a:br>
            <a:r>
              <a:rPr lang="de-DE" altLang="de-DE" sz="2000" dirty="0">
                <a:solidFill>
                  <a:schemeClr val="tx1"/>
                </a:solidFill>
              </a:rPr>
              <a:t>Wo finden wir diese?</a:t>
            </a:r>
          </a:p>
          <a:p>
            <a:pPr>
              <a:lnSpc>
                <a:spcPct val="120000"/>
              </a:lnSpc>
              <a:spcBef>
                <a:spcPts val="600"/>
              </a:spcBef>
              <a:buClr>
                <a:srgbClr val="004994"/>
              </a:buClr>
            </a:pPr>
            <a:r>
              <a:rPr lang="de-DE" altLang="de-DE" sz="2000" dirty="0">
                <a:solidFill>
                  <a:schemeClr val="tx1"/>
                </a:solidFill>
              </a:rPr>
              <a:t>Wie gehen wir vor, wenn uns Störungen, Mängel an Anlagen oder Anlagenteilen  oder von der Betriebsanweisung abweichende Arbeitsabläufe auffallen? </a:t>
            </a:r>
            <a:br>
              <a:rPr lang="de-DE" altLang="de-DE" sz="2000" dirty="0">
                <a:solidFill>
                  <a:schemeClr val="tx1"/>
                </a:solidFill>
              </a:rPr>
            </a:br>
            <a:r>
              <a:rPr lang="de-DE" altLang="de-DE" sz="2000" dirty="0">
                <a:solidFill>
                  <a:schemeClr val="tx1"/>
                </a:solidFill>
              </a:rPr>
              <a:t>An wen wenden wir uns?</a:t>
            </a:r>
          </a:p>
          <a:p>
            <a:pPr>
              <a:lnSpc>
                <a:spcPct val="120000"/>
              </a:lnSpc>
              <a:spcBef>
                <a:spcPts val="600"/>
              </a:spcBef>
              <a:buClr>
                <a:srgbClr val="004994"/>
              </a:buClr>
            </a:pPr>
            <a:r>
              <a:rPr lang="de-DE" altLang="de-DE" sz="2000" dirty="0">
                <a:solidFill>
                  <a:schemeClr val="tx1"/>
                </a:solidFill>
              </a:rPr>
              <a:t>Gibt es manchmal Unklarheiten bezüglich der Arbeitsabläufe? </a:t>
            </a:r>
            <a:br>
              <a:rPr lang="de-DE" altLang="de-DE" sz="2000" dirty="0">
                <a:solidFill>
                  <a:schemeClr val="tx1"/>
                </a:solidFill>
              </a:rPr>
            </a:br>
            <a:r>
              <a:rPr lang="de-DE" altLang="de-DE" sz="2000" dirty="0">
                <a:solidFill>
                  <a:schemeClr val="tx1"/>
                </a:solidFill>
              </a:rPr>
              <a:t>Wenn ja, wen können wir dazu befragen? </a:t>
            </a:r>
          </a:p>
          <a:p>
            <a:pPr>
              <a:lnSpc>
                <a:spcPct val="120000"/>
              </a:lnSpc>
              <a:spcBef>
                <a:spcPts val="600"/>
              </a:spcBef>
              <a:buClr>
                <a:srgbClr val="004994"/>
              </a:buClr>
            </a:pPr>
            <a:r>
              <a:rPr lang="de-DE" altLang="de-DE" sz="2000" dirty="0">
                <a:solidFill>
                  <a:schemeClr val="tx1"/>
                </a:solidFill>
              </a:rPr>
              <a:t>Welche Vorteile bringt uns die arbeitsmedizinische Vorsorge?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29FA243B-14BE-4DD0-937E-442FCA3FFBB8}"/>
              </a:ext>
            </a:extLst>
          </p:cNvPr>
          <p:cNvSpPr>
            <a:spLocks noGrp="1" noChangeArrowheads="1"/>
          </p:cNvSpPr>
          <p:nvPr>
            <p:ph type="title"/>
          </p:nvPr>
        </p:nvSpPr>
        <p:spPr>
          <a:xfrm>
            <a:off x="495300" y="1457325"/>
            <a:ext cx="9574213" cy="595313"/>
          </a:xfrm>
        </p:spPr>
        <p:txBody>
          <a:bodyPr/>
          <a:lstStyle/>
          <a:p>
            <a:r>
              <a:rPr lang="de-DE" altLang="de-DE"/>
              <a:t>Vorwort</a:t>
            </a:r>
          </a:p>
        </p:txBody>
      </p:sp>
      <p:sp>
        <p:nvSpPr>
          <p:cNvPr id="6147" name="Inhaltsplatzhalter 2">
            <a:extLst>
              <a:ext uri="{FF2B5EF4-FFF2-40B4-BE49-F238E27FC236}">
                <a16:creationId xmlns:a16="http://schemas.microsoft.com/office/drawing/2014/main" id="{A101BAE2-234A-4379-975D-E09B3AB4A62D}"/>
              </a:ext>
            </a:extLst>
          </p:cNvPr>
          <p:cNvSpPr>
            <a:spLocks noGrp="1" noChangeArrowheads="1"/>
          </p:cNvSpPr>
          <p:nvPr>
            <p:ph idx="1"/>
          </p:nvPr>
        </p:nvSpPr>
        <p:spPr/>
        <p:txBody>
          <a:bodyPr/>
          <a:lstStyle/>
          <a:p>
            <a:pPr marL="0" indent="0">
              <a:lnSpc>
                <a:spcPct val="120000"/>
              </a:lnSpc>
              <a:spcBef>
                <a:spcPts val="600"/>
              </a:spcBef>
              <a:buClr>
                <a:srgbClr val="004994"/>
              </a:buClr>
              <a:buFontTx/>
              <a:buNone/>
              <a:defRPr/>
            </a:pPr>
            <a:r>
              <a:rPr lang="de-DE" altLang="de-DE" sz="2000" kern="1200" dirty="0">
                <a:solidFill>
                  <a:schemeClr val="tx1"/>
                </a:solidFill>
              </a:rPr>
              <a:t>In diesem Unterweisungsbeispiel wird der sichere Umgang mit krebserzeugenden, </a:t>
            </a:r>
            <a:r>
              <a:rPr lang="de-DE" altLang="de-DE" sz="2000" kern="1200" dirty="0" err="1">
                <a:solidFill>
                  <a:schemeClr val="tx1"/>
                </a:solidFill>
              </a:rPr>
              <a:t>keimzellmutagenen</a:t>
            </a:r>
            <a:r>
              <a:rPr lang="de-DE" altLang="de-DE" sz="2000" kern="1200" dirty="0">
                <a:solidFill>
                  <a:schemeClr val="tx1"/>
                </a:solidFill>
              </a:rPr>
              <a:t> und reproduktionstoxischen Stoffen thematisiert.</a:t>
            </a:r>
          </a:p>
          <a:p>
            <a:pPr marL="0" indent="0">
              <a:lnSpc>
                <a:spcPct val="120000"/>
              </a:lnSpc>
              <a:spcBef>
                <a:spcPts val="600"/>
              </a:spcBef>
              <a:buClr>
                <a:srgbClr val="004994"/>
              </a:buClr>
              <a:buFontTx/>
              <a:buNone/>
              <a:defRPr/>
            </a:pPr>
            <a:r>
              <a:rPr lang="de-DE" altLang="de-DE" sz="2000" kern="1200" dirty="0">
                <a:solidFill>
                  <a:schemeClr val="tx1"/>
                </a:solidFill>
              </a:rPr>
              <a:t>Dafür wurde als Beispiel Benzol und der „historische“ Umgang damit in den 60er und 70er Jahren gewählt, weil es sehr anschaulich beschreibt, wie wichtig die Wirksamkeit heutiger Schutzmaßnahmen ist und welche Problematik auftritt, wenn sie nicht zuverlässig greifen.</a:t>
            </a:r>
          </a:p>
          <a:p>
            <a:pPr marL="0" indent="0">
              <a:lnSpc>
                <a:spcPct val="120000"/>
              </a:lnSpc>
              <a:spcBef>
                <a:spcPts val="600"/>
              </a:spcBef>
              <a:buClr>
                <a:srgbClr val="004994"/>
              </a:buClr>
              <a:buFontTx/>
              <a:buNone/>
              <a:defRPr/>
            </a:pPr>
            <a:r>
              <a:rPr lang="de-DE" altLang="de-DE" sz="2000" kern="1200" dirty="0">
                <a:solidFill>
                  <a:schemeClr val="tx1"/>
                </a:solidFill>
              </a:rPr>
              <a:t>KMR-Stoffe sind noch immer aktuell und genauso gefährlich! Sorgsamkeit bezüglich der Wirksamkeit von Schutzmaßnahmen ist deswegen von größter Bedeutung.</a:t>
            </a:r>
          </a:p>
          <a:p>
            <a:pPr marL="0" indent="0">
              <a:lnSpc>
                <a:spcPct val="120000"/>
              </a:lnSpc>
              <a:spcBef>
                <a:spcPts val="600"/>
              </a:spcBef>
              <a:buClr>
                <a:srgbClr val="004994"/>
              </a:buClr>
              <a:buFontTx/>
              <a:buNone/>
              <a:defRPr/>
            </a:pPr>
            <a:r>
              <a:rPr lang="de-DE" altLang="de-DE" sz="2000" kern="1200" dirty="0">
                <a:solidFill>
                  <a:schemeClr val="tx1"/>
                </a:solidFill>
              </a:rPr>
              <a:t>Stoffe, die früher einen hohen Grenzwert hatten, sind heute häufig neu ein- oder </a:t>
            </a:r>
            <a:r>
              <a:rPr lang="de-DE" altLang="de-DE" sz="2000" kern="1200" dirty="0" err="1">
                <a:solidFill>
                  <a:schemeClr val="tx1"/>
                </a:solidFill>
              </a:rPr>
              <a:t>umgestuft</a:t>
            </a:r>
            <a:r>
              <a:rPr lang="de-DE" altLang="de-DE" sz="2000" kern="1200" dirty="0">
                <a:solidFill>
                  <a:schemeClr val="tx1"/>
                </a:solidFill>
              </a:rPr>
              <a:t>. Ihr Gefährdungspotenzial wurde damals unterschätzt. </a:t>
            </a:r>
          </a:p>
          <a:p>
            <a:pPr marL="0" indent="0">
              <a:buFontTx/>
              <a:buNone/>
              <a:defRPr/>
            </a:pPr>
            <a:endParaRPr lang="de-DE" altLang="de-DE" sz="2000" dirty="0">
              <a:solidFill>
                <a:schemeClr val="tx1"/>
              </a:solidFill>
            </a:endParaRPr>
          </a:p>
        </p:txBody>
      </p:sp>
      <p:sp>
        <p:nvSpPr>
          <p:cNvPr id="6148" name="Foliennummernplatzhalter 4">
            <a:extLst>
              <a:ext uri="{FF2B5EF4-FFF2-40B4-BE49-F238E27FC236}">
                <a16:creationId xmlns:a16="http://schemas.microsoft.com/office/drawing/2014/main" id="{0E18790B-8E37-4AB1-971C-697B83E4BB4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4724262F-DF5E-43EE-ACCA-E6C249D12DC0}" type="slidenum">
              <a:rPr lang="de-DE" altLang="de-DE" sz="1500" b="0" smtClean="0">
                <a:solidFill>
                  <a:schemeClr val="bg1"/>
                </a:solidFill>
              </a:rPr>
              <a:pPr/>
              <a:t>2</a:t>
            </a:fld>
            <a:endParaRPr lang="de-DE" altLang="de-DE" sz="1500" b="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FCD12D21-776B-4A36-AECC-9B6A6D008678}"/>
              </a:ext>
            </a:extLst>
          </p:cNvPr>
          <p:cNvSpPr>
            <a:spLocks noGrp="1" noChangeArrowheads="1"/>
          </p:cNvSpPr>
          <p:nvPr>
            <p:ph type="title" idx="4294967295"/>
          </p:nvPr>
        </p:nvSpPr>
        <p:spPr>
          <a:xfrm>
            <a:off x="493713" y="1457325"/>
            <a:ext cx="9574212" cy="595313"/>
          </a:xfrm>
        </p:spPr>
        <p:txBody>
          <a:bodyPr/>
          <a:lstStyle/>
          <a:p>
            <a:pPr eaLnBrk="1" hangingPunct="1"/>
            <a:r>
              <a:rPr lang="de-DE" altLang="de-DE"/>
              <a:t>Arbeitssituation</a:t>
            </a:r>
          </a:p>
        </p:txBody>
      </p:sp>
      <p:sp>
        <p:nvSpPr>
          <p:cNvPr id="7171" name="Datumsplatzhalter 3">
            <a:extLst>
              <a:ext uri="{FF2B5EF4-FFF2-40B4-BE49-F238E27FC236}">
                <a16:creationId xmlns:a16="http://schemas.microsoft.com/office/drawing/2014/main" id="{B1F75259-2A2B-422E-AADF-2D71A0568C23}"/>
              </a:ext>
            </a:extLst>
          </p:cNvPr>
          <p:cNvSpPr txBox="1">
            <a:spLocks noGrp="1"/>
          </p:cNvSpPr>
          <p:nvPr/>
        </p:nvSpPr>
        <p:spPr bwMode="auto">
          <a:xfrm>
            <a:off x="6064250" y="7023100"/>
            <a:ext cx="2133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endParaRPr lang="de-DE" altLang="de-DE" sz="1400" b="0">
              <a:solidFill>
                <a:schemeClr val="bg1"/>
              </a:solidFill>
            </a:endParaRPr>
          </a:p>
        </p:txBody>
      </p:sp>
      <p:sp>
        <p:nvSpPr>
          <p:cNvPr id="7172" name="Foliennummernplatzhalter 4">
            <a:extLst>
              <a:ext uri="{FF2B5EF4-FFF2-40B4-BE49-F238E27FC236}">
                <a16:creationId xmlns:a16="http://schemas.microsoft.com/office/drawing/2014/main" id="{3AC2A4F0-0DF8-4E5D-BD86-3EAA912C189D}"/>
              </a:ext>
            </a:extLst>
          </p:cNvPr>
          <p:cNvSpPr txBox="1">
            <a:spLocks noGrp="1"/>
          </p:cNvSpPr>
          <p:nvPr/>
        </p:nvSpPr>
        <p:spPr bwMode="auto">
          <a:xfrm>
            <a:off x="8580438" y="7023100"/>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r>
              <a:rPr lang="de-DE" altLang="de-DE" sz="1500" b="0">
                <a:solidFill>
                  <a:schemeClr val="bg1"/>
                </a:solidFill>
              </a:rPr>
              <a:t>Seite </a:t>
            </a:r>
            <a:fld id="{BEF4035F-2855-468F-B842-5A0B66CD741A}" type="slidenum">
              <a:rPr lang="de-DE" altLang="de-DE" sz="1500" b="0">
                <a:solidFill>
                  <a:schemeClr val="bg1"/>
                </a:solidFill>
              </a:rPr>
              <a:pPr algn="r" eaLnBrk="1" hangingPunct="1"/>
              <a:t>3</a:t>
            </a:fld>
            <a:endParaRPr lang="de-DE" altLang="de-DE" sz="1500" b="0">
              <a:solidFill>
                <a:schemeClr val="bg1"/>
              </a:solidFill>
            </a:endParaRPr>
          </a:p>
        </p:txBody>
      </p:sp>
      <p:sp>
        <p:nvSpPr>
          <p:cNvPr id="5125" name="Rechteck 6">
            <a:extLst>
              <a:ext uri="{FF2B5EF4-FFF2-40B4-BE49-F238E27FC236}">
                <a16:creationId xmlns:a16="http://schemas.microsoft.com/office/drawing/2014/main" id="{A7B5900F-0F2E-4EA0-BC87-ABB6059F1085}"/>
              </a:ext>
            </a:extLst>
          </p:cNvPr>
          <p:cNvSpPr>
            <a:spLocks noChangeArrowheads="1"/>
          </p:cNvSpPr>
          <p:nvPr/>
        </p:nvSpPr>
        <p:spPr bwMode="auto">
          <a:xfrm>
            <a:off x="506413" y="2052638"/>
            <a:ext cx="69992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defRPr/>
            </a:pPr>
            <a:r>
              <a:rPr lang="de-DE" altLang="de-DE" sz="2000" dirty="0">
                <a:solidFill>
                  <a:schemeClr val="tx1"/>
                </a:solidFill>
              </a:rPr>
              <a:t>Person</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58-jähriger Schichtmeister</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über 20 Jahre in einem Produktionsbetrieb der chemischen Industrie tätig (in den 70er und 80er Jahren) </a:t>
            </a:r>
            <a:endParaRPr lang="de-DE" altLang="de-DE" sz="2000" b="0" dirty="0"/>
          </a:p>
        </p:txBody>
      </p:sp>
      <p:sp>
        <p:nvSpPr>
          <p:cNvPr id="7174" name="Rechteck 7">
            <a:extLst>
              <a:ext uri="{FF2B5EF4-FFF2-40B4-BE49-F238E27FC236}">
                <a16:creationId xmlns:a16="http://schemas.microsoft.com/office/drawing/2014/main" id="{59C98065-2A58-4766-B5E6-FAFBD6522DB0}"/>
              </a:ext>
            </a:extLst>
          </p:cNvPr>
          <p:cNvSpPr>
            <a:spLocks noChangeArrowheads="1"/>
          </p:cNvSpPr>
          <p:nvPr/>
        </p:nvSpPr>
        <p:spPr bwMode="auto">
          <a:xfrm>
            <a:off x="520700" y="4108450"/>
            <a:ext cx="864235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2000">
                <a:solidFill>
                  <a:schemeClr val="tx1"/>
                </a:solidFill>
              </a:rPr>
              <a:t>Aufgabe/Tätigkeit</a:t>
            </a:r>
          </a:p>
          <a:p>
            <a:pPr>
              <a:lnSpc>
                <a:spcPct val="120000"/>
              </a:lnSpc>
              <a:spcBef>
                <a:spcPts val="600"/>
              </a:spcBef>
              <a:buClr>
                <a:srgbClr val="004994"/>
              </a:buClr>
            </a:pPr>
            <a:r>
              <a:rPr lang="de-DE" altLang="de-DE" sz="2000" b="0">
                <a:solidFill>
                  <a:schemeClr val="tx1"/>
                </a:solidFill>
              </a:rPr>
              <a:t>Im Betrieb wird Benzol als Ausgangsstoff für die Synthese verwendet. Nach diversen Syntheseschritten werden die Produkte in der Waschmittelindustrie eingesetzt.</a:t>
            </a:r>
          </a:p>
          <a:p>
            <a:pPr>
              <a:lnSpc>
                <a:spcPct val="120000"/>
              </a:lnSpc>
              <a:spcBef>
                <a:spcPts val="600"/>
              </a:spcBef>
              <a:buClr>
                <a:srgbClr val="004994"/>
              </a:buClr>
            </a:pPr>
            <a:r>
              <a:rPr lang="de-DE" altLang="de-DE" sz="2000" b="0">
                <a:solidFill>
                  <a:schemeClr val="tx1"/>
                </a:solidFill>
              </a:rPr>
              <a:t>Zu den Aufgaben des Schichtmeisters zählen unter anderem Betriebskontrollen, regelmäßige Rundgänge und die Überwachung von Reparaturarbeiten.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afik 3">
            <a:extLst>
              <a:ext uri="{FF2B5EF4-FFF2-40B4-BE49-F238E27FC236}">
                <a16:creationId xmlns:a16="http://schemas.microsoft.com/office/drawing/2014/main" id="{1C14BFA8-DFE0-4BF2-977B-970F8231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1558925"/>
            <a:ext cx="5148263"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el 1">
            <a:extLst>
              <a:ext uri="{FF2B5EF4-FFF2-40B4-BE49-F238E27FC236}">
                <a16:creationId xmlns:a16="http://schemas.microsoft.com/office/drawing/2014/main" id="{19930741-D2B2-426A-8350-374648884CFB}"/>
              </a:ext>
            </a:extLst>
          </p:cNvPr>
          <p:cNvSpPr>
            <a:spLocks noGrp="1" noChangeArrowheads="1"/>
          </p:cNvSpPr>
          <p:nvPr>
            <p:ph type="title"/>
          </p:nvPr>
        </p:nvSpPr>
        <p:spPr>
          <a:xfrm>
            <a:off x="496888" y="1457325"/>
            <a:ext cx="9574212" cy="595313"/>
          </a:xfrm>
        </p:spPr>
        <p:txBody>
          <a:bodyPr/>
          <a:lstStyle/>
          <a:p>
            <a:pPr eaLnBrk="1" hangingPunct="1"/>
            <a:r>
              <a:rPr lang="de-DE" altLang="de-DE"/>
              <a:t>Station / Tätigkeit </a:t>
            </a:r>
          </a:p>
        </p:txBody>
      </p:sp>
      <p:sp>
        <p:nvSpPr>
          <p:cNvPr id="8196" name="Foliennummernplatzhalter 4">
            <a:extLst>
              <a:ext uri="{FF2B5EF4-FFF2-40B4-BE49-F238E27FC236}">
                <a16:creationId xmlns:a16="http://schemas.microsoft.com/office/drawing/2014/main" id="{7171D3A1-03AC-43D3-80E0-4EC6BAD217D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9EC0577F-80F5-4E04-8966-F1A27ECFA68A}" type="slidenum">
              <a:rPr lang="de-DE" altLang="de-DE" sz="1500" b="0" smtClean="0">
                <a:solidFill>
                  <a:schemeClr val="bg1"/>
                </a:solidFill>
              </a:rPr>
              <a:pPr/>
              <a:t>4</a:t>
            </a:fld>
            <a:endParaRPr lang="de-DE" altLang="de-DE" sz="1500" b="0">
              <a:solidFill>
                <a:schemeClr val="bg1"/>
              </a:solidFill>
            </a:endParaRPr>
          </a:p>
        </p:txBody>
      </p:sp>
      <p:sp>
        <p:nvSpPr>
          <p:cNvPr id="8197" name="Rechteck 6">
            <a:extLst>
              <a:ext uri="{FF2B5EF4-FFF2-40B4-BE49-F238E27FC236}">
                <a16:creationId xmlns:a16="http://schemas.microsoft.com/office/drawing/2014/main" id="{EDBC6975-4924-4319-9DE7-9DD6A0B68989}"/>
              </a:ext>
            </a:extLst>
          </p:cNvPr>
          <p:cNvSpPr>
            <a:spLocks noChangeArrowheads="1"/>
          </p:cNvSpPr>
          <p:nvPr/>
        </p:nvSpPr>
        <p:spPr bwMode="auto">
          <a:xfrm>
            <a:off x="985838" y="2209800"/>
            <a:ext cx="38481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Nach der Ausbildung zum Chemiefacharbeiter führt der Beschäftigte gelegentlich Reinigungsarbeiten mit benzolhaltigen Lösemitteln in Anlagen durch. </a:t>
            </a:r>
          </a:p>
          <a:p>
            <a:pPr>
              <a:lnSpc>
                <a:spcPct val="120000"/>
              </a:lnSpc>
              <a:spcBef>
                <a:spcPts val="600"/>
              </a:spcBef>
              <a:buClr>
                <a:srgbClr val="004994"/>
              </a:buClr>
            </a:pPr>
            <a:r>
              <a:rPr lang="de-DE" altLang="de-DE" sz="1800" b="0" dirty="0">
                <a:solidFill>
                  <a:schemeClr val="tx1"/>
                </a:solidFill>
              </a:rPr>
              <a:t>Hierbei atmet er Benzoldämpfe ein und kommt zusätzlich über die Haut in Kontakt mit dem Stoff.</a:t>
            </a:r>
          </a:p>
        </p:txBody>
      </p:sp>
      <p:sp>
        <p:nvSpPr>
          <p:cNvPr id="8198" name="Ellipse 15">
            <a:extLst>
              <a:ext uri="{FF2B5EF4-FFF2-40B4-BE49-F238E27FC236}">
                <a16:creationId xmlns:a16="http://schemas.microsoft.com/office/drawing/2014/main" id="{42C6EB34-F58F-4D7F-896A-0D85CAA95F69}"/>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1</a:t>
            </a:r>
            <a:endParaRPr lang="de-DE" altLang="de-DE" sz="1400">
              <a:solidFill>
                <a:schemeClr val="bg1"/>
              </a:solidFill>
            </a:endParaRPr>
          </a:p>
        </p:txBody>
      </p:sp>
      <p:sp>
        <p:nvSpPr>
          <p:cNvPr id="2" name="Textfeld 1">
            <a:extLst>
              <a:ext uri="{FF2B5EF4-FFF2-40B4-BE49-F238E27FC236}">
                <a16:creationId xmlns:a16="http://schemas.microsoft.com/office/drawing/2014/main" id="{6F486504-6CAE-462C-8294-72C854E5D9C3}"/>
              </a:ext>
            </a:extLst>
          </p:cNvPr>
          <p:cNvSpPr txBox="1"/>
          <p:nvPr/>
        </p:nvSpPr>
        <p:spPr>
          <a:xfrm>
            <a:off x="8853488" y="6284913"/>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ca. 1975</a:t>
            </a:r>
          </a:p>
        </p:txBody>
      </p:sp>
      <p:sp>
        <p:nvSpPr>
          <p:cNvPr id="8200" name="Rechteck 8">
            <a:extLst>
              <a:ext uri="{FF2B5EF4-FFF2-40B4-BE49-F238E27FC236}">
                <a16:creationId xmlns:a16="http://schemas.microsoft.com/office/drawing/2014/main" id="{94240773-075F-4A68-9A4B-D0A6FB87C9F3}"/>
              </a:ext>
            </a:extLst>
          </p:cNvPr>
          <p:cNvSpPr>
            <a:spLocks noChangeArrowheads="1"/>
          </p:cNvSpPr>
          <p:nvPr/>
        </p:nvSpPr>
        <p:spPr bwMode="auto">
          <a:xfrm>
            <a:off x="5237163" y="1554163"/>
            <a:ext cx="5148262" cy="5148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rafik 2">
            <a:extLst>
              <a:ext uri="{FF2B5EF4-FFF2-40B4-BE49-F238E27FC236}">
                <a16:creationId xmlns:a16="http://schemas.microsoft.com/office/drawing/2014/main" id="{BB69CCF0-8DA6-4B4F-9867-6FDB8CEA5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1554163"/>
            <a:ext cx="5148263"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Foliennummernplatzhalter 4">
            <a:extLst>
              <a:ext uri="{FF2B5EF4-FFF2-40B4-BE49-F238E27FC236}">
                <a16:creationId xmlns:a16="http://schemas.microsoft.com/office/drawing/2014/main" id="{6513E966-AAF6-4CDB-9081-48DAAC510B2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50E03D6F-2754-4F53-9BF9-39244DED328B}" type="slidenum">
              <a:rPr lang="de-DE" altLang="de-DE" sz="1500" b="0" smtClean="0">
                <a:solidFill>
                  <a:schemeClr val="bg1"/>
                </a:solidFill>
              </a:rPr>
              <a:pPr/>
              <a:t>5</a:t>
            </a:fld>
            <a:endParaRPr lang="de-DE" altLang="de-DE" sz="1500" b="0">
              <a:solidFill>
                <a:schemeClr val="bg1"/>
              </a:solidFill>
            </a:endParaRPr>
          </a:p>
        </p:txBody>
      </p:sp>
      <p:sp>
        <p:nvSpPr>
          <p:cNvPr id="10244" name="Rechteck 6">
            <a:extLst>
              <a:ext uri="{FF2B5EF4-FFF2-40B4-BE49-F238E27FC236}">
                <a16:creationId xmlns:a16="http://schemas.microsoft.com/office/drawing/2014/main" id="{DF8AEB28-041B-4668-8BD2-36072E795184}"/>
              </a:ext>
            </a:extLst>
          </p:cNvPr>
          <p:cNvSpPr>
            <a:spLocks noChangeArrowheads="1"/>
          </p:cNvSpPr>
          <p:nvPr/>
        </p:nvSpPr>
        <p:spPr bwMode="auto">
          <a:xfrm>
            <a:off x="985838" y="2209800"/>
            <a:ext cx="3773487"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Als Schichtmeister gehört unter anderem das Öffnen von Behältern und Rohrleitungen zu seinen Aufgaben. </a:t>
            </a:r>
          </a:p>
          <a:p>
            <a:pPr>
              <a:lnSpc>
                <a:spcPct val="120000"/>
              </a:lnSpc>
              <a:spcBef>
                <a:spcPts val="600"/>
              </a:spcBef>
              <a:buClr>
                <a:srgbClr val="004994"/>
              </a:buClr>
            </a:pPr>
            <a:r>
              <a:rPr lang="de-DE" altLang="de-DE" sz="1800" b="0" dirty="0">
                <a:solidFill>
                  <a:schemeClr val="tx1"/>
                </a:solidFill>
              </a:rPr>
              <a:t>Dabei atmet er Benzoldämpfe ein und hat gelegentlich Hautkontakt mit diesem Stoff. </a:t>
            </a:r>
            <a:endParaRPr lang="de-DE" altLang="de-DE" sz="1800" b="0" dirty="0">
              <a:solidFill>
                <a:srgbClr val="FF0000"/>
              </a:solidFill>
            </a:endParaRPr>
          </a:p>
          <a:p>
            <a:pPr>
              <a:lnSpc>
                <a:spcPct val="120000"/>
              </a:lnSpc>
              <a:spcBef>
                <a:spcPts val="600"/>
              </a:spcBef>
              <a:buClr>
                <a:srgbClr val="004994"/>
              </a:buClr>
            </a:pPr>
            <a:endParaRPr lang="de-DE" altLang="de-DE" sz="1800" b="0" dirty="0">
              <a:solidFill>
                <a:schemeClr val="tx1"/>
              </a:solidFill>
            </a:endParaRPr>
          </a:p>
        </p:txBody>
      </p:sp>
      <p:sp>
        <p:nvSpPr>
          <p:cNvPr id="10245" name="Ellipse 15">
            <a:extLst>
              <a:ext uri="{FF2B5EF4-FFF2-40B4-BE49-F238E27FC236}">
                <a16:creationId xmlns:a16="http://schemas.microsoft.com/office/drawing/2014/main" id="{D2DBAB67-4C2B-4B8E-A7EB-254DE405B378}"/>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2</a:t>
            </a:r>
            <a:endParaRPr lang="de-DE" altLang="de-DE" sz="1400">
              <a:solidFill>
                <a:schemeClr val="bg1"/>
              </a:solidFill>
            </a:endParaRPr>
          </a:p>
        </p:txBody>
      </p:sp>
      <p:sp>
        <p:nvSpPr>
          <p:cNvPr id="10246" name="Titel 1">
            <a:extLst>
              <a:ext uri="{FF2B5EF4-FFF2-40B4-BE49-F238E27FC236}">
                <a16:creationId xmlns:a16="http://schemas.microsoft.com/office/drawing/2014/main" id="{57D8EF9B-EB41-4621-A398-D0C80AE07B5E}"/>
              </a:ext>
            </a:extLst>
          </p:cNvPr>
          <p:cNvSpPr>
            <a:spLocks noGrp="1" noChangeArrowheads="1"/>
          </p:cNvSpPr>
          <p:nvPr>
            <p:ph type="title"/>
          </p:nvPr>
        </p:nvSpPr>
        <p:spPr>
          <a:xfrm>
            <a:off x="496888" y="1457325"/>
            <a:ext cx="9574212" cy="595313"/>
          </a:xfrm>
        </p:spPr>
        <p:txBody>
          <a:bodyPr/>
          <a:lstStyle/>
          <a:p>
            <a:pPr eaLnBrk="1" hangingPunct="1"/>
            <a:r>
              <a:rPr lang="de-DE" altLang="de-DE"/>
              <a:t>Station / Tätigkeit </a:t>
            </a:r>
          </a:p>
        </p:txBody>
      </p:sp>
      <p:sp>
        <p:nvSpPr>
          <p:cNvPr id="9" name="Textfeld 8">
            <a:extLst>
              <a:ext uri="{FF2B5EF4-FFF2-40B4-BE49-F238E27FC236}">
                <a16:creationId xmlns:a16="http://schemas.microsoft.com/office/drawing/2014/main" id="{56FADFE8-7063-46DF-86CD-17B945A27AA5}"/>
              </a:ext>
            </a:extLst>
          </p:cNvPr>
          <p:cNvSpPr txBox="1"/>
          <p:nvPr/>
        </p:nvSpPr>
        <p:spPr>
          <a:xfrm>
            <a:off x="8853488" y="6284119"/>
            <a:ext cx="1379537" cy="419100"/>
          </a:xfrm>
          <a:prstGeom prst="round2SameRect">
            <a:avLst/>
          </a:prstGeom>
          <a:solidFill>
            <a:schemeClr val="bg2"/>
          </a:solidFill>
        </p:spPr>
        <p:txBody>
          <a:bodyPr>
            <a:spAutoFit/>
          </a:bodyPr>
          <a:lstStyle/>
          <a:p>
            <a:pPr algn="ctr">
              <a:defRPr/>
            </a:pPr>
            <a:r>
              <a:rPr lang="de-DE" sz="2000">
                <a:solidFill>
                  <a:schemeClr val="bg1"/>
                </a:solidFill>
                <a:latin typeface="Arial" charset="0"/>
              </a:rPr>
              <a:t>ca. 1980</a:t>
            </a:r>
          </a:p>
        </p:txBody>
      </p:sp>
      <p:sp>
        <p:nvSpPr>
          <p:cNvPr id="10" name="Rechteck 8">
            <a:extLst>
              <a:ext uri="{FF2B5EF4-FFF2-40B4-BE49-F238E27FC236}">
                <a16:creationId xmlns:a16="http://schemas.microsoft.com/office/drawing/2014/main" id="{C1BA3347-5599-447A-83FA-CDB3188E10CB}"/>
              </a:ext>
            </a:extLst>
          </p:cNvPr>
          <p:cNvSpPr>
            <a:spLocks noChangeArrowheads="1"/>
          </p:cNvSpPr>
          <p:nvPr/>
        </p:nvSpPr>
        <p:spPr bwMode="auto">
          <a:xfrm>
            <a:off x="5237163" y="1554163"/>
            <a:ext cx="5148262" cy="5148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rafik 2">
            <a:extLst>
              <a:ext uri="{FF2B5EF4-FFF2-40B4-BE49-F238E27FC236}">
                <a16:creationId xmlns:a16="http://schemas.microsoft.com/office/drawing/2014/main" id="{DFEA1502-97A5-4076-A2EE-1F2A151E2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925" y="1546225"/>
            <a:ext cx="5148263"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el 1">
            <a:extLst>
              <a:ext uri="{FF2B5EF4-FFF2-40B4-BE49-F238E27FC236}">
                <a16:creationId xmlns:a16="http://schemas.microsoft.com/office/drawing/2014/main" id="{3F6DCF87-A4D0-4378-90B3-D7353056264C}"/>
              </a:ext>
            </a:extLst>
          </p:cNvPr>
          <p:cNvSpPr>
            <a:spLocks noGrp="1" noChangeArrowheads="1"/>
          </p:cNvSpPr>
          <p:nvPr>
            <p:ph type="title"/>
          </p:nvPr>
        </p:nvSpPr>
        <p:spPr>
          <a:xfrm>
            <a:off x="496888" y="1457325"/>
            <a:ext cx="9574212" cy="595313"/>
          </a:xfrm>
        </p:spPr>
        <p:txBody>
          <a:bodyPr/>
          <a:lstStyle/>
          <a:p>
            <a:pPr eaLnBrk="1" hangingPunct="1"/>
            <a:r>
              <a:rPr lang="de-DE" altLang="de-DE"/>
              <a:t>Station / Tätigkeit </a:t>
            </a:r>
          </a:p>
        </p:txBody>
      </p:sp>
      <p:sp>
        <p:nvSpPr>
          <p:cNvPr id="11268" name="Foliennummernplatzhalter 4">
            <a:extLst>
              <a:ext uri="{FF2B5EF4-FFF2-40B4-BE49-F238E27FC236}">
                <a16:creationId xmlns:a16="http://schemas.microsoft.com/office/drawing/2014/main" id="{D74A48B2-1C97-4F95-A590-8CD3C03C39E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B953F59E-2093-47A9-BBD5-A6D0A08BBA5F}" type="slidenum">
              <a:rPr lang="de-DE" altLang="de-DE" sz="1500" b="0" smtClean="0">
                <a:solidFill>
                  <a:schemeClr val="bg1"/>
                </a:solidFill>
              </a:rPr>
              <a:pPr/>
              <a:t>6</a:t>
            </a:fld>
            <a:endParaRPr lang="de-DE" altLang="de-DE" sz="1500" b="0">
              <a:solidFill>
                <a:schemeClr val="bg1"/>
              </a:solidFill>
            </a:endParaRPr>
          </a:p>
        </p:txBody>
      </p:sp>
      <p:sp>
        <p:nvSpPr>
          <p:cNvPr id="11269" name="Rechteck 6">
            <a:extLst>
              <a:ext uri="{FF2B5EF4-FFF2-40B4-BE49-F238E27FC236}">
                <a16:creationId xmlns:a16="http://schemas.microsoft.com/office/drawing/2014/main" id="{FA54E4A8-0C83-485A-A60D-236D93F4D8E4}"/>
              </a:ext>
            </a:extLst>
          </p:cNvPr>
          <p:cNvSpPr>
            <a:spLocks noChangeArrowheads="1"/>
          </p:cNvSpPr>
          <p:nvPr/>
        </p:nvSpPr>
        <p:spPr bwMode="auto">
          <a:xfrm>
            <a:off x="985838" y="2209800"/>
            <a:ext cx="398938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Auch bei der Überwachung von Probenahmen und der Beladung von Tankkesselwagen, damals noch ohne Pendelleitung, atmet der Beschäftigte Benzoldämpfe ein.</a:t>
            </a:r>
          </a:p>
          <a:p>
            <a:pPr>
              <a:lnSpc>
                <a:spcPct val="120000"/>
              </a:lnSpc>
              <a:spcBef>
                <a:spcPts val="600"/>
              </a:spcBef>
              <a:buClr>
                <a:srgbClr val="004994"/>
              </a:buClr>
            </a:pPr>
            <a:endParaRPr lang="de-DE" altLang="de-DE" sz="1400" b="0" dirty="0">
              <a:solidFill>
                <a:srgbClr val="FF0000"/>
              </a:solidFill>
            </a:endParaRPr>
          </a:p>
        </p:txBody>
      </p:sp>
      <p:sp>
        <p:nvSpPr>
          <p:cNvPr id="11270" name="Ellipse 15">
            <a:extLst>
              <a:ext uri="{FF2B5EF4-FFF2-40B4-BE49-F238E27FC236}">
                <a16:creationId xmlns:a16="http://schemas.microsoft.com/office/drawing/2014/main" id="{ED93119F-36DE-4FF2-8567-48611FFDB395}"/>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3</a:t>
            </a:r>
            <a:endParaRPr lang="de-DE" altLang="de-DE" sz="1400">
              <a:solidFill>
                <a:schemeClr val="bg1"/>
              </a:solidFill>
            </a:endParaRPr>
          </a:p>
        </p:txBody>
      </p:sp>
      <p:sp>
        <p:nvSpPr>
          <p:cNvPr id="9" name="Textfeld 8">
            <a:extLst>
              <a:ext uri="{FF2B5EF4-FFF2-40B4-BE49-F238E27FC236}">
                <a16:creationId xmlns:a16="http://schemas.microsoft.com/office/drawing/2014/main" id="{ECF2A049-E624-4CB5-948E-6101C7D59BA7}"/>
              </a:ext>
            </a:extLst>
          </p:cNvPr>
          <p:cNvSpPr txBox="1"/>
          <p:nvPr/>
        </p:nvSpPr>
        <p:spPr>
          <a:xfrm>
            <a:off x="8853488" y="6278563"/>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ca. 1980</a:t>
            </a:r>
          </a:p>
        </p:txBody>
      </p:sp>
      <p:sp>
        <p:nvSpPr>
          <p:cNvPr id="11272" name="Rechteck 11">
            <a:extLst>
              <a:ext uri="{FF2B5EF4-FFF2-40B4-BE49-F238E27FC236}">
                <a16:creationId xmlns:a16="http://schemas.microsoft.com/office/drawing/2014/main" id="{1D499757-F230-45BE-BC1E-7396E350D86E}"/>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Grafik 2">
            <a:extLst>
              <a:ext uri="{FF2B5EF4-FFF2-40B4-BE49-F238E27FC236}">
                <a16:creationId xmlns:a16="http://schemas.microsoft.com/office/drawing/2014/main" id="{F1968D8C-6247-494B-82EA-C064A1D8E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100" y="1549400"/>
            <a:ext cx="5145088"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el 1">
            <a:extLst>
              <a:ext uri="{FF2B5EF4-FFF2-40B4-BE49-F238E27FC236}">
                <a16:creationId xmlns:a16="http://schemas.microsoft.com/office/drawing/2014/main" id="{C55256FA-608E-405F-BF61-A41D4B83DDA8}"/>
              </a:ext>
            </a:extLst>
          </p:cNvPr>
          <p:cNvSpPr>
            <a:spLocks noGrp="1" noChangeArrowheads="1"/>
          </p:cNvSpPr>
          <p:nvPr>
            <p:ph type="title"/>
          </p:nvPr>
        </p:nvSpPr>
        <p:spPr>
          <a:xfrm>
            <a:off x="496888" y="1457325"/>
            <a:ext cx="9574212" cy="595313"/>
          </a:xfrm>
        </p:spPr>
        <p:txBody>
          <a:bodyPr/>
          <a:lstStyle/>
          <a:p>
            <a:pPr eaLnBrk="1" hangingPunct="1"/>
            <a:r>
              <a:rPr lang="de-DE" altLang="de-DE"/>
              <a:t>Station / Tätigkeit </a:t>
            </a:r>
          </a:p>
        </p:txBody>
      </p:sp>
      <p:sp>
        <p:nvSpPr>
          <p:cNvPr id="12292" name="Foliennummernplatzhalter 4">
            <a:extLst>
              <a:ext uri="{FF2B5EF4-FFF2-40B4-BE49-F238E27FC236}">
                <a16:creationId xmlns:a16="http://schemas.microsoft.com/office/drawing/2014/main" id="{FA252722-5C72-4D6E-A4B7-9D534498673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293F39C7-61A5-4F33-A803-C6FE30DCB3E5}" type="slidenum">
              <a:rPr lang="de-DE" altLang="de-DE" sz="1500" b="0" smtClean="0">
                <a:solidFill>
                  <a:schemeClr val="bg1"/>
                </a:solidFill>
              </a:rPr>
              <a:pPr/>
              <a:t>7</a:t>
            </a:fld>
            <a:endParaRPr lang="de-DE" altLang="de-DE" sz="1500" b="0">
              <a:solidFill>
                <a:schemeClr val="bg1"/>
              </a:solidFill>
            </a:endParaRPr>
          </a:p>
        </p:txBody>
      </p:sp>
      <p:sp>
        <p:nvSpPr>
          <p:cNvPr id="9" name="Textfeld 8">
            <a:extLst>
              <a:ext uri="{FF2B5EF4-FFF2-40B4-BE49-F238E27FC236}">
                <a16:creationId xmlns:a16="http://schemas.microsoft.com/office/drawing/2014/main" id="{8B892E92-B554-49D1-B7C4-BB855386964C}"/>
              </a:ext>
            </a:extLst>
          </p:cNvPr>
          <p:cNvSpPr txBox="1"/>
          <p:nvPr/>
        </p:nvSpPr>
        <p:spPr>
          <a:xfrm>
            <a:off x="8853488" y="6278563"/>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ca. 1985</a:t>
            </a:r>
          </a:p>
        </p:txBody>
      </p:sp>
      <p:sp>
        <p:nvSpPr>
          <p:cNvPr id="12294" name="Rechteck 6">
            <a:extLst>
              <a:ext uri="{FF2B5EF4-FFF2-40B4-BE49-F238E27FC236}">
                <a16:creationId xmlns:a16="http://schemas.microsoft.com/office/drawing/2014/main" id="{459CF19B-27D6-446E-A00B-F203FAD0CDC6}"/>
              </a:ext>
            </a:extLst>
          </p:cNvPr>
          <p:cNvSpPr>
            <a:spLocks noChangeArrowheads="1"/>
          </p:cNvSpPr>
          <p:nvPr/>
        </p:nvSpPr>
        <p:spPr bwMode="auto">
          <a:xfrm>
            <a:off x="985838" y="2209800"/>
            <a:ext cx="4087812"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Zu den Aufgaben des Beschäftigten gehört außerdem die Überwachung von Tätigkeiten an benzolführenden Anlagenteilen, die nicht rückstandslos gereinigt sind. </a:t>
            </a:r>
          </a:p>
          <a:p>
            <a:pPr>
              <a:lnSpc>
                <a:spcPct val="120000"/>
              </a:lnSpc>
              <a:spcBef>
                <a:spcPts val="600"/>
              </a:spcBef>
              <a:buClr>
                <a:srgbClr val="004994"/>
              </a:buClr>
            </a:pPr>
            <a:r>
              <a:rPr lang="de-DE" altLang="de-DE" sz="1800" b="0" dirty="0">
                <a:solidFill>
                  <a:schemeClr val="tx1"/>
                </a:solidFill>
              </a:rPr>
              <a:t>Auch hier atmet er Benzoldämpfe ein. </a:t>
            </a:r>
          </a:p>
          <a:p>
            <a:pPr>
              <a:lnSpc>
                <a:spcPct val="120000"/>
              </a:lnSpc>
              <a:spcBef>
                <a:spcPts val="600"/>
              </a:spcBef>
              <a:buClr>
                <a:srgbClr val="004994"/>
              </a:buClr>
            </a:pPr>
            <a:endParaRPr lang="de-DE" altLang="de-DE" sz="1400" b="0" dirty="0">
              <a:solidFill>
                <a:srgbClr val="FF0000"/>
              </a:solidFill>
            </a:endParaRPr>
          </a:p>
          <a:p>
            <a:pPr>
              <a:lnSpc>
                <a:spcPct val="120000"/>
              </a:lnSpc>
              <a:spcBef>
                <a:spcPts val="600"/>
              </a:spcBef>
              <a:buClr>
                <a:srgbClr val="004994"/>
              </a:buClr>
            </a:pPr>
            <a:endParaRPr lang="de-DE" altLang="de-DE" sz="1400" b="0" dirty="0">
              <a:solidFill>
                <a:srgbClr val="FF0000"/>
              </a:solidFill>
            </a:endParaRPr>
          </a:p>
          <a:p>
            <a:pPr>
              <a:lnSpc>
                <a:spcPct val="120000"/>
              </a:lnSpc>
              <a:spcBef>
                <a:spcPts val="600"/>
              </a:spcBef>
              <a:buClr>
                <a:srgbClr val="004994"/>
              </a:buClr>
            </a:pPr>
            <a:endParaRPr lang="de-DE" altLang="de-DE" sz="1400" b="0" dirty="0">
              <a:solidFill>
                <a:srgbClr val="FF0000"/>
              </a:solidFill>
            </a:endParaRPr>
          </a:p>
        </p:txBody>
      </p:sp>
      <p:sp>
        <p:nvSpPr>
          <p:cNvPr id="12295" name="Ellipse 15">
            <a:extLst>
              <a:ext uri="{FF2B5EF4-FFF2-40B4-BE49-F238E27FC236}">
                <a16:creationId xmlns:a16="http://schemas.microsoft.com/office/drawing/2014/main" id="{9D5C0EB0-CA10-4D56-A913-4281CEC777B5}"/>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4</a:t>
            </a:r>
            <a:endParaRPr lang="de-DE" altLang="de-DE" sz="1400">
              <a:solidFill>
                <a:schemeClr val="bg1"/>
              </a:solidFill>
            </a:endParaRPr>
          </a:p>
        </p:txBody>
      </p:sp>
      <p:sp>
        <p:nvSpPr>
          <p:cNvPr id="12296" name="Rechteck 11">
            <a:extLst>
              <a:ext uri="{FF2B5EF4-FFF2-40B4-BE49-F238E27FC236}">
                <a16:creationId xmlns:a16="http://schemas.microsoft.com/office/drawing/2014/main" id="{E50F70D7-E8D8-4FCB-9B74-3C29E72368AE}"/>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rafik 2">
            <a:extLst>
              <a:ext uri="{FF2B5EF4-FFF2-40B4-BE49-F238E27FC236}">
                <a16:creationId xmlns:a16="http://schemas.microsoft.com/office/drawing/2014/main" id="{E2380B07-880A-4BF4-88B4-B88729F7D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188" y="2269663"/>
            <a:ext cx="4428000" cy="44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el 1">
            <a:extLst>
              <a:ext uri="{FF2B5EF4-FFF2-40B4-BE49-F238E27FC236}">
                <a16:creationId xmlns:a16="http://schemas.microsoft.com/office/drawing/2014/main" id="{2FA51AE9-E8E5-4ACE-BB6B-7BE54634C465}"/>
              </a:ext>
            </a:extLst>
          </p:cNvPr>
          <p:cNvSpPr>
            <a:spLocks noGrp="1" noChangeArrowheads="1"/>
          </p:cNvSpPr>
          <p:nvPr>
            <p:ph type="title"/>
          </p:nvPr>
        </p:nvSpPr>
        <p:spPr>
          <a:xfrm>
            <a:off x="496888" y="1457325"/>
            <a:ext cx="9574212" cy="595313"/>
          </a:xfrm>
        </p:spPr>
        <p:txBody>
          <a:bodyPr/>
          <a:lstStyle/>
          <a:p>
            <a:r>
              <a:rPr lang="de-DE" altLang="de-DE" dirty="0"/>
              <a:t>Beschwerden und Diagnose</a:t>
            </a:r>
          </a:p>
        </p:txBody>
      </p:sp>
      <p:sp>
        <p:nvSpPr>
          <p:cNvPr id="13316" name="Foliennummernplatzhalter 4">
            <a:extLst>
              <a:ext uri="{FF2B5EF4-FFF2-40B4-BE49-F238E27FC236}">
                <a16:creationId xmlns:a16="http://schemas.microsoft.com/office/drawing/2014/main" id="{E74208C2-7B9C-473F-A9C5-4C2811426E8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AD789C74-AD08-4D13-99E9-2264B2B42776}" type="slidenum">
              <a:rPr lang="de-DE" altLang="de-DE" sz="1500" b="0" smtClean="0">
                <a:solidFill>
                  <a:schemeClr val="bg1"/>
                </a:solidFill>
              </a:rPr>
              <a:pPr/>
              <a:t>8</a:t>
            </a:fld>
            <a:endParaRPr lang="de-DE" altLang="de-DE" sz="1500" b="0">
              <a:solidFill>
                <a:schemeClr val="bg1"/>
              </a:solidFill>
            </a:endParaRPr>
          </a:p>
        </p:txBody>
      </p:sp>
      <p:sp>
        <p:nvSpPr>
          <p:cNvPr id="6" name="Inhaltsplatzhalter 2">
            <a:extLst>
              <a:ext uri="{FF2B5EF4-FFF2-40B4-BE49-F238E27FC236}">
                <a16:creationId xmlns:a16="http://schemas.microsoft.com/office/drawing/2014/main" id="{F5AFC76E-7EDF-4648-A418-C693DEB0B092}"/>
              </a:ext>
            </a:extLst>
          </p:cNvPr>
          <p:cNvSpPr>
            <a:spLocks noGrp="1"/>
          </p:cNvSpPr>
          <p:nvPr>
            <p:ph idx="1"/>
          </p:nvPr>
        </p:nvSpPr>
        <p:spPr>
          <a:xfrm>
            <a:off x="1054100" y="2252663"/>
            <a:ext cx="4932363" cy="2762250"/>
          </a:xfrm>
        </p:spPr>
        <p:txBody>
          <a:bodyPr/>
          <a:lstStyle/>
          <a:p>
            <a:pPr marL="0" indent="0" defTabSz="914400">
              <a:lnSpc>
                <a:spcPct val="120000"/>
              </a:lnSpc>
              <a:spcBef>
                <a:spcPts val="600"/>
              </a:spcBef>
              <a:buClr>
                <a:srgbClr val="004994"/>
              </a:buClr>
              <a:buFontTx/>
              <a:buNone/>
              <a:defRPr/>
            </a:pPr>
            <a:r>
              <a:rPr lang="de-DE" sz="1800" kern="1200" dirty="0">
                <a:solidFill>
                  <a:schemeClr val="tx1"/>
                </a:solidFill>
              </a:rPr>
              <a:t>Der Schichtmeister klagt beim Hausarzt über Abgeschlagenheit, Gewichtsverlust und geschwollene Lymphknoten. </a:t>
            </a:r>
          </a:p>
          <a:p>
            <a:pPr marL="0" indent="0" defTabSz="914400">
              <a:lnSpc>
                <a:spcPct val="120000"/>
              </a:lnSpc>
              <a:spcBef>
                <a:spcPts val="600"/>
              </a:spcBef>
              <a:buClr>
                <a:srgbClr val="004994"/>
              </a:buClr>
              <a:buFontTx/>
              <a:buNone/>
              <a:defRPr/>
            </a:pPr>
            <a:r>
              <a:rPr lang="de-DE" sz="1800" kern="1200" dirty="0">
                <a:solidFill>
                  <a:schemeClr val="tx1"/>
                </a:solidFill>
              </a:rPr>
              <a:t>Nach gründlicher Untersuchung lautet die Diagnose Leukämie.</a:t>
            </a:r>
          </a:p>
          <a:p>
            <a:pPr marL="0" indent="0" defTabSz="914400">
              <a:lnSpc>
                <a:spcPct val="120000"/>
              </a:lnSpc>
              <a:spcBef>
                <a:spcPts val="600"/>
              </a:spcBef>
              <a:buClr>
                <a:srgbClr val="004994"/>
              </a:buClr>
              <a:buFontTx/>
              <a:buNone/>
              <a:defRPr/>
            </a:pPr>
            <a:endParaRPr lang="de-DE" sz="1800" kern="1200" dirty="0">
              <a:solidFill>
                <a:schemeClr val="tx1"/>
              </a:solidFill>
            </a:endParaRPr>
          </a:p>
          <a:p>
            <a:pPr marL="0" indent="0" defTabSz="914400">
              <a:lnSpc>
                <a:spcPct val="120000"/>
              </a:lnSpc>
              <a:spcBef>
                <a:spcPts val="600"/>
              </a:spcBef>
              <a:buClr>
                <a:srgbClr val="004994"/>
              </a:buClr>
              <a:buFontTx/>
              <a:buNone/>
              <a:defRPr/>
            </a:pPr>
            <a:endParaRPr lang="de-DE" sz="1800" kern="1200" dirty="0">
              <a:solidFill>
                <a:schemeClr val="tx1"/>
              </a:solidFill>
            </a:endParaRPr>
          </a:p>
          <a:p>
            <a:pPr marL="0" indent="0" defTabSz="914400">
              <a:lnSpc>
                <a:spcPct val="120000"/>
              </a:lnSpc>
              <a:spcBef>
                <a:spcPts val="600"/>
              </a:spcBef>
              <a:buClr>
                <a:srgbClr val="004994"/>
              </a:buClr>
              <a:buFontTx/>
              <a:buNone/>
              <a:defRPr/>
            </a:pPr>
            <a:endParaRPr lang="de-DE" sz="1400" kern="1200" dirty="0">
              <a:solidFill>
                <a:srgbClr val="FF0000"/>
              </a:solidFill>
            </a:endParaRPr>
          </a:p>
        </p:txBody>
      </p:sp>
      <p:sp>
        <p:nvSpPr>
          <p:cNvPr id="13318" name="Ellipse 15">
            <a:extLst>
              <a:ext uri="{FF2B5EF4-FFF2-40B4-BE49-F238E27FC236}">
                <a16:creationId xmlns:a16="http://schemas.microsoft.com/office/drawing/2014/main" id="{B7632B70-2E35-480B-889A-0A3143BCC314}"/>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5</a:t>
            </a:r>
            <a:endParaRPr lang="de-DE" altLang="de-DE" sz="1400">
              <a:solidFill>
                <a:schemeClr val="bg1"/>
              </a:solidFill>
            </a:endParaRPr>
          </a:p>
        </p:txBody>
      </p:sp>
      <p:sp>
        <p:nvSpPr>
          <p:cNvPr id="13319" name="Rechteck 11">
            <a:extLst>
              <a:ext uri="{FF2B5EF4-FFF2-40B4-BE49-F238E27FC236}">
                <a16:creationId xmlns:a16="http://schemas.microsoft.com/office/drawing/2014/main" id="{2115FE44-85F0-4AD9-8626-A200FF65EE42}"/>
              </a:ext>
            </a:extLst>
          </p:cNvPr>
          <p:cNvSpPr>
            <a:spLocks noChangeArrowheads="1"/>
          </p:cNvSpPr>
          <p:nvPr/>
        </p:nvSpPr>
        <p:spPr bwMode="auto">
          <a:xfrm>
            <a:off x="5962188" y="2269663"/>
            <a:ext cx="4428000" cy="4428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3C0ADC08-1AFC-440A-A7A9-9748C459C53B}"/>
              </a:ext>
            </a:extLst>
          </p:cNvPr>
          <p:cNvSpPr>
            <a:spLocks noGrp="1" noChangeArrowheads="1"/>
          </p:cNvSpPr>
          <p:nvPr>
            <p:ph type="title"/>
          </p:nvPr>
        </p:nvSpPr>
        <p:spPr>
          <a:xfrm>
            <a:off x="496888" y="1457325"/>
            <a:ext cx="9574212" cy="595313"/>
          </a:xfrm>
        </p:spPr>
        <p:txBody>
          <a:bodyPr/>
          <a:lstStyle/>
          <a:p>
            <a:r>
              <a:rPr lang="de-DE" altLang="de-DE" dirty="0"/>
              <a:t>Folgen der Erkrankung</a:t>
            </a:r>
          </a:p>
        </p:txBody>
      </p:sp>
      <p:sp>
        <p:nvSpPr>
          <p:cNvPr id="14339" name="Foliennummernplatzhalter 4">
            <a:extLst>
              <a:ext uri="{FF2B5EF4-FFF2-40B4-BE49-F238E27FC236}">
                <a16:creationId xmlns:a16="http://schemas.microsoft.com/office/drawing/2014/main" id="{6C6B141F-DAA4-4F66-8592-EDA10FDFB4C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1CDA33E8-EE14-4890-9B8A-79EF503F2362}" type="slidenum">
              <a:rPr lang="de-DE" altLang="de-DE" sz="1500" b="0" smtClean="0">
                <a:solidFill>
                  <a:schemeClr val="bg1"/>
                </a:solidFill>
              </a:rPr>
              <a:pPr/>
              <a:t>9</a:t>
            </a:fld>
            <a:endParaRPr lang="de-DE" altLang="de-DE" sz="1500" b="0">
              <a:solidFill>
                <a:schemeClr val="bg1"/>
              </a:solidFill>
            </a:endParaRPr>
          </a:p>
        </p:txBody>
      </p:sp>
      <p:sp>
        <p:nvSpPr>
          <p:cNvPr id="6" name="Inhaltsplatzhalter 2">
            <a:extLst>
              <a:ext uri="{FF2B5EF4-FFF2-40B4-BE49-F238E27FC236}">
                <a16:creationId xmlns:a16="http://schemas.microsoft.com/office/drawing/2014/main" id="{AD43B658-88DC-4895-A228-33DA5CEA47C5}"/>
              </a:ext>
            </a:extLst>
          </p:cNvPr>
          <p:cNvSpPr>
            <a:spLocks noGrp="1"/>
          </p:cNvSpPr>
          <p:nvPr>
            <p:ph idx="1"/>
          </p:nvPr>
        </p:nvSpPr>
        <p:spPr>
          <a:xfrm>
            <a:off x="506413" y="2333625"/>
            <a:ext cx="8013700" cy="2762250"/>
          </a:xfrm>
        </p:spPr>
        <p:txBody>
          <a:bodyPr/>
          <a:lstStyle/>
          <a:p>
            <a:pPr marL="0" indent="0">
              <a:lnSpc>
                <a:spcPct val="120000"/>
              </a:lnSpc>
              <a:spcBef>
                <a:spcPts val="600"/>
              </a:spcBef>
              <a:buClr>
                <a:srgbClr val="004994"/>
              </a:buClr>
              <a:buNone/>
              <a:defRPr/>
            </a:pPr>
            <a:r>
              <a:rPr lang="de-DE" sz="2000" dirty="0">
                <a:solidFill>
                  <a:schemeClr val="tx1"/>
                </a:solidFill>
              </a:rPr>
              <a:t>Es folgt eine mehrmonatige Chemotherapie. Parallel dazu stellen sich chronische Schmerzen, Angst- und Schlafstörungen ein, die schließlich dazu führen, dass er die Arbeit nicht wieder aufnehmen kann. </a:t>
            </a:r>
            <a:br>
              <a:rPr lang="de-DE" sz="2000" dirty="0">
                <a:solidFill>
                  <a:schemeClr val="tx1"/>
                </a:solidFill>
              </a:rPr>
            </a:br>
            <a:r>
              <a:rPr lang="de-DE" sz="2000" dirty="0">
                <a:solidFill>
                  <a:schemeClr val="tx1"/>
                </a:solidFill>
              </a:rPr>
              <a:t>Nach 15 Monaten wird er frühberentet. </a:t>
            </a:r>
            <a:br>
              <a:rPr lang="de-DE" sz="2000" dirty="0">
                <a:solidFill>
                  <a:schemeClr val="tx1"/>
                </a:solidFill>
              </a:rPr>
            </a:br>
            <a:r>
              <a:rPr lang="de-DE" sz="2000" dirty="0">
                <a:solidFill>
                  <a:schemeClr val="tx1"/>
                </a:solidFill>
              </a:rPr>
              <a:t>Durch Krankengeld und Frühberentung kommen somit zu den körperlichen und seelischen Leiden auch finanzielle Einbußen hinzu. </a:t>
            </a:r>
          </a:p>
          <a:p>
            <a:pPr marL="0" indent="0">
              <a:lnSpc>
                <a:spcPct val="120000"/>
              </a:lnSpc>
              <a:spcBef>
                <a:spcPts val="600"/>
              </a:spcBef>
              <a:buClr>
                <a:srgbClr val="004994"/>
              </a:buClr>
              <a:buNone/>
              <a:defRPr/>
            </a:pPr>
            <a:r>
              <a:rPr lang="de-DE" sz="2000" dirty="0">
                <a:solidFill>
                  <a:schemeClr val="tx1"/>
                </a:solidFill>
              </a:rPr>
              <a:t>Bei einer Kontrolluntersuchung nach 5 Jahren werden erneut schlechte </a:t>
            </a:r>
            <a:r>
              <a:rPr lang="de-DE" altLang="de-DE" sz="2000" dirty="0">
                <a:solidFill>
                  <a:schemeClr val="tx1"/>
                </a:solidFill>
              </a:rPr>
              <a:t>Blutwerte festgestellt – die Leukämie lebt wieder auf.</a:t>
            </a:r>
          </a:p>
          <a:p>
            <a:pPr marL="0" indent="0" defTabSz="914400">
              <a:lnSpc>
                <a:spcPct val="120000"/>
              </a:lnSpc>
              <a:spcBef>
                <a:spcPts val="600"/>
              </a:spcBef>
              <a:buClr>
                <a:srgbClr val="004994"/>
              </a:buClr>
              <a:buFontTx/>
              <a:buNone/>
              <a:defRPr/>
            </a:pPr>
            <a:endParaRPr lang="de-DE" altLang="de-DE" sz="1800" dirty="0">
              <a:solidFill>
                <a:schemeClr val="tx1"/>
              </a:solidFill>
            </a:endParaRPr>
          </a:p>
        </p:txBody>
      </p:sp>
    </p:spTree>
  </p:cSld>
  <p:clrMapOvr>
    <a:masterClrMapping/>
  </p:clrMapOvr>
</p:sld>
</file>

<file path=ppt/theme/theme1.xml><?xml version="1.0" encoding="utf-8"?>
<a:theme xmlns:a="http://schemas.openxmlformats.org/drawingml/2006/main" name="BG RCI PPT-Master">
  <a:themeElements>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G RCI PPT-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4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lnDef>
  </a:objectDefaults>
  <a:extraClrSchemeLst>
    <a:extraClrScheme>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G RCI PP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G RCI PP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G RCI PP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G RCI PP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G RCI PP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G RCI PPT-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G RCI PP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G RCI PP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G RCI PP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G RCI PP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G RCI PP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 RCI PPT-Master</Template>
  <TotalTime>0</TotalTime>
  <Words>746</Words>
  <Application>Microsoft Office PowerPoint</Application>
  <PresentationFormat>Benutzerdefiniert</PresentationFormat>
  <Paragraphs>116</Paragraphs>
  <Slides>16</Slides>
  <Notes>16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16</vt:i4>
      </vt:variant>
    </vt:vector>
  </HeadingPairs>
  <TitlesOfParts>
    <vt:vector size="19" baseType="lpstr">
      <vt:lpstr>Arial</vt:lpstr>
      <vt:lpstr>Times</vt:lpstr>
      <vt:lpstr>BG RCI PPT-Master</vt:lpstr>
      <vt:lpstr>Berufskrankheiten aus der Praxis</vt:lpstr>
      <vt:lpstr>Vorwort</vt:lpstr>
      <vt:lpstr>Arbeitssituation</vt:lpstr>
      <vt:lpstr>Station / Tätigkeit </vt:lpstr>
      <vt:lpstr>Station / Tätigkeit </vt:lpstr>
      <vt:lpstr>Station / Tätigkeit </vt:lpstr>
      <vt:lpstr>Station / Tätigkeit </vt:lpstr>
      <vt:lpstr>Beschwerden und Diagnose</vt:lpstr>
      <vt:lpstr>Folgen der Erkrankung</vt:lpstr>
      <vt:lpstr>Ursachen der Erkrankung </vt:lpstr>
      <vt:lpstr>Ursachen der Erkrankung </vt:lpstr>
      <vt:lpstr>Maßnahmen: Heutiger Umgang mit Benzol </vt:lpstr>
      <vt:lpstr>Maßnahmen: Heutiger Umgang mit Benzol </vt:lpstr>
      <vt:lpstr>Wissensblock: Medizinische Hintergründe </vt:lpstr>
      <vt:lpstr>Fragen für die Diskussionsrunde</vt:lpstr>
      <vt:lpstr>Fragen für die Diskussionsrunde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Berufskrankheiten aus der Praxis</dc:title>
  <dc:creator/>
  <cp:revision>395</cp:revision>
  <dcterms:created xsi:type="dcterms:W3CDTF">2009-09-24T11:16:33Z</dcterms:created>
  <dcterms:modified xsi:type="dcterms:W3CDTF">2019-02-12T13:02:23Z</dcterms:modified>
</cp:coreProperties>
</file>