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63" r:id="rId2"/>
    <p:sldId id="302" r:id="rId3"/>
    <p:sldId id="275" r:id="rId4"/>
    <p:sldId id="265" r:id="rId5"/>
    <p:sldId id="266" r:id="rId6"/>
    <p:sldId id="291" r:id="rId7"/>
    <p:sldId id="297" r:id="rId8"/>
    <p:sldId id="296" r:id="rId9"/>
    <p:sldId id="292" r:id="rId10"/>
    <p:sldId id="295" r:id="rId11"/>
    <p:sldId id="298" r:id="rId12"/>
    <p:sldId id="283" r:id="rId13"/>
    <p:sldId id="300" r:id="rId14"/>
    <p:sldId id="299" r:id="rId15"/>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128" userDrawn="1">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2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20" clrIdx="0"/>
  <p:cmAuthor id="2" name="Höchstötter, Agnes" initials="HA" lastIdx="3" clrIdx="1"/>
  <p:cmAuthor id="3" name="Valerie Pfister" initials="VP" lastIdx="1" clrIdx="2">
    <p:extLst>
      <p:ext uri="{19B8F6BF-5375-455C-9EA6-DF929625EA0E}">
        <p15:presenceInfo xmlns:p15="http://schemas.microsoft.com/office/powerpoint/2012/main" userId="Valerie Pfi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555"/>
    <a:srgbClr val="004994"/>
    <a:srgbClr val="F98BE1"/>
    <a:srgbClr val="FF006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60" autoAdjust="0"/>
    <p:restoredTop sz="93209" autoAdjust="0"/>
  </p:normalViewPr>
  <p:slideViewPr>
    <p:cSldViewPr snapToGrid="0" showGuides="1">
      <p:cViewPr varScale="1">
        <p:scale>
          <a:sx n="98" d="100"/>
          <a:sy n="98" d="100"/>
        </p:scale>
        <p:origin x="96" y="102"/>
      </p:cViewPr>
      <p:guideLst>
        <p:guide orient="horz" pos="976"/>
        <p:guide orient="horz" pos="4128"/>
        <p:guide orient="horz" pos="737"/>
        <p:guide orient="horz" pos="1503"/>
        <p:guide pos="6541"/>
        <p:guide pos="664"/>
        <p:guide pos="582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BA0D447-727A-4957-93CF-7BF92B885A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B9C1C8CA-7331-48E5-BC87-7ACCC6DB721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E14D3CE8-346C-4297-88F0-88F1B7DF65C4}"/>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D3CAFC47-2877-45CC-ACD7-918A3202B3E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960882F3-129E-4F4F-9D0A-B412C012B07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EDBB470C-EC13-4A4F-B276-4CD3C4AC830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92DFE156-6211-4D01-AE0E-D30553148F8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541200DD-E666-4637-AB78-9C61136FA1AC}"/>
              </a:ext>
            </a:extLst>
          </p:cNvPr>
          <p:cNvSpPr>
            <a:spLocks noGrp="1" noRot="1" noChangeAspect="1" noChangeArrowheads="1" noTextEdit="1"/>
          </p:cNvSpPr>
          <p:nvPr>
            <p:ph type="sldImg"/>
          </p:nvPr>
        </p:nvSpPr>
        <p:spPr>
          <a:ln/>
        </p:spPr>
      </p:sp>
      <p:sp>
        <p:nvSpPr>
          <p:cNvPr id="6147" name="Notizenplatzhalter 2">
            <a:extLst>
              <a:ext uri="{FF2B5EF4-FFF2-40B4-BE49-F238E27FC236}">
                <a16:creationId xmlns:a16="http://schemas.microsoft.com/office/drawing/2014/main" id="{4683500C-D258-459F-BC6A-6FE716C1A3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6148" name="Foliennummernplatzhalter 3">
            <a:extLst>
              <a:ext uri="{FF2B5EF4-FFF2-40B4-BE49-F238E27FC236}">
                <a16:creationId xmlns:a16="http://schemas.microsoft.com/office/drawing/2014/main" id="{4A3FC1D9-1F6F-46A4-91E6-7E15DCEFCA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85D3B8F5-A4B8-473D-9E93-82D2319870BE}" type="slidenum">
              <a:rPr lang="de-DE" altLang="de-DE" sz="1200" b="0" smtClean="0">
                <a:solidFill>
                  <a:schemeClr val="tx1"/>
                </a:solidFill>
                <a:latin typeface="Times" panose="02020603050405020304" pitchFamily="18" charset="0"/>
              </a:rPr>
              <a:pPr/>
              <a:t>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899B5C09-8C2F-4EF7-89E1-82C724668A3A}"/>
              </a:ext>
            </a:extLst>
          </p:cNvPr>
          <p:cNvSpPr>
            <a:spLocks noGrp="1" noRot="1" noChangeAspect="1" noChangeArrowheads="1" noTextEdit="1"/>
          </p:cNvSpPr>
          <p:nvPr>
            <p:ph type="sldImg"/>
          </p:nvPr>
        </p:nvSpPr>
        <p:spPr>
          <a:ln/>
        </p:spPr>
      </p:sp>
      <p:sp>
        <p:nvSpPr>
          <p:cNvPr id="22531" name="Notizenplatzhalter 2">
            <a:extLst>
              <a:ext uri="{FF2B5EF4-FFF2-40B4-BE49-F238E27FC236}">
                <a16:creationId xmlns:a16="http://schemas.microsoft.com/office/drawing/2014/main" id="{25EC2787-6C99-4E3B-939A-75ADDD27FB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22532" name="Foliennummernplatzhalter 3">
            <a:extLst>
              <a:ext uri="{FF2B5EF4-FFF2-40B4-BE49-F238E27FC236}">
                <a16:creationId xmlns:a16="http://schemas.microsoft.com/office/drawing/2014/main" id="{DFAB7E44-3DB2-4C4C-90E2-9C8DA767E9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BD1B5B0A-4CBC-486B-B989-D7065CDFBF0B}" type="slidenum">
              <a:rPr lang="de-DE" altLang="de-DE" sz="1200" b="0" smtClean="0">
                <a:solidFill>
                  <a:schemeClr val="tx1"/>
                </a:solidFill>
                <a:latin typeface="Times" panose="02020603050405020304" pitchFamily="18" charset="0"/>
              </a:rPr>
              <a:pPr/>
              <a:t>10</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C629A542-E16E-477D-89FE-E4D726C567DA}"/>
              </a:ext>
            </a:extLst>
          </p:cNvPr>
          <p:cNvSpPr>
            <a:spLocks noGrp="1" noRot="1" noChangeAspect="1" noChangeArrowheads="1" noTextEdit="1"/>
          </p:cNvSpPr>
          <p:nvPr>
            <p:ph type="sldImg"/>
          </p:nvPr>
        </p:nvSpPr>
        <p:spPr>
          <a:ln/>
        </p:spPr>
      </p:sp>
      <p:sp>
        <p:nvSpPr>
          <p:cNvPr id="24579" name="Notizenplatzhalter 2">
            <a:extLst>
              <a:ext uri="{FF2B5EF4-FFF2-40B4-BE49-F238E27FC236}">
                <a16:creationId xmlns:a16="http://schemas.microsoft.com/office/drawing/2014/main" id="{E84A4D27-1B16-43A3-BD9A-D543627671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4580" name="Foliennummernplatzhalter 3">
            <a:extLst>
              <a:ext uri="{FF2B5EF4-FFF2-40B4-BE49-F238E27FC236}">
                <a16:creationId xmlns:a16="http://schemas.microsoft.com/office/drawing/2014/main" id="{9720A222-73BE-407E-8186-17D5E0EB48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C91A9B4-A25B-43C4-B6DB-10BB75B8C5C4}" type="slidenum">
              <a:rPr lang="de-DE" altLang="de-DE" sz="1200" b="0" smtClean="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6C037E45-A284-443B-9D19-E6AC4F7914EB}"/>
              </a:ext>
            </a:extLst>
          </p:cNvPr>
          <p:cNvSpPr>
            <a:spLocks noGrp="1" noRot="1" noChangeAspect="1" noChangeArrowheads="1" noTextEdit="1"/>
          </p:cNvSpPr>
          <p:nvPr>
            <p:ph type="sldImg"/>
          </p:nvPr>
        </p:nvSpPr>
        <p:spPr>
          <a:ln/>
        </p:spPr>
      </p:sp>
      <p:sp>
        <p:nvSpPr>
          <p:cNvPr id="26627" name="Notizenplatzhalter 2">
            <a:extLst>
              <a:ext uri="{FF2B5EF4-FFF2-40B4-BE49-F238E27FC236}">
                <a16:creationId xmlns:a16="http://schemas.microsoft.com/office/drawing/2014/main" id="{168461E1-8F70-4E37-8544-CEC0D98FAF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6628" name="Foliennummernplatzhalter 3">
            <a:extLst>
              <a:ext uri="{FF2B5EF4-FFF2-40B4-BE49-F238E27FC236}">
                <a16:creationId xmlns:a16="http://schemas.microsoft.com/office/drawing/2014/main" id="{2208A756-1CFA-4094-8309-E7FE84D85D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7A988FA3-707A-4803-96F8-CDB70A3B8500}" type="slidenum">
              <a:rPr lang="de-DE" altLang="de-DE" sz="1200" b="0" smtClean="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E81A7148-09D9-45DB-B3D7-A83382A48C61}"/>
              </a:ext>
            </a:extLst>
          </p:cNvPr>
          <p:cNvSpPr>
            <a:spLocks noGrp="1" noRot="1" noChangeAspect="1" noChangeArrowheads="1" noTextEdit="1"/>
          </p:cNvSpPr>
          <p:nvPr>
            <p:ph type="sldImg"/>
          </p:nvPr>
        </p:nvSpPr>
        <p:spPr>
          <a:ln/>
        </p:spPr>
      </p:sp>
      <p:sp>
        <p:nvSpPr>
          <p:cNvPr id="28675" name="Notizenplatzhalter 2">
            <a:extLst>
              <a:ext uri="{FF2B5EF4-FFF2-40B4-BE49-F238E27FC236}">
                <a16:creationId xmlns:a16="http://schemas.microsoft.com/office/drawing/2014/main" id="{C92879DA-D60A-4EB5-B471-BF91E10603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8676" name="Foliennummernplatzhalter 3">
            <a:extLst>
              <a:ext uri="{FF2B5EF4-FFF2-40B4-BE49-F238E27FC236}">
                <a16:creationId xmlns:a16="http://schemas.microsoft.com/office/drawing/2014/main" id="{6FFB427B-61DB-40FD-AD40-320CC3901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A476D267-1417-4716-A90B-1D4F82220705}" type="slidenum">
              <a:rPr lang="de-DE" altLang="de-DE" sz="1200" b="0" smtClean="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5C7E2040-8908-43B9-ACCB-B32FFA2DFEAB}"/>
              </a:ext>
            </a:extLst>
          </p:cNvPr>
          <p:cNvSpPr>
            <a:spLocks noGrp="1" noRot="1" noChangeAspect="1" noChangeArrowheads="1" noTextEdit="1"/>
          </p:cNvSpPr>
          <p:nvPr>
            <p:ph type="sldImg"/>
          </p:nvPr>
        </p:nvSpPr>
        <p:spPr>
          <a:ln/>
        </p:spPr>
      </p:sp>
      <p:sp>
        <p:nvSpPr>
          <p:cNvPr id="30723" name="Notizenplatzhalter 2">
            <a:extLst>
              <a:ext uri="{FF2B5EF4-FFF2-40B4-BE49-F238E27FC236}">
                <a16:creationId xmlns:a16="http://schemas.microsoft.com/office/drawing/2014/main" id="{FC4DDA01-4EC7-4E28-98AF-716E438F9C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30724" name="Foliennummernplatzhalter 3">
            <a:extLst>
              <a:ext uri="{FF2B5EF4-FFF2-40B4-BE49-F238E27FC236}">
                <a16:creationId xmlns:a16="http://schemas.microsoft.com/office/drawing/2014/main" id="{4429156C-AC27-4BD4-9473-78BC95468E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D5F2586-4652-420D-A5C3-9D66FEB6B952}" type="slidenum">
              <a:rPr lang="de-DE" altLang="de-DE" sz="1200" b="0" smtClean="0">
                <a:solidFill>
                  <a:schemeClr val="tx1"/>
                </a:solidFill>
                <a:latin typeface="Times" panose="02020603050405020304" pitchFamily="18" charset="0"/>
              </a:rPr>
              <a:pPr/>
              <a:t>14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92DFE156-6211-4D01-AE0E-D30553148F8B}" type="slidenum">
              <a:rPr lang="de-DE" altLang="de-DE" smtClean="0"/>
              <a:pPr>
                <a:defRPr/>
              </a:pPr>
              <a:t>2</a:t>
            </a:fld>
            <a:endParaRPr lang="de-DE" altLang="de-DE"/>
          </a:p>
        </p:txBody>
      </p:sp>
    </p:spTree>
    <p:extLst>
      <p:ext uri="{BB962C8B-B14F-4D97-AF65-F5344CB8AC3E}">
        <p14:creationId xmlns:p14="http://schemas.microsoft.com/office/powerpoint/2010/main" val="281471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EF00C7AB-A9DC-4C74-A167-887D5BD53D96}"/>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A621175C-B787-4BEA-91BB-33AF788DD2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9220" name="Foliennummernplatzhalter 3">
            <a:extLst>
              <a:ext uri="{FF2B5EF4-FFF2-40B4-BE49-F238E27FC236}">
                <a16:creationId xmlns:a16="http://schemas.microsoft.com/office/drawing/2014/main" id="{3C69AC36-20F9-4AC7-A5B4-FC49FA0D9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1CC1CED7-1676-4399-A992-DCA513AA0FA2}"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2A36E204-6DA3-41CE-8B03-C851EB56C126}"/>
              </a:ext>
            </a:extLst>
          </p:cNvPr>
          <p:cNvSpPr>
            <a:spLocks noGrp="1" noRot="1" noChangeAspect="1" noChangeArrowheads="1" noTextEdit="1"/>
          </p:cNvSpPr>
          <p:nvPr>
            <p:ph type="sldImg"/>
          </p:nvPr>
        </p:nvSpPr>
        <p:spPr>
          <a:ln/>
        </p:spPr>
      </p:sp>
      <p:sp>
        <p:nvSpPr>
          <p:cNvPr id="11267" name="Notizenplatzhalter 2">
            <a:extLst>
              <a:ext uri="{FF2B5EF4-FFF2-40B4-BE49-F238E27FC236}">
                <a16:creationId xmlns:a16="http://schemas.microsoft.com/office/drawing/2014/main" id="{CFBD9A2E-80E3-435F-AEF7-A80F9AFF8A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1268" name="Foliennummernplatzhalter 3">
            <a:extLst>
              <a:ext uri="{FF2B5EF4-FFF2-40B4-BE49-F238E27FC236}">
                <a16:creationId xmlns:a16="http://schemas.microsoft.com/office/drawing/2014/main" id="{655A760D-A032-4439-85E1-BAA5759B82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DE3CA6A3-1C00-4835-A493-6ACA7AF9F5A5}" type="slidenum">
              <a:rPr lang="de-DE" altLang="de-DE" sz="1200" b="0" smtClean="0">
                <a:solidFill>
                  <a:schemeClr val="tx1"/>
                </a:solidFill>
                <a:latin typeface="Times" panose="02020603050405020304" pitchFamily="18" charset="0"/>
              </a:rPr>
              <a:pPr/>
              <a:t>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92DFE156-6211-4D01-AE0E-D30553148F8B}" type="slidenum">
              <a:rPr lang="de-DE" altLang="de-DE" smtClean="0"/>
              <a:pPr>
                <a:defRPr/>
              </a:pPr>
              <a:t>5</a:t>
            </a:fld>
            <a:endParaRPr lang="de-DE" altLang="de-DE"/>
          </a:p>
        </p:txBody>
      </p:sp>
    </p:spTree>
    <p:extLst>
      <p:ext uri="{BB962C8B-B14F-4D97-AF65-F5344CB8AC3E}">
        <p14:creationId xmlns:p14="http://schemas.microsoft.com/office/powerpoint/2010/main" val="354393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436511A3-26FF-4955-A576-7736F95E8B5A}"/>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6750B6D5-8101-4D9C-BD01-A403F918C1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solidFill>
                <a:srgbClr val="FF0000"/>
              </a:solidFill>
              <a:latin typeface="Times" panose="02020603050405020304" pitchFamily="18" charset="0"/>
            </a:endParaRPr>
          </a:p>
        </p:txBody>
      </p:sp>
      <p:sp>
        <p:nvSpPr>
          <p:cNvPr id="14340" name="Foliennummernplatzhalter 3">
            <a:extLst>
              <a:ext uri="{FF2B5EF4-FFF2-40B4-BE49-F238E27FC236}">
                <a16:creationId xmlns:a16="http://schemas.microsoft.com/office/drawing/2014/main" id="{651536B1-0733-4BDA-9445-58AA02489C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4E847AA0-E4AC-41D8-A2C2-A50A291288B3}" type="slidenum">
              <a:rPr lang="de-DE" altLang="de-DE" sz="1200" b="0" smtClean="0">
                <a:solidFill>
                  <a:schemeClr val="tx1"/>
                </a:solidFill>
                <a:latin typeface="Times" panose="02020603050405020304" pitchFamily="18" charset="0"/>
              </a:rPr>
              <a:pPr/>
              <a:t>6</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16FD4C9A-D33C-4D23-8EBE-629821B12FC9}"/>
              </a:ext>
            </a:extLst>
          </p:cNvPr>
          <p:cNvSpPr>
            <a:spLocks noGrp="1" noRot="1" noChangeAspect="1" noChangeArrowheads="1" noTextEdit="1"/>
          </p:cNvSpPr>
          <p:nvPr>
            <p:ph type="sldImg"/>
          </p:nvPr>
        </p:nvSpPr>
        <p:spPr>
          <a:ln/>
        </p:spPr>
      </p:sp>
      <p:sp>
        <p:nvSpPr>
          <p:cNvPr id="16387" name="Notizenplatzhalter 2">
            <a:extLst>
              <a:ext uri="{FF2B5EF4-FFF2-40B4-BE49-F238E27FC236}">
                <a16:creationId xmlns:a16="http://schemas.microsoft.com/office/drawing/2014/main" id="{3167A1EE-C05A-44EF-A983-DFD05BCB2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solidFill>
                <a:srgbClr val="FF0000"/>
              </a:solidFill>
              <a:latin typeface="Times" panose="02020603050405020304" pitchFamily="18" charset="0"/>
            </a:endParaRPr>
          </a:p>
        </p:txBody>
      </p:sp>
      <p:sp>
        <p:nvSpPr>
          <p:cNvPr id="16388" name="Foliennummernplatzhalter 3">
            <a:extLst>
              <a:ext uri="{FF2B5EF4-FFF2-40B4-BE49-F238E27FC236}">
                <a16:creationId xmlns:a16="http://schemas.microsoft.com/office/drawing/2014/main" id="{B47BECAB-335A-4671-B5E2-3353151CE7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D8952C4B-2FA9-4382-A96C-D48585712625}" type="slidenum">
              <a:rPr lang="de-DE" altLang="de-DE" sz="1200" b="0" smtClean="0">
                <a:solidFill>
                  <a:schemeClr val="tx1"/>
                </a:solidFill>
                <a:latin typeface="Times" panose="02020603050405020304" pitchFamily="18" charset="0"/>
              </a:rPr>
              <a:pPr/>
              <a:t>7</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70DF82EE-79CF-4CDF-A876-8DD61D5D878C}"/>
              </a:ext>
            </a:extLst>
          </p:cNvPr>
          <p:cNvSpPr>
            <a:spLocks noGrp="1" noRot="1" noChangeAspect="1" noChangeArrowheads="1" noTextEdit="1"/>
          </p:cNvSpPr>
          <p:nvPr>
            <p:ph type="sldImg"/>
          </p:nvPr>
        </p:nvSpPr>
        <p:spPr>
          <a:ln/>
        </p:spPr>
      </p:sp>
      <p:sp>
        <p:nvSpPr>
          <p:cNvPr id="18435" name="Notizenplatzhalter 2">
            <a:extLst>
              <a:ext uri="{FF2B5EF4-FFF2-40B4-BE49-F238E27FC236}">
                <a16:creationId xmlns:a16="http://schemas.microsoft.com/office/drawing/2014/main" id="{23ECF292-900D-4405-B2E7-80647FA478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solidFill>
                <a:srgbClr val="FF0000"/>
              </a:solidFill>
              <a:latin typeface="Times" panose="02020603050405020304" pitchFamily="18" charset="0"/>
            </a:endParaRPr>
          </a:p>
        </p:txBody>
      </p:sp>
      <p:sp>
        <p:nvSpPr>
          <p:cNvPr id="18436" name="Foliennummernplatzhalter 3">
            <a:extLst>
              <a:ext uri="{FF2B5EF4-FFF2-40B4-BE49-F238E27FC236}">
                <a16:creationId xmlns:a16="http://schemas.microsoft.com/office/drawing/2014/main" id="{C7FF3F55-F61C-42CB-ACA6-8B148CBF38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0836F293-ED55-416F-A787-5DA3ABF38D26}" type="slidenum">
              <a:rPr lang="de-DE" altLang="de-DE" sz="1200" b="0" smtClean="0">
                <a:solidFill>
                  <a:schemeClr val="tx1"/>
                </a:solidFill>
                <a:latin typeface="Times" panose="02020603050405020304" pitchFamily="18" charset="0"/>
              </a:rPr>
              <a:pPr/>
              <a:t>8</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AA064791-8A78-4A4B-9188-AE280EA4E346}"/>
              </a:ext>
            </a:extLst>
          </p:cNvPr>
          <p:cNvSpPr>
            <a:spLocks noGrp="1" noRot="1" noChangeAspect="1" noChangeArrowheads="1" noTextEdit="1"/>
          </p:cNvSpPr>
          <p:nvPr>
            <p:ph type="sldImg"/>
          </p:nvPr>
        </p:nvSpPr>
        <p:spPr>
          <a:ln/>
        </p:spPr>
      </p:sp>
      <p:sp>
        <p:nvSpPr>
          <p:cNvPr id="20483" name="Notizenplatzhalter 2">
            <a:extLst>
              <a:ext uri="{FF2B5EF4-FFF2-40B4-BE49-F238E27FC236}">
                <a16:creationId xmlns:a16="http://schemas.microsoft.com/office/drawing/2014/main" id="{A3182B7D-84D5-4897-A803-7F7F01BF61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0484" name="Foliennummernplatzhalter 3">
            <a:extLst>
              <a:ext uri="{FF2B5EF4-FFF2-40B4-BE49-F238E27FC236}">
                <a16:creationId xmlns:a16="http://schemas.microsoft.com/office/drawing/2014/main" id="{A1DE6D30-39D3-48E1-B600-0A4ED1593D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39682BF-7463-4343-AAA5-2BF73B8EE3A1}" type="slidenum">
              <a:rPr lang="de-DE" altLang="de-DE" sz="1200" b="0" smtClean="0">
                <a:solidFill>
                  <a:schemeClr val="tx1"/>
                </a:solidFill>
                <a:latin typeface="Times" panose="02020603050405020304" pitchFamily="18" charset="0"/>
              </a:rPr>
              <a:pPr/>
              <a:t>9</a:t>
            </a:fld>
            <a:endParaRPr lang="de-DE" altLang="de-DE" sz="1200" b="0">
              <a:solidFill>
                <a:schemeClr val="tx1"/>
              </a:solidFill>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FA3FD4CC-C552-44CD-9A50-A7143A6B2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DA775064-EC02-46B8-8D42-47169606DFC7}"/>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7B6A9969-E47D-45E2-9D2E-7558B36FB0C3}" type="datetime1">
              <a:rPr lang="de-DE"/>
              <a:pPr>
                <a:defRPr/>
              </a:pPr>
              <a:t>12.02.2019</a:t>
            </a:fld>
            <a:endParaRPr lang="de-DE"/>
          </a:p>
        </p:txBody>
      </p:sp>
      <p:sp>
        <p:nvSpPr>
          <p:cNvPr id="6" name="Rectangle 14">
            <a:extLst>
              <a:ext uri="{FF2B5EF4-FFF2-40B4-BE49-F238E27FC236}">
                <a16:creationId xmlns:a16="http://schemas.microsoft.com/office/drawing/2014/main" id="{12620F2E-47B2-4C7F-A687-FA1897FD6866}"/>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209118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654CB287-B34B-439B-A17F-4DA6EAB2D079}"/>
              </a:ext>
            </a:extLst>
          </p:cNvPr>
          <p:cNvSpPr>
            <a:spLocks noGrp="1" noChangeArrowheads="1"/>
          </p:cNvSpPr>
          <p:nvPr>
            <p:ph type="dt" sz="half" idx="10"/>
          </p:nvPr>
        </p:nvSpPr>
        <p:spPr>
          <a:ln/>
        </p:spPr>
        <p:txBody>
          <a:bodyPr/>
          <a:lstStyle>
            <a:lvl1pPr>
              <a:defRPr/>
            </a:lvl1pPr>
          </a:lstStyle>
          <a:p>
            <a:pPr>
              <a:defRPr/>
            </a:pPr>
            <a:fld id="{3EB3F24D-1D1A-4D8B-BD64-A99F0988DC49}" type="datetime1">
              <a:rPr lang="de-DE"/>
              <a:pPr>
                <a:defRPr/>
              </a:pPr>
              <a:t>12.02.2019</a:t>
            </a:fld>
            <a:endParaRPr lang="de-DE"/>
          </a:p>
        </p:txBody>
      </p:sp>
      <p:sp>
        <p:nvSpPr>
          <p:cNvPr id="5" name="Rectangle 13">
            <a:extLst>
              <a:ext uri="{FF2B5EF4-FFF2-40B4-BE49-F238E27FC236}">
                <a16:creationId xmlns:a16="http://schemas.microsoft.com/office/drawing/2014/main" id="{3CC4E93B-5330-4A2B-817B-8A10445F389B}"/>
              </a:ext>
            </a:extLst>
          </p:cNvPr>
          <p:cNvSpPr>
            <a:spLocks noGrp="1" noChangeArrowheads="1"/>
          </p:cNvSpPr>
          <p:nvPr>
            <p:ph type="sldNum" sz="quarter" idx="11"/>
          </p:nvPr>
        </p:nvSpPr>
        <p:spPr>
          <a:ln/>
        </p:spPr>
        <p:txBody>
          <a:bodyPr/>
          <a:lstStyle>
            <a:lvl1pPr>
              <a:defRPr/>
            </a:lvl1pPr>
          </a:lstStyle>
          <a:p>
            <a:pPr>
              <a:defRPr/>
            </a:pPr>
            <a:r>
              <a:rPr lang="de-DE" altLang="de-DE"/>
              <a:t>Seite </a:t>
            </a:r>
            <a:fld id="{2953E3C2-00C8-4FC1-B377-802B242F6DFA}" type="slidenum">
              <a:rPr lang="de-DE" altLang="de-DE" smtClean="0"/>
              <a:pPr>
                <a:defRPr/>
              </a:pPr>
              <a:t>‹Nr.›</a:t>
            </a:fld>
            <a:endParaRPr lang="de-DE" altLang="de-DE"/>
          </a:p>
        </p:txBody>
      </p:sp>
    </p:spTree>
    <p:extLst>
      <p:ext uri="{BB962C8B-B14F-4D97-AF65-F5344CB8AC3E}">
        <p14:creationId xmlns:p14="http://schemas.microsoft.com/office/powerpoint/2010/main" val="42295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289B9C7E-5E39-4BC2-8113-102D38FF1933}"/>
              </a:ext>
            </a:extLst>
          </p:cNvPr>
          <p:cNvSpPr>
            <a:spLocks noGrp="1" noChangeArrowheads="1"/>
          </p:cNvSpPr>
          <p:nvPr>
            <p:ph type="dt" sz="half" idx="10"/>
          </p:nvPr>
        </p:nvSpPr>
        <p:spPr>
          <a:ln/>
        </p:spPr>
        <p:txBody>
          <a:bodyPr/>
          <a:lstStyle>
            <a:lvl1pPr>
              <a:defRPr/>
            </a:lvl1pPr>
          </a:lstStyle>
          <a:p>
            <a:pPr>
              <a:defRPr/>
            </a:pPr>
            <a:fld id="{DFE9EF8B-B151-4321-B009-41A6978E46D0}" type="datetime1">
              <a:rPr lang="de-DE"/>
              <a:pPr>
                <a:defRPr/>
              </a:pPr>
              <a:t>12.02.2019</a:t>
            </a:fld>
            <a:endParaRPr lang="de-DE"/>
          </a:p>
        </p:txBody>
      </p:sp>
      <p:sp>
        <p:nvSpPr>
          <p:cNvPr id="5" name="Rectangle 13">
            <a:extLst>
              <a:ext uri="{FF2B5EF4-FFF2-40B4-BE49-F238E27FC236}">
                <a16:creationId xmlns:a16="http://schemas.microsoft.com/office/drawing/2014/main" id="{A6EAB432-4F19-48BA-9494-4FA23D867D2B}"/>
              </a:ext>
            </a:extLst>
          </p:cNvPr>
          <p:cNvSpPr>
            <a:spLocks noGrp="1" noChangeArrowheads="1"/>
          </p:cNvSpPr>
          <p:nvPr>
            <p:ph type="sldNum" sz="quarter" idx="11"/>
          </p:nvPr>
        </p:nvSpPr>
        <p:spPr>
          <a:ln/>
        </p:spPr>
        <p:txBody>
          <a:bodyPr/>
          <a:lstStyle>
            <a:lvl1pPr>
              <a:defRPr/>
            </a:lvl1pPr>
          </a:lstStyle>
          <a:p>
            <a:pPr>
              <a:defRPr/>
            </a:pPr>
            <a:r>
              <a:rPr lang="de-DE" altLang="de-DE"/>
              <a:t>Seite </a:t>
            </a:r>
            <a:fld id="{DC6F085C-E7FF-481E-8A9C-D2757C588415}" type="slidenum">
              <a:rPr lang="de-DE" altLang="de-DE" smtClean="0"/>
              <a:pPr>
                <a:defRPr/>
              </a:pPr>
              <a:t>‹Nr.›</a:t>
            </a:fld>
            <a:endParaRPr lang="de-DE" altLang="de-DE"/>
          </a:p>
        </p:txBody>
      </p:sp>
    </p:spTree>
    <p:extLst>
      <p:ext uri="{BB962C8B-B14F-4D97-AF65-F5344CB8AC3E}">
        <p14:creationId xmlns:p14="http://schemas.microsoft.com/office/powerpoint/2010/main" val="176767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67ECC0-06B9-420D-BC9B-0AF4559D526A}"/>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78376875-0BF5-4A96-809F-0C97A56AFECA}"/>
              </a:ext>
            </a:extLst>
          </p:cNvPr>
          <p:cNvSpPr>
            <a:spLocks noGrp="1"/>
          </p:cNvSpPr>
          <p:nvPr>
            <p:ph type="sldNum" sz="quarter" idx="11"/>
          </p:nvPr>
        </p:nvSpPr>
        <p:spPr/>
        <p:txBody>
          <a:bodyPr/>
          <a:lstStyle>
            <a:lvl1pPr>
              <a:defRPr/>
            </a:lvl1pPr>
          </a:lstStyle>
          <a:p>
            <a:pPr>
              <a:defRPr/>
            </a:pPr>
            <a:r>
              <a:rPr lang="de-DE" altLang="de-DE"/>
              <a:t>Seite </a:t>
            </a:r>
            <a:fld id="{CD5BC544-D25F-4CE9-9A02-00722AA73366}" type="slidenum">
              <a:rPr lang="de-DE" altLang="de-DE" smtClean="0"/>
              <a:pPr>
                <a:defRPr/>
              </a:pPr>
              <a:t>‹Nr.›</a:t>
            </a:fld>
            <a:endParaRPr lang="de-DE" altLang="de-DE"/>
          </a:p>
        </p:txBody>
      </p:sp>
    </p:spTree>
    <p:extLst>
      <p:ext uri="{BB962C8B-B14F-4D97-AF65-F5344CB8AC3E}">
        <p14:creationId xmlns:p14="http://schemas.microsoft.com/office/powerpoint/2010/main" val="324210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658BEF32-2EC1-43F0-A7EA-9631D771807B}"/>
              </a:ext>
            </a:extLst>
          </p:cNvPr>
          <p:cNvSpPr>
            <a:spLocks noGrp="1" noChangeArrowheads="1"/>
          </p:cNvSpPr>
          <p:nvPr>
            <p:ph type="dt" sz="half" idx="10"/>
          </p:nvPr>
        </p:nvSpPr>
        <p:spPr>
          <a:ln/>
        </p:spPr>
        <p:txBody>
          <a:bodyPr/>
          <a:lstStyle>
            <a:lvl1pPr>
              <a:defRPr/>
            </a:lvl1pPr>
          </a:lstStyle>
          <a:p>
            <a:pPr>
              <a:defRPr/>
            </a:pPr>
            <a:fld id="{5590A9E4-8A9C-4ABA-8D2E-01A026F0A0A0}" type="datetime1">
              <a:rPr lang="de-DE"/>
              <a:pPr>
                <a:defRPr/>
              </a:pPr>
              <a:t>12.02.2019</a:t>
            </a:fld>
            <a:endParaRPr lang="de-DE"/>
          </a:p>
        </p:txBody>
      </p:sp>
      <p:sp>
        <p:nvSpPr>
          <p:cNvPr id="5" name="Rectangle 13">
            <a:extLst>
              <a:ext uri="{FF2B5EF4-FFF2-40B4-BE49-F238E27FC236}">
                <a16:creationId xmlns:a16="http://schemas.microsoft.com/office/drawing/2014/main" id="{35228729-6DC1-4F18-8CA1-9CC0C1B3E7D0}"/>
              </a:ext>
            </a:extLst>
          </p:cNvPr>
          <p:cNvSpPr>
            <a:spLocks noGrp="1" noChangeArrowheads="1"/>
          </p:cNvSpPr>
          <p:nvPr>
            <p:ph type="sldNum" sz="quarter" idx="11"/>
          </p:nvPr>
        </p:nvSpPr>
        <p:spPr>
          <a:ln/>
        </p:spPr>
        <p:txBody>
          <a:bodyPr/>
          <a:lstStyle>
            <a:lvl1pPr>
              <a:defRPr/>
            </a:lvl1pPr>
          </a:lstStyle>
          <a:p>
            <a:pPr>
              <a:defRPr/>
            </a:pPr>
            <a:r>
              <a:rPr lang="de-DE" altLang="de-DE"/>
              <a:t>Seite </a:t>
            </a:r>
            <a:fld id="{CD851852-31C8-4E13-B705-2E2FD30F095A}" type="slidenum">
              <a:rPr lang="de-DE" altLang="de-DE" smtClean="0"/>
              <a:pPr>
                <a:defRPr/>
              </a:pPr>
              <a:t>‹Nr.›</a:t>
            </a:fld>
            <a:endParaRPr lang="de-DE" altLang="de-DE"/>
          </a:p>
        </p:txBody>
      </p:sp>
    </p:spTree>
    <p:extLst>
      <p:ext uri="{BB962C8B-B14F-4D97-AF65-F5344CB8AC3E}">
        <p14:creationId xmlns:p14="http://schemas.microsoft.com/office/powerpoint/2010/main" val="218216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D18F820F-18E2-49E1-B5AD-289BB13F2BEE}"/>
              </a:ext>
            </a:extLst>
          </p:cNvPr>
          <p:cNvSpPr>
            <a:spLocks noGrp="1" noChangeArrowheads="1"/>
          </p:cNvSpPr>
          <p:nvPr>
            <p:ph type="dt" sz="half" idx="10"/>
          </p:nvPr>
        </p:nvSpPr>
        <p:spPr>
          <a:ln/>
        </p:spPr>
        <p:txBody>
          <a:bodyPr/>
          <a:lstStyle>
            <a:lvl1pPr>
              <a:defRPr/>
            </a:lvl1pPr>
          </a:lstStyle>
          <a:p>
            <a:pPr>
              <a:defRPr/>
            </a:pPr>
            <a:fld id="{AD022CF6-2EA8-4764-90C8-372293AD83B9}" type="datetime1">
              <a:rPr lang="de-DE"/>
              <a:pPr>
                <a:defRPr/>
              </a:pPr>
              <a:t>12.02.2019</a:t>
            </a:fld>
            <a:endParaRPr lang="de-DE"/>
          </a:p>
        </p:txBody>
      </p:sp>
      <p:sp>
        <p:nvSpPr>
          <p:cNvPr id="6" name="Rectangle 13">
            <a:extLst>
              <a:ext uri="{FF2B5EF4-FFF2-40B4-BE49-F238E27FC236}">
                <a16:creationId xmlns:a16="http://schemas.microsoft.com/office/drawing/2014/main" id="{4BFB6A54-869A-4220-8D4A-24317D9C59A3}"/>
              </a:ext>
            </a:extLst>
          </p:cNvPr>
          <p:cNvSpPr>
            <a:spLocks noGrp="1" noChangeArrowheads="1"/>
          </p:cNvSpPr>
          <p:nvPr>
            <p:ph type="sldNum" sz="quarter" idx="11"/>
          </p:nvPr>
        </p:nvSpPr>
        <p:spPr>
          <a:ln/>
        </p:spPr>
        <p:txBody>
          <a:bodyPr/>
          <a:lstStyle>
            <a:lvl1pPr>
              <a:defRPr/>
            </a:lvl1pPr>
          </a:lstStyle>
          <a:p>
            <a:pPr>
              <a:defRPr/>
            </a:pPr>
            <a:r>
              <a:rPr lang="de-DE" altLang="de-DE"/>
              <a:t>Seite </a:t>
            </a:r>
            <a:fld id="{C572D66A-31CF-493D-887A-A6D76FE8F22D}" type="slidenum">
              <a:rPr lang="de-DE" altLang="de-DE" smtClean="0"/>
              <a:pPr>
                <a:defRPr/>
              </a:pPr>
              <a:t>‹Nr.›</a:t>
            </a:fld>
            <a:endParaRPr lang="de-DE" altLang="de-DE"/>
          </a:p>
        </p:txBody>
      </p:sp>
    </p:spTree>
    <p:extLst>
      <p:ext uri="{BB962C8B-B14F-4D97-AF65-F5344CB8AC3E}">
        <p14:creationId xmlns:p14="http://schemas.microsoft.com/office/powerpoint/2010/main" val="219041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2E5A74D4-4FDD-4EBB-832B-1AEB341B8A8F}"/>
              </a:ext>
            </a:extLst>
          </p:cNvPr>
          <p:cNvSpPr>
            <a:spLocks noGrp="1" noChangeArrowheads="1"/>
          </p:cNvSpPr>
          <p:nvPr>
            <p:ph type="dt" sz="half" idx="10"/>
          </p:nvPr>
        </p:nvSpPr>
        <p:spPr>
          <a:ln/>
        </p:spPr>
        <p:txBody>
          <a:bodyPr/>
          <a:lstStyle>
            <a:lvl1pPr>
              <a:defRPr/>
            </a:lvl1pPr>
          </a:lstStyle>
          <a:p>
            <a:pPr>
              <a:defRPr/>
            </a:pPr>
            <a:fld id="{7B2C5800-7E42-4C53-B8FF-DEE93E5E9D04}" type="datetime1">
              <a:rPr lang="de-DE"/>
              <a:pPr>
                <a:defRPr/>
              </a:pPr>
              <a:t>12.02.2019</a:t>
            </a:fld>
            <a:endParaRPr lang="de-DE"/>
          </a:p>
        </p:txBody>
      </p:sp>
      <p:sp>
        <p:nvSpPr>
          <p:cNvPr id="8" name="Rectangle 13">
            <a:extLst>
              <a:ext uri="{FF2B5EF4-FFF2-40B4-BE49-F238E27FC236}">
                <a16:creationId xmlns:a16="http://schemas.microsoft.com/office/drawing/2014/main" id="{7A48C83A-C4E7-4223-AAA4-FAC1FF1AE883}"/>
              </a:ext>
            </a:extLst>
          </p:cNvPr>
          <p:cNvSpPr>
            <a:spLocks noGrp="1" noChangeArrowheads="1"/>
          </p:cNvSpPr>
          <p:nvPr>
            <p:ph type="sldNum" sz="quarter" idx="11"/>
          </p:nvPr>
        </p:nvSpPr>
        <p:spPr>
          <a:ln/>
        </p:spPr>
        <p:txBody>
          <a:bodyPr/>
          <a:lstStyle>
            <a:lvl1pPr>
              <a:defRPr/>
            </a:lvl1pPr>
          </a:lstStyle>
          <a:p>
            <a:pPr>
              <a:defRPr/>
            </a:pPr>
            <a:r>
              <a:rPr lang="de-DE" altLang="de-DE"/>
              <a:t>Seite </a:t>
            </a:r>
            <a:fld id="{E03BE021-9C9E-44C9-87D1-703BDBAF78B9}" type="slidenum">
              <a:rPr lang="de-DE" altLang="de-DE" smtClean="0"/>
              <a:pPr>
                <a:defRPr/>
              </a:pPr>
              <a:t>‹Nr.›</a:t>
            </a:fld>
            <a:endParaRPr lang="de-DE" altLang="de-DE"/>
          </a:p>
        </p:txBody>
      </p:sp>
    </p:spTree>
    <p:extLst>
      <p:ext uri="{BB962C8B-B14F-4D97-AF65-F5344CB8AC3E}">
        <p14:creationId xmlns:p14="http://schemas.microsoft.com/office/powerpoint/2010/main" val="380551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2406D115-2C4B-4B34-8795-5E4743CD58C7}"/>
              </a:ext>
            </a:extLst>
          </p:cNvPr>
          <p:cNvSpPr>
            <a:spLocks noGrp="1" noChangeArrowheads="1"/>
          </p:cNvSpPr>
          <p:nvPr>
            <p:ph type="dt" sz="half" idx="10"/>
          </p:nvPr>
        </p:nvSpPr>
        <p:spPr>
          <a:ln/>
        </p:spPr>
        <p:txBody>
          <a:bodyPr/>
          <a:lstStyle>
            <a:lvl1pPr>
              <a:defRPr/>
            </a:lvl1pPr>
          </a:lstStyle>
          <a:p>
            <a:pPr>
              <a:defRPr/>
            </a:pPr>
            <a:fld id="{0C4C6D37-300C-4870-A60C-C77B262F1734}" type="datetime1">
              <a:rPr lang="de-DE"/>
              <a:pPr>
                <a:defRPr/>
              </a:pPr>
              <a:t>12.02.2019</a:t>
            </a:fld>
            <a:endParaRPr lang="de-DE"/>
          </a:p>
        </p:txBody>
      </p:sp>
      <p:sp>
        <p:nvSpPr>
          <p:cNvPr id="4" name="Rectangle 13">
            <a:extLst>
              <a:ext uri="{FF2B5EF4-FFF2-40B4-BE49-F238E27FC236}">
                <a16:creationId xmlns:a16="http://schemas.microsoft.com/office/drawing/2014/main" id="{6943515B-E949-4600-B89B-B3ED7AB49280}"/>
              </a:ext>
            </a:extLst>
          </p:cNvPr>
          <p:cNvSpPr>
            <a:spLocks noGrp="1" noChangeArrowheads="1"/>
          </p:cNvSpPr>
          <p:nvPr>
            <p:ph type="sldNum" sz="quarter" idx="11"/>
          </p:nvPr>
        </p:nvSpPr>
        <p:spPr>
          <a:ln/>
        </p:spPr>
        <p:txBody>
          <a:bodyPr/>
          <a:lstStyle>
            <a:lvl1pPr>
              <a:defRPr/>
            </a:lvl1pPr>
          </a:lstStyle>
          <a:p>
            <a:pPr>
              <a:defRPr/>
            </a:pPr>
            <a:r>
              <a:rPr lang="de-DE" altLang="de-DE"/>
              <a:t>Seite </a:t>
            </a:r>
            <a:fld id="{9AC11DAA-77A4-4E3B-8D60-C84A36605E35}" type="slidenum">
              <a:rPr lang="de-DE" altLang="de-DE" smtClean="0"/>
              <a:pPr>
                <a:defRPr/>
              </a:pPr>
              <a:t>‹Nr.›</a:t>
            </a:fld>
            <a:endParaRPr lang="de-DE" altLang="de-DE"/>
          </a:p>
        </p:txBody>
      </p:sp>
    </p:spTree>
    <p:extLst>
      <p:ext uri="{BB962C8B-B14F-4D97-AF65-F5344CB8AC3E}">
        <p14:creationId xmlns:p14="http://schemas.microsoft.com/office/powerpoint/2010/main" val="120970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E5256F7-EF0F-4CB8-80E8-B66ADB8F6EAD}"/>
              </a:ext>
            </a:extLst>
          </p:cNvPr>
          <p:cNvSpPr>
            <a:spLocks noGrp="1" noChangeArrowheads="1"/>
          </p:cNvSpPr>
          <p:nvPr>
            <p:ph type="dt" sz="half" idx="10"/>
          </p:nvPr>
        </p:nvSpPr>
        <p:spPr>
          <a:ln/>
        </p:spPr>
        <p:txBody>
          <a:bodyPr/>
          <a:lstStyle>
            <a:lvl1pPr>
              <a:defRPr/>
            </a:lvl1pPr>
          </a:lstStyle>
          <a:p>
            <a:pPr>
              <a:defRPr/>
            </a:pPr>
            <a:fld id="{3B6B69A0-A465-4B14-A1B3-C67778BABB27}" type="datetime1">
              <a:rPr lang="de-DE"/>
              <a:pPr>
                <a:defRPr/>
              </a:pPr>
              <a:t>12.02.2019</a:t>
            </a:fld>
            <a:endParaRPr lang="de-DE"/>
          </a:p>
        </p:txBody>
      </p:sp>
      <p:sp>
        <p:nvSpPr>
          <p:cNvPr id="3" name="Rectangle 13">
            <a:extLst>
              <a:ext uri="{FF2B5EF4-FFF2-40B4-BE49-F238E27FC236}">
                <a16:creationId xmlns:a16="http://schemas.microsoft.com/office/drawing/2014/main" id="{141B6C00-C406-451E-9DA3-934015C5B78A}"/>
              </a:ext>
            </a:extLst>
          </p:cNvPr>
          <p:cNvSpPr>
            <a:spLocks noGrp="1" noChangeArrowheads="1"/>
          </p:cNvSpPr>
          <p:nvPr>
            <p:ph type="sldNum" sz="quarter" idx="11"/>
          </p:nvPr>
        </p:nvSpPr>
        <p:spPr>
          <a:ln/>
        </p:spPr>
        <p:txBody>
          <a:bodyPr/>
          <a:lstStyle>
            <a:lvl1pPr>
              <a:defRPr/>
            </a:lvl1pPr>
          </a:lstStyle>
          <a:p>
            <a:pPr>
              <a:defRPr/>
            </a:pPr>
            <a:r>
              <a:rPr lang="de-DE" altLang="de-DE"/>
              <a:t>Seite </a:t>
            </a:r>
            <a:fld id="{A3E638E9-AF01-4230-B718-95A6E0401594}" type="slidenum">
              <a:rPr lang="de-DE" altLang="de-DE" smtClean="0"/>
              <a:pPr>
                <a:defRPr/>
              </a:pPr>
              <a:t>‹Nr.›</a:t>
            </a:fld>
            <a:endParaRPr lang="de-DE" altLang="de-DE"/>
          </a:p>
        </p:txBody>
      </p:sp>
    </p:spTree>
    <p:extLst>
      <p:ext uri="{BB962C8B-B14F-4D97-AF65-F5344CB8AC3E}">
        <p14:creationId xmlns:p14="http://schemas.microsoft.com/office/powerpoint/2010/main" val="203704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BF61CAF1-A874-4386-B3FE-2AB7F974CFA3}"/>
              </a:ext>
            </a:extLst>
          </p:cNvPr>
          <p:cNvSpPr>
            <a:spLocks noGrp="1" noChangeArrowheads="1"/>
          </p:cNvSpPr>
          <p:nvPr>
            <p:ph type="dt" sz="half" idx="10"/>
          </p:nvPr>
        </p:nvSpPr>
        <p:spPr>
          <a:ln/>
        </p:spPr>
        <p:txBody>
          <a:bodyPr/>
          <a:lstStyle>
            <a:lvl1pPr>
              <a:defRPr/>
            </a:lvl1pPr>
          </a:lstStyle>
          <a:p>
            <a:pPr>
              <a:defRPr/>
            </a:pPr>
            <a:fld id="{B3DC29C9-99E4-4E02-B51A-D7DDC8BEF881}" type="datetime1">
              <a:rPr lang="de-DE"/>
              <a:pPr>
                <a:defRPr/>
              </a:pPr>
              <a:t>12.02.2019</a:t>
            </a:fld>
            <a:endParaRPr lang="de-DE"/>
          </a:p>
        </p:txBody>
      </p:sp>
      <p:sp>
        <p:nvSpPr>
          <p:cNvPr id="6" name="Rectangle 13">
            <a:extLst>
              <a:ext uri="{FF2B5EF4-FFF2-40B4-BE49-F238E27FC236}">
                <a16:creationId xmlns:a16="http://schemas.microsoft.com/office/drawing/2014/main" id="{5E2AA3E0-BDBD-4DDE-BE97-43AE2129DC77}"/>
              </a:ext>
            </a:extLst>
          </p:cNvPr>
          <p:cNvSpPr>
            <a:spLocks noGrp="1" noChangeArrowheads="1"/>
          </p:cNvSpPr>
          <p:nvPr>
            <p:ph type="sldNum" sz="quarter" idx="11"/>
          </p:nvPr>
        </p:nvSpPr>
        <p:spPr>
          <a:ln/>
        </p:spPr>
        <p:txBody>
          <a:bodyPr/>
          <a:lstStyle>
            <a:lvl1pPr>
              <a:defRPr/>
            </a:lvl1pPr>
          </a:lstStyle>
          <a:p>
            <a:pPr>
              <a:defRPr/>
            </a:pPr>
            <a:r>
              <a:rPr lang="de-DE" altLang="de-DE"/>
              <a:t>Seite </a:t>
            </a:r>
            <a:fld id="{DB5D6D1C-73ED-4878-8E8E-5FB7C6D1121D}" type="slidenum">
              <a:rPr lang="de-DE" altLang="de-DE" smtClean="0"/>
              <a:pPr>
                <a:defRPr/>
              </a:pPr>
              <a:t>‹Nr.›</a:t>
            </a:fld>
            <a:endParaRPr lang="de-DE" altLang="de-DE"/>
          </a:p>
        </p:txBody>
      </p:sp>
    </p:spTree>
    <p:extLst>
      <p:ext uri="{BB962C8B-B14F-4D97-AF65-F5344CB8AC3E}">
        <p14:creationId xmlns:p14="http://schemas.microsoft.com/office/powerpoint/2010/main" val="39457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0D50B3E1-119B-432F-A6DE-87C5002F3242}"/>
              </a:ext>
            </a:extLst>
          </p:cNvPr>
          <p:cNvSpPr>
            <a:spLocks noGrp="1" noChangeArrowheads="1"/>
          </p:cNvSpPr>
          <p:nvPr>
            <p:ph type="dt" sz="half" idx="10"/>
          </p:nvPr>
        </p:nvSpPr>
        <p:spPr>
          <a:ln/>
        </p:spPr>
        <p:txBody>
          <a:bodyPr/>
          <a:lstStyle>
            <a:lvl1pPr>
              <a:defRPr/>
            </a:lvl1pPr>
          </a:lstStyle>
          <a:p>
            <a:pPr>
              <a:defRPr/>
            </a:pPr>
            <a:fld id="{8C151B6E-2477-499E-929E-23F14ED595B6}" type="datetime1">
              <a:rPr lang="de-DE"/>
              <a:pPr>
                <a:defRPr/>
              </a:pPr>
              <a:t>12.02.2019</a:t>
            </a:fld>
            <a:endParaRPr lang="de-DE"/>
          </a:p>
        </p:txBody>
      </p:sp>
      <p:sp>
        <p:nvSpPr>
          <p:cNvPr id="6" name="Rectangle 13">
            <a:extLst>
              <a:ext uri="{FF2B5EF4-FFF2-40B4-BE49-F238E27FC236}">
                <a16:creationId xmlns:a16="http://schemas.microsoft.com/office/drawing/2014/main" id="{C77E8230-A2CB-4DA9-9541-BC85FD07F781}"/>
              </a:ext>
            </a:extLst>
          </p:cNvPr>
          <p:cNvSpPr>
            <a:spLocks noGrp="1" noChangeArrowheads="1"/>
          </p:cNvSpPr>
          <p:nvPr>
            <p:ph type="sldNum" sz="quarter" idx="11"/>
          </p:nvPr>
        </p:nvSpPr>
        <p:spPr>
          <a:ln/>
        </p:spPr>
        <p:txBody>
          <a:bodyPr/>
          <a:lstStyle>
            <a:lvl1pPr>
              <a:defRPr/>
            </a:lvl1pPr>
          </a:lstStyle>
          <a:p>
            <a:pPr>
              <a:defRPr/>
            </a:pPr>
            <a:r>
              <a:rPr lang="de-DE" altLang="de-DE"/>
              <a:t>Seite </a:t>
            </a:r>
            <a:fld id="{467529C1-E097-4BAD-B86E-895A12BA0AC5}" type="slidenum">
              <a:rPr lang="de-DE" altLang="de-DE" smtClean="0"/>
              <a:pPr>
                <a:defRPr/>
              </a:pPr>
              <a:t>‹Nr.›</a:t>
            </a:fld>
            <a:endParaRPr lang="de-DE" altLang="de-DE"/>
          </a:p>
        </p:txBody>
      </p:sp>
    </p:spTree>
    <p:extLst>
      <p:ext uri="{BB962C8B-B14F-4D97-AF65-F5344CB8AC3E}">
        <p14:creationId xmlns:p14="http://schemas.microsoft.com/office/powerpoint/2010/main" val="135809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00FCD7D8-2C3F-4DE4-B0B1-4BC8E733DA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9F219F42-A415-4267-951A-BB639B27A35F}"/>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A75BC2C1-0A46-481A-8548-BA4F82A0A0DD}" type="datetime1">
              <a:rPr lang="de-DE"/>
              <a:pPr>
                <a:defRPr/>
              </a:pPr>
              <a:t>12.02.2019</a:t>
            </a:fld>
            <a:endParaRPr lang="de-DE"/>
          </a:p>
        </p:txBody>
      </p:sp>
      <p:sp>
        <p:nvSpPr>
          <p:cNvPr id="1028" name="Rectangle 14">
            <a:extLst>
              <a:ext uri="{FF2B5EF4-FFF2-40B4-BE49-F238E27FC236}">
                <a16:creationId xmlns:a16="http://schemas.microsoft.com/office/drawing/2014/main" id="{7A6C1936-E7F1-4BBA-8588-826E1F8D9193}"/>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4E623BCA-A40A-4A3F-A385-464AEAC638D7}"/>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C8A9DEF5-92EC-4CB9-85B6-D18BA1B34665}"/>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2409FE0B-FD23-44FB-8ACE-3878C055698C}"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4C6B53EB-9725-412E-AA7D-A1048A6330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05</a:t>
            </a:r>
          </a:p>
        </p:txBody>
      </p:sp>
      <p:sp>
        <p:nvSpPr>
          <p:cNvPr id="5123" name="Titel 5">
            <a:extLst>
              <a:ext uri="{FF2B5EF4-FFF2-40B4-BE49-F238E27FC236}">
                <a16:creationId xmlns:a16="http://schemas.microsoft.com/office/drawing/2014/main" id="{240493CD-24CD-41F6-9B76-772C0EFF9C85}"/>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20E46ABE-4D11-4BF6-B84C-63A50B30F665}"/>
              </a:ext>
            </a:extLst>
          </p:cNvPr>
          <p:cNvSpPr>
            <a:spLocks noGrp="1" noChangeArrowheads="1"/>
          </p:cNvSpPr>
          <p:nvPr>
            <p:ph type="subTitle" idx="1"/>
          </p:nvPr>
        </p:nvSpPr>
        <p:spPr>
          <a:xfrm>
            <a:off x="3038475" y="3371850"/>
            <a:ext cx="6780213" cy="1752600"/>
          </a:xfrm>
        </p:spPr>
        <p:txBody>
          <a:bodyPr/>
          <a:lstStyle/>
          <a:p>
            <a:pPr marL="0" indent="0" eaLnBrk="1" hangingPunct="1">
              <a:buFontTx/>
              <a:buNone/>
            </a:pPr>
            <a:r>
              <a:rPr lang="de-DE" altLang="de-DE"/>
              <a:t>Krebserkrankung durch Asbest am Beispiel von Arbeiten an Bodenbelägen</a:t>
            </a:r>
          </a:p>
        </p:txBody>
      </p:sp>
      <p:pic>
        <p:nvPicPr>
          <p:cNvPr id="6" name="Grafik 4">
            <a:extLst>
              <a:ext uri="{FF2B5EF4-FFF2-40B4-BE49-F238E27FC236}">
                <a16:creationId xmlns:a16="http://schemas.microsoft.com/office/drawing/2014/main" id="{F3C69986-9658-4D5E-8058-DCAB382A6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6538590"/>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9B908D3B-B214-499B-A33B-4CFD09EDB451}"/>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21507" name="Foliennummernplatzhalter 4">
            <a:extLst>
              <a:ext uri="{FF2B5EF4-FFF2-40B4-BE49-F238E27FC236}">
                <a16:creationId xmlns:a16="http://schemas.microsoft.com/office/drawing/2014/main" id="{E40718DB-BBF1-43CF-8885-5030B51DC8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589C8BC-1DA7-4F3A-BC8E-EC1E45C1043E}"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266926CC-9D48-4D80-9FEA-C3B175774343}"/>
              </a:ext>
            </a:extLst>
          </p:cNvPr>
          <p:cNvSpPr>
            <a:spLocks noGrp="1"/>
          </p:cNvSpPr>
          <p:nvPr>
            <p:ph idx="1"/>
          </p:nvPr>
        </p:nvSpPr>
        <p:spPr>
          <a:xfrm>
            <a:off x="522288" y="2306638"/>
            <a:ext cx="8434387" cy="3148012"/>
          </a:xfrm>
        </p:spPr>
        <p:txBody>
          <a:bodyPr/>
          <a:lstStyle/>
          <a:p>
            <a:pPr marL="269875" lvl="1" indent="-269875">
              <a:lnSpc>
                <a:spcPct val="120000"/>
              </a:lnSpc>
              <a:spcBef>
                <a:spcPts val="600"/>
              </a:spcBef>
              <a:buFont typeface="Arial" panose="020B0604020202020204" pitchFamily="34" charset="0"/>
              <a:buChar char="•"/>
              <a:defRPr/>
            </a:pPr>
            <a:r>
              <a:rPr lang="de-DE" sz="2000" kern="1200" dirty="0">
                <a:solidFill>
                  <a:schemeClr val="tx1"/>
                </a:solidFill>
              </a:rPr>
              <a:t>Einatmen von Asbestfasern:</a:t>
            </a:r>
            <a:br>
              <a:rPr lang="de-DE" sz="2000" kern="1200" dirty="0">
                <a:solidFill>
                  <a:schemeClr val="tx1"/>
                </a:solidFill>
              </a:rPr>
            </a:br>
            <a:r>
              <a:rPr lang="de-DE" sz="2000" kern="1200" dirty="0">
                <a:solidFill>
                  <a:schemeClr val="tx1"/>
                </a:solidFill>
              </a:rPr>
              <a:t>Beim Zuschneiden und Herausreißen von asbesthaltigen </a:t>
            </a:r>
            <a:r>
              <a:rPr lang="de-DE" sz="2000" kern="1200" dirty="0" err="1">
                <a:solidFill>
                  <a:schemeClr val="tx1"/>
                </a:solidFill>
              </a:rPr>
              <a:t>Flexbelägen</a:t>
            </a:r>
            <a:r>
              <a:rPr lang="de-DE" sz="2000" kern="1200" dirty="0">
                <a:solidFill>
                  <a:schemeClr val="tx1"/>
                </a:solidFill>
              </a:rPr>
              <a:t> und </a:t>
            </a:r>
            <a:r>
              <a:rPr lang="de-DE" sz="2000" kern="1200" dirty="0" err="1">
                <a:solidFill>
                  <a:schemeClr val="tx1"/>
                </a:solidFill>
              </a:rPr>
              <a:t>Cushioned</a:t>
            </a:r>
            <a:r>
              <a:rPr lang="de-DE" sz="2000" kern="1200" dirty="0">
                <a:solidFill>
                  <a:schemeClr val="tx1"/>
                </a:solidFill>
              </a:rPr>
              <a:t> Vinyls werden Asbestfasern freigesetzt. Wird die verklebte Trägerschicht der </a:t>
            </a:r>
            <a:r>
              <a:rPr lang="de-DE" sz="2000" kern="1200" dirty="0" err="1">
                <a:solidFill>
                  <a:schemeClr val="tx1"/>
                </a:solidFill>
              </a:rPr>
              <a:t>Cushioned</a:t>
            </a:r>
            <a:r>
              <a:rPr lang="de-DE" sz="2000" kern="1200" dirty="0">
                <a:solidFill>
                  <a:schemeClr val="tx1"/>
                </a:solidFill>
              </a:rPr>
              <a:t> Vinyls (schwach gebundener Asbest) abgeschliffen, können deutlich höhere Konzentrationen erreicht werden.</a:t>
            </a:r>
          </a:p>
          <a:p>
            <a:pPr marL="285750" lvl="1" indent="-285750">
              <a:lnSpc>
                <a:spcPct val="120000"/>
              </a:lnSpc>
              <a:spcBef>
                <a:spcPts val="1800"/>
              </a:spcBef>
              <a:buFont typeface="Arial" panose="020B0604020202020204" pitchFamily="34" charset="0"/>
              <a:buChar char="•"/>
              <a:defRPr/>
            </a:pPr>
            <a:r>
              <a:rPr lang="de-DE" sz="2000" kern="1200" dirty="0">
                <a:solidFill>
                  <a:schemeClr val="tx1"/>
                </a:solidFill>
              </a:rPr>
              <a:t>Hinsichtlich der Schutzmaßnahmen für die Asbestsanierung gelten heute die Anforderungen der Technischen Regel für Gefahrstoffe </a:t>
            </a:r>
            <a:br>
              <a:rPr lang="de-DE" sz="2000" kern="1200" dirty="0">
                <a:solidFill>
                  <a:schemeClr val="tx1"/>
                </a:solidFill>
              </a:rPr>
            </a:br>
            <a:r>
              <a:rPr lang="de-DE" sz="2000" kern="1200" dirty="0">
                <a:solidFill>
                  <a:schemeClr val="tx1"/>
                </a:solidFill>
              </a:rPr>
              <a:t>TRGS 519. Diese Schutzmaßnahmen waren vor 1993 weder vorgeschrieben noch üblich.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00414BB4-561F-4C9C-A11A-049DABD9062E}"/>
              </a:ext>
            </a:extLst>
          </p:cNvPr>
          <p:cNvSpPr>
            <a:spLocks noGrp="1" noChangeArrowheads="1"/>
          </p:cNvSpPr>
          <p:nvPr>
            <p:ph type="title"/>
          </p:nvPr>
        </p:nvSpPr>
        <p:spPr>
          <a:xfrm>
            <a:off x="506413" y="1457325"/>
            <a:ext cx="9574212" cy="595313"/>
          </a:xfrm>
        </p:spPr>
        <p:txBody>
          <a:bodyPr/>
          <a:lstStyle/>
          <a:p>
            <a:pPr eaLnBrk="1" hangingPunct="1"/>
            <a:r>
              <a:rPr lang="de-DE" altLang="de-DE"/>
              <a:t>Maßnahmen </a:t>
            </a:r>
          </a:p>
        </p:txBody>
      </p:sp>
      <p:sp>
        <p:nvSpPr>
          <p:cNvPr id="23555" name="Foliennummernplatzhalter 4">
            <a:extLst>
              <a:ext uri="{FF2B5EF4-FFF2-40B4-BE49-F238E27FC236}">
                <a16:creationId xmlns:a16="http://schemas.microsoft.com/office/drawing/2014/main" id="{FA2F99C8-FB15-45CD-B193-AF245A41A51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910E19A-8F99-414A-8C34-CD5235461111}" type="slidenum">
              <a:rPr lang="de-DE" altLang="de-DE" sz="1500" b="0" smtClean="0">
                <a:solidFill>
                  <a:schemeClr val="bg1"/>
                </a:solidFill>
              </a:rPr>
              <a:pPr/>
              <a:t>11</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2CFA423F-3F87-4D82-8B6B-EC433CA94308}"/>
              </a:ext>
            </a:extLst>
          </p:cNvPr>
          <p:cNvSpPr>
            <a:spLocks noGrp="1"/>
          </p:cNvSpPr>
          <p:nvPr>
            <p:ph idx="1"/>
          </p:nvPr>
        </p:nvSpPr>
        <p:spPr>
          <a:xfrm>
            <a:off x="515938" y="2309813"/>
            <a:ext cx="9126537" cy="5041900"/>
          </a:xfrm>
        </p:spPr>
        <p:txBody>
          <a:bodyPr/>
          <a:lstStyle/>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Vor Sanierungsarbeiten: Bei Verdacht auf asbesthaltige Bodenbeläge Sachkunde nach TRGS 519 erwerben oder Sachkundigen nach TRGS 519 einbeziehen und gegebenenfalls die zu entfernenden Bodenbeläge beproben</a:t>
            </a:r>
          </a:p>
          <a:p>
            <a:pPr marL="285750" lvl="1" indent="-285750">
              <a:lnSpc>
                <a:spcPct val="120000"/>
              </a:lnSpc>
              <a:spcBef>
                <a:spcPts val="1200"/>
              </a:spcBef>
              <a:buFont typeface="Arial" panose="020B0604020202020204" pitchFamily="34" charset="0"/>
              <a:buChar char="•"/>
              <a:defRPr/>
            </a:pPr>
            <a:r>
              <a:rPr lang="de-DE" sz="1800" kern="1200" dirty="0">
                <a:solidFill>
                  <a:schemeClr val="tx1"/>
                </a:solidFill>
              </a:rPr>
              <a:t>Beim Arbeiten mit asbesthaltigen Belägen: Schutzmaßnahmen nach dem Stand der Technik (TRGS 519) ableiten und umsetzen</a:t>
            </a:r>
          </a:p>
          <a:p>
            <a:pPr marL="0" lvl="1" indent="0">
              <a:lnSpc>
                <a:spcPct val="120000"/>
              </a:lnSpc>
              <a:spcBef>
                <a:spcPts val="1800"/>
              </a:spcBef>
              <a:buFontTx/>
              <a:buNone/>
              <a:defRPr/>
            </a:pPr>
            <a:r>
              <a:rPr lang="de-DE" sz="1800" b="1" kern="1200" dirty="0">
                <a:solidFill>
                  <a:schemeClr val="tx1"/>
                </a:solidFill>
              </a:rPr>
              <a:t>Weitere Maßnahmen</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Arbeitsmedizinische Vorsorge organisieren</a:t>
            </a:r>
          </a:p>
          <a:p>
            <a:pPr marL="285750" lvl="1" indent="-285750">
              <a:lnSpc>
                <a:spcPct val="120000"/>
              </a:lnSpc>
              <a:spcBef>
                <a:spcPts val="1200"/>
              </a:spcBef>
              <a:buFont typeface="Arial" panose="020B0604020202020204" pitchFamily="34" charset="0"/>
              <a:buChar char="•"/>
              <a:defRPr/>
            </a:pPr>
            <a:r>
              <a:rPr lang="de-DE" sz="1800" kern="1200" dirty="0">
                <a:solidFill>
                  <a:schemeClr val="tx1"/>
                </a:solidFill>
              </a:rPr>
              <a:t>Angebot einer nachgehenden arbeitsmedizinischen Vorsorge zur Früherkennung asbestbedingter Erkrankungen nach Meldung bei der GVS. Begründung: Gesundheitsschäden durch Asbestexposition sind meist erst nach langer Latenzzeit (10–40 Jahre) zu erwarten.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8933933-FFEE-4097-AC51-A3C2116E8667}"/>
              </a:ext>
            </a:extLst>
          </p:cNvPr>
          <p:cNvSpPr>
            <a:spLocks noGrp="1" noChangeArrowheads="1"/>
          </p:cNvSpPr>
          <p:nvPr>
            <p:ph type="title"/>
          </p:nvPr>
        </p:nvSpPr>
        <p:spPr>
          <a:xfrm>
            <a:off x="506412" y="1457325"/>
            <a:ext cx="9877425" cy="595313"/>
          </a:xfrm>
        </p:spPr>
        <p:txBody>
          <a:bodyPr/>
          <a:lstStyle/>
          <a:p>
            <a:pPr eaLnBrk="1" hangingPunct="1"/>
            <a:r>
              <a:rPr lang="de-DE" altLang="de-DE" dirty="0"/>
              <a:t>Wissensblock: Grundsätzliches zu den Gefährdungen</a:t>
            </a:r>
          </a:p>
        </p:txBody>
      </p:sp>
      <p:sp>
        <p:nvSpPr>
          <p:cNvPr id="25603" name="Foliennummernplatzhalter 4">
            <a:extLst>
              <a:ext uri="{FF2B5EF4-FFF2-40B4-BE49-F238E27FC236}">
                <a16:creationId xmlns:a16="http://schemas.microsoft.com/office/drawing/2014/main" id="{0244DE3E-4743-4ED7-8FC4-8A1959C7A5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1D165CB-82BC-4DBC-B943-A4C61AD211D1}" type="slidenum">
              <a:rPr lang="de-DE" altLang="de-DE" sz="1500" b="0" smtClean="0">
                <a:solidFill>
                  <a:schemeClr val="bg1"/>
                </a:solidFill>
              </a:rPr>
              <a:pPr/>
              <a:t>12</a:t>
            </a:fld>
            <a:endParaRPr lang="de-DE" altLang="de-DE" sz="1500" b="0">
              <a:solidFill>
                <a:schemeClr val="bg1"/>
              </a:solidFill>
            </a:endParaRPr>
          </a:p>
        </p:txBody>
      </p:sp>
      <p:sp>
        <p:nvSpPr>
          <p:cNvPr id="24580" name="Inhaltsplatzhalter 2">
            <a:extLst>
              <a:ext uri="{FF2B5EF4-FFF2-40B4-BE49-F238E27FC236}">
                <a16:creationId xmlns:a16="http://schemas.microsoft.com/office/drawing/2014/main" id="{CA309068-DD49-4DFF-BD0D-44B7E962EAD6}"/>
              </a:ext>
            </a:extLst>
          </p:cNvPr>
          <p:cNvSpPr>
            <a:spLocks noGrp="1"/>
          </p:cNvSpPr>
          <p:nvPr>
            <p:ph idx="1"/>
          </p:nvPr>
        </p:nvSpPr>
        <p:spPr>
          <a:xfrm>
            <a:off x="522288" y="2316480"/>
            <a:ext cx="9494837" cy="4575175"/>
          </a:xfrm>
        </p:spPr>
        <p:txBody>
          <a:bodyPr/>
          <a:lstStyle/>
          <a:p>
            <a:pPr marL="285750" lvl="1" indent="-285750">
              <a:lnSpc>
                <a:spcPct val="120000"/>
              </a:lnSpc>
              <a:spcBef>
                <a:spcPts val="1800"/>
              </a:spcBef>
              <a:buFont typeface="Arial" panose="020B0604020202020204" pitchFamily="34" charset="0"/>
              <a:buChar char="•"/>
              <a:defRPr/>
            </a:pPr>
            <a:r>
              <a:rPr lang="de-DE" altLang="de-DE" sz="1800" kern="1200" dirty="0">
                <a:solidFill>
                  <a:schemeClr val="tx1"/>
                </a:solidFill>
              </a:rPr>
              <a:t>Von Mitte der 50er bis Mitte der 80er Jahre wurden in den alten Bundesländern Bodenbeläge hergestellt, die Asbest sowohl in schwach (Freisetzung z. B. bereits beim Transportieren) als auch in fest gebundener Form (Freisetzung in der Regel erst beim Bearbeiten) enthielten. Asbest wurde darüber hinaus auch in Klebern und Ausgleichsmassen eingesetzt. Bis zum Verwendungsverbot für Asbest 1993 können Restbestände verarbeitet worden sein. </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Asbesthaltige Bodenbeläge hatten in den 70er Jahren einen Marktanteil von etwa 20 %.</a:t>
            </a:r>
          </a:p>
          <a:p>
            <a:pPr marL="285750" lvl="1" indent="-285750">
              <a:lnSpc>
                <a:spcPct val="120000"/>
              </a:lnSpc>
              <a:spcBef>
                <a:spcPts val="1200"/>
              </a:spcBef>
              <a:buFont typeface="Arial" panose="020B0604020202020204" pitchFamily="34" charset="0"/>
              <a:buChar char="•"/>
              <a:defRPr/>
            </a:pPr>
            <a:r>
              <a:rPr lang="de-DE" altLang="de-DE" sz="1800" kern="1200" dirty="0">
                <a:solidFill>
                  <a:schemeClr val="tx1"/>
                </a:solidFill>
              </a:rPr>
              <a:t>Die Gefahr der Asbestexposition besteht noch heute beim Entfernen solcher Beläge. Dabei ist die Höhe der Exposition zum einen davon abhängig, in welcher Form die Fasern im Material vorliegen und zum anderen, mit welchem Verfahren asbesthaltige Beläge entfernt werden. Ob ein alter Bodenbelag Asbest enthält, lässt sich nur nach Analyse einer Materialprobe feststellen.</a:t>
            </a:r>
          </a:p>
          <a:p>
            <a:pPr>
              <a:defRPr/>
            </a:pPr>
            <a:endParaRPr lang="de-DE" altLang="de-DE" sz="1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0FE39F2A-4CA9-450D-BDAF-9539F777157A}"/>
              </a:ext>
            </a:extLst>
          </p:cNvPr>
          <p:cNvSpPr>
            <a:spLocks noGrp="1" noChangeArrowheads="1"/>
          </p:cNvSpPr>
          <p:nvPr>
            <p:ph type="title"/>
          </p:nvPr>
        </p:nvSpPr>
        <p:spPr>
          <a:xfrm>
            <a:off x="506413" y="1457325"/>
            <a:ext cx="9574212" cy="595313"/>
          </a:xfrm>
        </p:spPr>
        <p:txBody>
          <a:bodyPr/>
          <a:lstStyle/>
          <a:p>
            <a:pPr eaLnBrk="1" hangingPunct="1"/>
            <a:r>
              <a:rPr lang="de-DE" altLang="de-DE"/>
              <a:t>Wissensblock: Medizinische Hintergründe</a:t>
            </a:r>
          </a:p>
        </p:txBody>
      </p:sp>
      <p:sp>
        <p:nvSpPr>
          <p:cNvPr id="27651" name="Foliennummernplatzhalter 4">
            <a:extLst>
              <a:ext uri="{FF2B5EF4-FFF2-40B4-BE49-F238E27FC236}">
                <a16:creationId xmlns:a16="http://schemas.microsoft.com/office/drawing/2014/main" id="{A43FB995-0C54-463D-BDF9-C18E2EE309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3742E70-2751-41E6-AAFB-DB1DB051F0C4}" type="slidenum">
              <a:rPr lang="de-DE" altLang="de-DE" sz="1500" b="0" smtClean="0">
                <a:solidFill>
                  <a:schemeClr val="bg1"/>
                </a:solidFill>
              </a:rPr>
              <a:pPr/>
              <a:t>13</a:t>
            </a:fld>
            <a:endParaRPr lang="de-DE" altLang="de-DE" sz="1500" b="0">
              <a:solidFill>
                <a:schemeClr val="bg1"/>
              </a:solidFill>
            </a:endParaRPr>
          </a:p>
        </p:txBody>
      </p:sp>
      <p:sp>
        <p:nvSpPr>
          <p:cNvPr id="26628" name="Inhaltsplatzhalter 2">
            <a:extLst>
              <a:ext uri="{FF2B5EF4-FFF2-40B4-BE49-F238E27FC236}">
                <a16:creationId xmlns:a16="http://schemas.microsoft.com/office/drawing/2014/main" id="{1D5E3F79-5353-401F-A5EA-ED20A554E577}"/>
              </a:ext>
            </a:extLst>
          </p:cNvPr>
          <p:cNvSpPr>
            <a:spLocks noGrp="1"/>
          </p:cNvSpPr>
          <p:nvPr>
            <p:ph idx="1"/>
          </p:nvPr>
        </p:nvSpPr>
        <p:spPr>
          <a:xfrm>
            <a:off x="522288" y="2298700"/>
            <a:ext cx="9494837" cy="3109913"/>
          </a:xfrm>
        </p:spPr>
        <p:txBody>
          <a:bodyPr/>
          <a:lstStyle/>
          <a:p>
            <a:pPr marL="0" lvl="1" indent="0">
              <a:lnSpc>
                <a:spcPct val="120000"/>
              </a:lnSpc>
              <a:spcBef>
                <a:spcPts val="600"/>
              </a:spcBef>
              <a:buFontTx/>
              <a:buNone/>
              <a:defRPr/>
            </a:pPr>
            <a:r>
              <a:rPr lang="de-DE" altLang="de-DE" sz="2000" kern="1200" dirty="0">
                <a:solidFill>
                  <a:schemeClr val="tx1"/>
                </a:solidFill>
              </a:rPr>
              <a:t>Bereits 1936 wurde die Asbestose (Staublungenerkrankung) als Folge der Asbestbelastung als Berufskrankheit anerkannt. Später wurden auch verschiedene asbestbedingte Krebserkrankungen in die Liste der Berufskrankheiten aufgenommen.</a:t>
            </a:r>
          </a:p>
          <a:p>
            <a:pPr marL="0" lvl="1" indent="0">
              <a:lnSpc>
                <a:spcPct val="120000"/>
              </a:lnSpc>
              <a:spcBef>
                <a:spcPts val="600"/>
              </a:spcBef>
              <a:buFontTx/>
              <a:buNone/>
              <a:defRPr/>
            </a:pPr>
            <a:r>
              <a:rPr lang="de-DE" altLang="de-DE" sz="2000" kern="1200" dirty="0">
                <a:solidFill>
                  <a:schemeClr val="tx1"/>
                </a:solidFill>
              </a:rPr>
              <a:t>Eine dieser Krebserkrankungen ist das </a:t>
            </a:r>
            <a:r>
              <a:rPr lang="de-DE" altLang="de-DE" sz="2000" kern="1200" dirty="0" err="1">
                <a:solidFill>
                  <a:schemeClr val="tx1"/>
                </a:solidFill>
              </a:rPr>
              <a:t>Pleuramesotheliom</a:t>
            </a:r>
            <a:r>
              <a:rPr lang="de-DE" altLang="de-DE" sz="2000" kern="1200" dirty="0">
                <a:solidFill>
                  <a:schemeClr val="tx1"/>
                </a:solidFill>
              </a:rPr>
              <a:t>. Hier reichen bereits geringe Fasermengen für die Entstehung aus.</a:t>
            </a:r>
          </a:p>
          <a:p>
            <a:pPr>
              <a:defRPr/>
            </a:pPr>
            <a:endParaRPr lang="de-DE" altLang="de-DE" sz="1800" dirty="0">
              <a:solidFill>
                <a:schemeClr val="tx1"/>
              </a:solidFill>
            </a:endParaRPr>
          </a:p>
          <a:p>
            <a:pPr marL="0" indent="0">
              <a:buFontTx/>
              <a:buNone/>
              <a:defRPr/>
            </a:pPr>
            <a:endParaRPr lang="de-DE" altLang="de-DE" sz="1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C9FA1283-7482-41C2-8B9C-6C1F0B9F55BF}"/>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9699" name="Foliennummernplatzhalter 4">
            <a:extLst>
              <a:ext uri="{FF2B5EF4-FFF2-40B4-BE49-F238E27FC236}">
                <a16:creationId xmlns:a16="http://schemas.microsoft.com/office/drawing/2014/main" id="{6747919B-AAFA-41C0-9AF6-C2F1C709CC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F3389FFC-C15E-4E72-964D-12A90A99999F}" type="slidenum">
              <a:rPr lang="de-DE" altLang="de-DE" sz="1500" b="0" smtClean="0">
                <a:solidFill>
                  <a:schemeClr val="bg1"/>
                </a:solidFill>
              </a:rPr>
              <a:pPr/>
              <a:t>14</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0627F8E0-F644-4B52-8431-E9852B119A2A}"/>
              </a:ext>
            </a:extLst>
          </p:cNvPr>
          <p:cNvSpPr>
            <a:spLocks noGrp="1"/>
          </p:cNvSpPr>
          <p:nvPr>
            <p:ph idx="1"/>
          </p:nvPr>
        </p:nvSpPr>
        <p:spPr>
          <a:xfrm>
            <a:off x="522288" y="2298700"/>
            <a:ext cx="10166350" cy="4575175"/>
          </a:xfrm>
        </p:spPr>
        <p:txBody>
          <a:bodyPr/>
          <a:lstStyle/>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Gibt es bei uns noch Arbeitsbereiche/Tätigkeiten mit Asbest-Altlasten?</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Wie gehen wir bei Asbestverdacht vor? Welche Schutzmaßnahmen treffen wir?</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Wer ist bei uns sachkundig nach TRGS 519 „Asbest: Abbruch-, Sanierungs- oder Instandhaltungsarbeiten“?</a:t>
            </a:r>
          </a:p>
          <a:p>
            <a:pPr marL="285750" lvl="1" indent="-285750">
              <a:lnSpc>
                <a:spcPct val="120000"/>
              </a:lnSpc>
              <a:spcBef>
                <a:spcPts val="1200"/>
              </a:spcBef>
              <a:buFont typeface="Arial" panose="020B0604020202020204" pitchFamily="34" charset="0"/>
              <a:buChar char="•"/>
              <a:defRPr/>
            </a:pPr>
            <a:endParaRPr lang="de-DE" altLang="de-DE" sz="1800" kern="1200" dirty="0">
              <a:solidFill>
                <a:schemeClr val="tx1"/>
              </a:solidFill>
            </a:endParaRPr>
          </a:p>
          <a:p>
            <a:pPr marL="285750" lvl="1" indent="-285750">
              <a:lnSpc>
                <a:spcPct val="120000"/>
              </a:lnSpc>
              <a:spcBef>
                <a:spcPts val="1200"/>
              </a:spcBef>
              <a:buFont typeface="Arial" panose="020B0604020202020204" pitchFamily="34" charset="0"/>
              <a:buChar char="•"/>
              <a:defRPr/>
            </a:pPr>
            <a:endParaRPr lang="de-DE" altLang="de-DE" sz="1800" kern="1200" dirty="0">
              <a:solidFill>
                <a:schemeClr val="tx1"/>
              </a:solidFill>
            </a:endParaRPr>
          </a:p>
          <a:p>
            <a:pPr marL="15875" indent="0">
              <a:lnSpc>
                <a:spcPct val="120000"/>
              </a:lnSpc>
              <a:spcBef>
                <a:spcPts val="1200"/>
              </a:spcBef>
              <a:buFontTx/>
              <a:buNone/>
              <a:defRPr/>
            </a:pPr>
            <a:endParaRPr lang="de-DE" altLang="de-DE"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82147357-6A8E-480F-8F5B-6B9CCD00177C}"/>
              </a:ext>
            </a:extLst>
          </p:cNvPr>
          <p:cNvSpPr>
            <a:spLocks noGrp="1" noChangeArrowheads="1"/>
          </p:cNvSpPr>
          <p:nvPr>
            <p:ph type="title"/>
          </p:nvPr>
        </p:nvSpPr>
        <p:spPr/>
        <p:txBody>
          <a:bodyPr/>
          <a:lstStyle/>
          <a:p>
            <a:r>
              <a:rPr lang="de-DE" altLang="de-DE"/>
              <a:t>Vorwort</a:t>
            </a:r>
          </a:p>
        </p:txBody>
      </p:sp>
      <p:sp>
        <p:nvSpPr>
          <p:cNvPr id="3" name="Inhaltsplatzhalter 2">
            <a:extLst>
              <a:ext uri="{FF2B5EF4-FFF2-40B4-BE49-F238E27FC236}">
                <a16:creationId xmlns:a16="http://schemas.microsoft.com/office/drawing/2014/main" id="{87133CAB-1C7D-4E5A-B81E-939AB8A01C38}"/>
              </a:ext>
            </a:extLst>
          </p:cNvPr>
          <p:cNvSpPr>
            <a:spLocks noGrp="1"/>
          </p:cNvSpPr>
          <p:nvPr>
            <p:ph idx="1"/>
          </p:nvPr>
        </p:nvSpPr>
        <p:spPr/>
        <p:txBody>
          <a:bodyPr/>
          <a:lstStyle/>
          <a:p>
            <a:pPr marL="0" indent="0">
              <a:lnSpc>
                <a:spcPct val="120000"/>
              </a:lnSpc>
              <a:spcBef>
                <a:spcPts val="600"/>
              </a:spcBef>
              <a:buClr>
                <a:srgbClr val="004994"/>
              </a:buClr>
              <a:buFontTx/>
              <a:buNone/>
              <a:defRPr/>
            </a:pPr>
            <a:r>
              <a:rPr lang="de-DE" altLang="de-DE" sz="2000" kern="1200" dirty="0">
                <a:solidFill>
                  <a:schemeClr val="tx1"/>
                </a:solidFill>
              </a:rPr>
              <a:t>Seit 1993 gilt in Deutschland ein Asbestverwendungsverbot. Davor war Asbest ein beliebter Baustoff und Isolierstoff. </a:t>
            </a:r>
          </a:p>
          <a:p>
            <a:pPr marL="0" indent="0">
              <a:lnSpc>
                <a:spcPct val="120000"/>
              </a:lnSpc>
              <a:spcBef>
                <a:spcPts val="600"/>
              </a:spcBef>
              <a:buClr>
                <a:srgbClr val="004994"/>
              </a:buClr>
              <a:buFontTx/>
              <a:buNone/>
              <a:defRPr/>
            </a:pPr>
            <a:r>
              <a:rPr lang="de-DE" altLang="de-DE" sz="2000" kern="1200" dirty="0">
                <a:solidFill>
                  <a:schemeClr val="tx1"/>
                </a:solidFill>
              </a:rPr>
              <a:t>Daher trifft man heute in vielen Bereichen bei Sanierungs- und Renovierungsarbeiten auf verbautes asbesthaltiges Material.</a:t>
            </a:r>
          </a:p>
          <a:p>
            <a:pPr>
              <a:defRPr/>
            </a:pPr>
            <a:endParaRPr lang="de-DE" sz="2000" dirty="0"/>
          </a:p>
        </p:txBody>
      </p:sp>
      <p:sp>
        <p:nvSpPr>
          <p:cNvPr id="7172" name="Foliennummernplatzhalter 4">
            <a:extLst>
              <a:ext uri="{FF2B5EF4-FFF2-40B4-BE49-F238E27FC236}">
                <a16:creationId xmlns:a16="http://schemas.microsoft.com/office/drawing/2014/main" id="{8BF17BD7-99BA-4E3C-8771-BD23756C7A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AC42969-7FB0-4389-BC08-25862426376E}" type="slidenum">
              <a:rPr lang="de-DE" altLang="de-DE" sz="1500" b="0" smtClean="0">
                <a:solidFill>
                  <a:schemeClr val="bg1"/>
                </a:solidFill>
              </a:rPr>
              <a:pPr/>
              <a:t>2</a:t>
            </a:fld>
            <a:endParaRPr lang="de-DE" altLang="de-DE" sz="1500" b="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83EFDDA3-9359-4592-B78A-5B9548C0AB9C}"/>
              </a:ext>
            </a:extLst>
          </p:cNvPr>
          <p:cNvSpPr>
            <a:spLocks noGrp="1" noChangeArrowheads="1"/>
          </p:cNvSpPr>
          <p:nvPr>
            <p:ph type="title" idx="4294967295"/>
          </p:nvPr>
        </p:nvSpPr>
        <p:spPr/>
        <p:txBody>
          <a:bodyPr/>
          <a:lstStyle/>
          <a:p>
            <a:pPr eaLnBrk="1" hangingPunct="1"/>
            <a:r>
              <a:rPr lang="de-DE" altLang="de-DE"/>
              <a:t>Arbeitssituation</a:t>
            </a:r>
          </a:p>
        </p:txBody>
      </p:sp>
      <p:sp>
        <p:nvSpPr>
          <p:cNvPr id="8195" name="Datumsplatzhalter 3">
            <a:extLst>
              <a:ext uri="{FF2B5EF4-FFF2-40B4-BE49-F238E27FC236}">
                <a16:creationId xmlns:a16="http://schemas.microsoft.com/office/drawing/2014/main" id="{7B5E54B7-6D02-49E7-A5E8-7C9E2FA17A7F}"/>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8196" name="Foliennummernplatzhalter 4">
            <a:extLst>
              <a:ext uri="{FF2B5EF4-FFF2-40B4-BE49-F238E27FC236}">
                <a16:creationId xmlns:a16="http://schemas.microsoft.com/office/drawing/2014/main" id="{D0E7B7B1-26C6-4601-A80B-D6B4F0819680}"/>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9D741E8C-C502-48C7-A452-3009AD96F690}" type="slidenum">
              <a:rPr lang="de-DE" altLang="de-DE" sz="1500" b="0">
                <a:solidFill>
                  <a:schemeClr val="bg1"/>
                </a:solidFill>
              </a:rPr>
              <a:pPr algn="r" eaLnBrk="1" hangingPunct="1"/>
              <a:t>3</a:t>
            </a:fld>
            <a:endParaRPr lang="de-DE" altLang="de-DE" sz="1500" b="0">
              <a:solidFill>
                <a:schemeClr val="bg1"/>
              </a:solidFill>
            </a:endParaRPr>
          </a:p>
        </p:txBody>
      </p:sp>
      <p:sp>
        <p:nvSpPr>
          <p:cNvPr id="5125" name="Rechteck 6">
            <a:extLst>
              <a:ext uri="{FF2B5EF4-FFF2-40B4-BE49-F238E27FC236}">
                <a16:creationId xmlns:a16="http://schemas.microsoft.com/office/drawing/2014/main" id="{288AF355-AFBE-4E86-9E70-6596E83A18E0}"/>
              </a:ext>
            </a:extLst>
          </p:cNvPr>
          <p:cNvSpPr>
            <a:spLocks noChangeArrowheads="1"/>
          </p:cNvSpPr>
          <p:nvPr/>
        </p:nvSpPr>
        <p:spPr bwMode="auto">
          <a:xfrm>
            <a:off x="506413" y="2052638"/>
            <a:ext cx="965835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60 Jahre alt</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1976–1984: angestellter Raumausstatter, anfangs Geselle, später Meister </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seit 1985: selbstständiger Raumausstatter </a:t>
            </a:r>
          </a:p>
        </p:txBody>
      </p:sp>
      <p:sp>
        <p:nvSpPr>
          <p:cNvPr id="8198" name="Rechteck 7">
            <a:extLst>
              <a:ext uri="{FF2B5EF4-FFF2-40B4-BE49-F238E27FC236}">
                <a16:creationId xmlns:a16="http://schemas.microsoft.com/office/drawing/2014/main" id="{8D63E9BD-A524-41DD-BB0B-7E00E87B0924}"/>
              </a:ext>
            </a:extLst>
          </p:cNvPr>
          <p:cNvSpPr>
            <a:spLocks noChangeArrowheads="1"/>
          </p:cNvSpPr>
          <p:nvPr/>
        </p:nvSpPr>
        <p:spPr bwMode="auto">
          <a:xfrm>
            <a:off x="520700" y="3821113"/>
            <a:ext cx="8059738" cy="276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dirty="0">
                <a:solidFill>
                  <a:schemeClr val="tx1"/>
                </a:solidFill>
              </a:rPr>
              <a:t>Aufgabe/Tätigkeit</a:t>
            </a:r>
          </a:p>
          <a:p>
            <a:pPr>
              <a:lnSpc>
                <a:spcPct val="120000"/>
              </a:lnSpc>
              <a:spcBef>
                <a:spcPts val="600"/>
              </a:spcBef>
              <a:buClr>
                <a:srgbClr val="004994"/>
              </a:buClr>
            </a:pPr>
            <a:r>
              <a:rPr lang="de-DE" altLang="de-DE" sz="2000" b="0" dirty="0">
                <a:solidFill>
                  <a:schemeClr val="tx1"/>
                </a:solidFill>
              </a:rPr>
              <a:t>Als Raumausstatter verlegt er vorwiegend Bodenbeläge. Oft muss er vorher die vorhandenen Beläge samt Kleber entfernen. Bis Mitte der 80er Jahre enthielten diese häufig Asbest. </a:t>
            </a:r>
          </a:p>
          <a:p>
            <a:pPr>
              <a:lnSpc>
                <a:spcPct val="120000"/>
              </a:lnSpc>
              <a:spcBef>
                <a:spcPts val="600"/>
              </a:spcBef>
              <a:buClr>
                <a:srgbClr val="004994"/>
              </a:buClr>
            </a:pPr>
            <a:r>
              <a:rPr lang="de-DE" altLang="de-DE" sz="2000" b="0" dirty="0">
                <a:solidFill>
                  <a:schemeClr val="tx1"/>
                </a:solidFill>
              </a:rPr>
              <a:t>Bis heute trifft er bei seinen Arbeitsaufträgen noch auf Bodenbeläge aus dieser Zeit.</a:t>
            </a:r>
          </a:p>
          <a:p>
            <a:pPr>
              <a:lnSpc>
                <a:spcPct val="120000"/>
              </a:lnSpc>
              <a:spcBef>
                <a:spcPts val="600"/>
              </a:spcBef>
              <a:buClr>
                <a:srgbClr val="004994"/>
              </a:buClr>
            </a:pPr>
            <a:endParaRPr lang="de-DE" altLang="de-DE" sz="1700" b="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D2D2C5-CD2A-4AF7-9C69-A0042AEFB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846" y="1552576"/>
            <a:ext cx="5144889" cy="5148000"/>
          </a:xfrm>
          <a:prstGeom prst="rect">
            <a:avLst/>
          </a:prstGeom>
        </p:spPr>
      </p:pic>
      <p:sp>
        <p:nvSpPr>
          <p:cNvPr id="10244" name="Titel 1">
            <a:extLst>
              <a:ext uri="{FF2B5EF4-FFF2-40B4-BE49-F238E27FC236}">
                <a16:creationId xmlns:a16="http://schemas.microsoft.com/office/drawing/2014/main" id="{1D8DF89E-3F2C-40AA-BA33-FEBA9931D10A}"/>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0245" name="Foliennummernplatzhalter 4">
            <a:extLst>
              <a:ext uri="{FF2B5EF4-FFF2-40B4-BE49-F238E27FC236}">
                <a16:creationId xmlns:a16="http://schemas.microsoft.com/office/drawing/2014/main" id="{CCDBF17F-B8F6-4713-9BA4-469B71A8A4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1459BAE5-1CD5-4F6F-BB48-A9DFAEAB334B}" type="slidenum">
              <a:rPr lang="de-DE" altLang="de-DE" sz="1500" b="0" smtClean="0">
                <a:solidFill>
                  <a:schemeClr val="bg1"/>
                </a:solidFill>
              </a:rPr>
              <a:pPr/>
              <a:t>4</a:t>
            </a:fld>
            <a:endParaRPr lang="de-DE" altLang="de-DE" sz="1500" b="0">
              <a:solidFill>
                <a:schemeClr val="bg1"/>
              </a:solidFill>
            </a:endParaRPr>
          </a:p>
        </p:txBody>
      </p:sp>
      <p:sp>
        <p:nvSpPr>
          <p:cNvPr id="10246" name="Rechteck 6">
            <a:extLst>
              <a:ext uri="{FF2B5EF4-FFF2-40B4-BE49-F238E27FC236}">
                <a16:creationId xmlns:a16="http://schemas.microsoft.com/office/drawing/2014/main" id="{952C8A44-B264-4EF4-8E78-7293B7777C02}"/>
              </a:ext>
            </a:extLst>
          </p:cNvPr>
          <p:cNvSpPr>
            <a:spLocks noChangeArrowheads="1"/>
          </p:cNvSpPr>
          <p:nvPr/>
        </p:nvSpPr>
        <p:spPr bwMode="auto">
          <a:xfrm>
            <a:off x="985838" y="2209800"/>
            <a:ext cx="3848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Vor dem Verlegen von Vinyl-Asbest-Fliesen (Flex-Platten) bestreicht der Beschäftigte den Boden mit einem Kleber. Sowohl Fliesen als auch Kleber können Asbest enthalten.</a:t>
            </a:r>
          </a:p>
        </p:txBody>
      </p:sp>
      <p:sp>
        <p:nvSpPr>
          <p:cNvPr id="10247" name="Ellipse 15">
            <a:extLst>
              <a:ext uri="{FF2B5EF4-FFF2-40B4-BE49-F238E27FC236}">
                <a16:creationId xmlns:a16="http://schemas.microsoft.com/office/drawing/2014/main" id="{42320D84-9486-46CC-926F-4AA48F6E8880}"/>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C377BEEE-C591-425F-89E4-0270968DC88E}"/>
              </a:ext>
            </a:extLst>
          </p:cNvPr>
          <p:cNvSpPr txBox="1"/>
          <p:nvPr/>
        </p:nvSpPr>
        <p:spPr>
          <a:xfrm>
            <a:off x="8853488" y="6281738"/>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ca. 1980</a:t>
            </a:r>
          </a:p>
        </p:txBody>
      </p:sp>
      <p:sp>
        <p:nvSpPr>
          <p:cNvPr id="10243" name="Rechteck 8">
            <a:extLst>
              <a:ext uri="{FF2B5EF4-FFF2-40B4-BE49-F238E27FC236}">
                <a16:creationId xmlns:a16="http://schemas.microsoft.com/office/drawing/2014/main" id="{95AFCFB5-AA43-41A0-A3B4-F1DE36E76F5B}"/>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6D841F9-9488-4839-A142-D67B54070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54163"/>
            <a:ext cx="5148000" cy="5148000"/>
          </a:xfrm>
          <a:prstGeom prst="rect">
            <a:avLst/>
          </a:prstGeom>
        </p:spPr>
      </p:pic>
      <p:sp>
        <p:nvSpPr>
          <p:cNvPr id="12291" name="Foliennummernplatzhalter 4">
            <a:extLst>
              <a:ext uri="{FF2B5EF4-FFF2-40B4-BE49-F238E27FC236}">
                <a16:creationId xmlns:a16="http://schemas.microsoft.com/office/drawing/2014/main" id="{443C3E71-64D2-4E10-ADDC-A432D6CEBE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CF2AE4D-0A1C-4CCE-8DA3-342D29707016}" type="slidenum">
              <a:rPr lang="de-DE" altLang="de-DE" sz="1500" b="0" smtClean="0">
                <a:solidFill>
                  <a:schemeClr val="bg1"/>
                </a:solidFill>
              </a:rPr>
              <a:pPr/>
              <a:t>5</a:t>
            </a:fld>
            <a:endParaRPr lang="de-DE" altLang="de-DE" sz="1500" b="0">
              <a:solidFill>
                <a:schemeClr val="bg1"/>
              </a:solidFill>
            </a:endParaRPr>
          </a:p>
        </p:txBody>
      </p:sp>
      <p:sp>
        <p:nvSpPr>
          <p:cNvPr id="12292" name="Rechteck 6">
            <a:extLst>
              <a:ext uri="{FF2B5EF4-FFF2-40B4-BE49-F238E27FC236}">
                <a16:creationId xmlns:a16="http://schemas.microsoft.com/office/drawing/2014/main" id="{C7E1C4E2-E26D-4B76-A163-F13D7778C254}"/>
              </a:ext>
            </a:extLst>
          </p:cNvPr>
          <p:cNvSpPr>
            <a:spLocks noChangeArrowheads="1"/>
          </p:cNvSpPr>
          <p:nvPr/>
        </p:nvSpPr>
        <p:spPr bwMode="auto">
          <a:xfrm>
            <a:off x="985838" y="2209800"/>
            <a:ext cx="425608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Vor dem Verlegen schneidet er Flex-Platten oder </a:t>
            </a:r>
            <a:r>
              <a:rPr lang="de-DE" altLang="de-DE" sz="1800" b="0" dirty="0" err="1">
                <a:solidFill>
                  <a:schemeClr val="tx1"/>
                </a:solidFill>
              </a:rPr>
              <a:t>Cushioned</a:t>
            </a:r>
            <a:r>
              <a:rPr lang="de-DE" altLang="de-DE" sz="1800" b="0" dirty="0">
                <a:solidFill>
                  <a:schemeClr val="tx1"/>
                </a:solidFill>
              </a:rPr>
              <a:t> Vinyls an den Rändern mit dem Messer zurecht.</a:t>
            </a:r>
          </a:p>
          <a:p>
            <a:pPr>
              <a:lnSpc>
                <a:spcPct val="120000"/>
              </a:lnSpc>
              <a:spcBef>
                <a:spcPts val="1200"/>
              </a:spcBef>
              <a:buClr>
                <a:srgbClr val="004994"/>
              </a:buClr>
            </a:pPr>
            <a:r>
              <a:rPr lang="de-DE" altLang="de-DE" sz="1800" b="0" dirty="0">
                <a:solidFill>
                  <a:schemeClr val="tx1"/>
                </a:solidFill>
              </a:rPr>
              <a:t>Teilweise enthalten die Flex-Platten </a:t>
            </a:r>
            <a:br>
              <a:rPr lang="de-DE" altLang="de-DE" sz="1800" b="0" dirty="0">
                <a:solidFill>
                  <a:schemeClr val="tx1"/>
                </a:solidFill>
              </a:rPr>
            </a:br>
            <a:r>
              <a:rPr lang="de-DE" altLang="de-DE" sz="1800" b="0" dirty="0">
                <a:solidFill>
                  <a:schemeClr val="tx1"/>
                </a:solidFill>
              </a:rPr>
              <a:t>fest gebundenen und die </a:t>
            </a:r>
            <a:r>
              <a:rPr lang="de-DE" altLang="de-DE" sz="1800" b="0" dirty="0" err="1">
                <a:solidFill>
                  <a:schemeClr val="tx1"/>
                </a:solidFill>
              </a:rPr>
              <a:t>Cushioned</a:t>
            </a:r>
            <a:r>
              <a:rPr lang="de-DE" altLang="de-DE" sz="1800" b="0" dirty="0">
                <a:solidFill>
                  <a:schemeClr val="tx1"/>
                </a:solidFill>
              </a:rPr>
              <a:t> Vinyls schwach gebundenen Asbest, </a:t>
            </a:r>
            <a:br>
              <a:rPr lang="de-DE" altLang="de-DE" sz="1800" b="0" dirty="0">
                <a:solidFill>
                  <a:schemeClr val="tx1"/>
                </a:solidFill>
              </a:rPr>
            </a:br>
            <a:r>
              <a:rPr lang="de-DE" altLang="de-DE" sz="1800" b="0" dirty="0">
                <a:solidFill>
                  <a:schemeClr val="tx1"/>
                </a:solidFill>
              </a:rPr>
              <a:t>der beim Verarbeiten freigesetzt wird.</a:t>
            </a:r>
          </a:p>
        </p:txBody>
      </p:sp>
      <p:sp>
        <p:nvSpPr>
          <p:cNvPr id="12293" name="Ellipse 15">
            <a:extLst>
              <a:ext uri="{FF2B5EF4-FFF2-40B4-BE49-F238E27FC236}">
                <a16:creationId xmlns:a16="http://schemas.microsoft.com/office/drawing/2014/main" id="{02B9D8BE-1373-4030-9F7B-DC1ECFD6357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14" name="Textfeld 13">
            <a:extLst>
              <a:ext uri="{FF2B5EF4-FFF2-40B4-BE49-F238E27FC236}">
                <a16:creationId xmlns:a16="http://schemas.microsoft.com/office/drawing/2014/main" id="{A8928CEC-FCA2-4C21-9507-E98DF2E1FEC3}"/>
              </a:ext>
            </a:extLst>
          </p:cNvPr>
          <p:cNvSpPr txBox="1"/>
          <p:nvPr/>
        </p:nvSpPr>
        <p:spPr>
          <a:xfrm>
            <a:off x="8853488" y="6281738"/>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ca. 1980</a:t>
            </a:r>
          </a:p>
        </p:txBody>
      </p:sp>
      <p:sp>
        <p:nvSpPr>
          <p:cNvPr id="12295" name="Titel 1">
            <a:extLst>
              <a:ext uri="{FF2B5EF4-FFF2-40B4-BE49-F238E27FC236}">
                <a16:creationId xmlns:a16="http://schemas.microsoft.com/office/drawing/2014/main" id="{55E7DF8A-EDE0-417F-88BA-E68782ED48C4}"/>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2296" name="Rechteck 8">
            <a:extLst>
              <a:ext uri="{FF2B5EF4-FFF2-40B4-BE49-F238E27FC236}">
                <a16:creationId xmlns:a16="http://schemas.microsoft.com/office/drawing/2014/main" id="{026DEA5B-A32C-4A70-B688-E3445E461ABE}"/>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A130A8A-5CDA-458E-8BDB-F06C65730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549400"/>
            <a:ext cx="5148000" cy="5151113"/>
          </a:xfrm>
          <a:prstGeom prst="rect">
            <a:avLst/>
          </a:prstGeom>
        </p:spPr>
      </p:pic>
      <p:sp>
        <p:nvSpPr>
          <p:cNvPr id="13315" name="Titel 1">
            <a:extLst>
              <a:ext uri="{FF2B5EF4-FFF2-40B4-BE49-F238E27FC236}">
                <a16:creationId xmlns:a16="http://schemas.microsoft.com/office/drawing/2014/main" id="{42C78695-5965-4D5F-9C3A-2A9BE6B062C3}"/>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3316" name="Foliennummernplatzhalter 4">
            <a:extLst>
              <a:ext uri="{FF2B5EF4-FFF2-40B4-BE49-F238E27FC236}">
                <a16:creationId xmlns:a16="http://schemas.microsoft.com/office/drawing/2014/main" id="{FE16E095-6DB5-462C-9899-122EA7DEA4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986E2A3-0E24-4DB2-A3F0-2ABB17B1FA70}" type="slidenum">
              <a:rPr lang="de-DE" altLang="de-DE" sz="1500" b="0" smtClean="0">
                <a:solidFill>
                  <a:schemeClr val="bg1"/>
                </a:solidFill>
              </a:rPr>
              <a:pPr/>
              <a:t>6</a:t>
            </a:fld>
            <a:endParaRPr lang="de-DE" altLang="de-DE" sz="1500" b="0">
              <a:solidFill>
                <a:schemeClr val="bg1"/>
              </a:solidFill>
            </a:endParaRPr>
          </a:p>
        </p:txBody>
      </p:sp>
      <p:sp>
        <p:nvSpPr>
          <p:cNvPr id="13317" name="Rechteck 6">
            <a:extLst>
              <a:ext uri="{FF2B5EF4-FFF2-40B4-BE49-F238E27FC236}">
                <a16:creationId xmlns:a16="http://schemas.microsoft.com/office/drawing/2014/main" id="{6C846EE5-C5ED-4A1B-BE0D-FCB3535CA00B}"/>
              </a:ext>
            </a:extLst>
          </p:cNvPr>
          <p:cNvSpPr>
            <a:spLocks noChangeArrowheads="1"/>
          </p:cNvSpPr>
          <p:nvPr/>
        </p:nvSpPr>
        <p:spPr bwMode="auto">
          <a:xfrm>
            <a:off x="985838" y="2209800"/>
            <a:ext cx="410368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Als später zunehmend Teppichboden nachgefragt wird, klebt er diesen einfach auf die vorhandenen Bodenbeläge. Da der asbesthaltige Boden dabei nicht bearbeitet wird, kommt er nicht mit Asbestfasern in Kontakt.</a:t>
            </a:r>
          </a:p>
        </p:txBody>
      </p:sp>
      <p:sp>
        <p:nvSpPr>
          <p:cNvPr id="13318" name="Ellipse 15">
            <a:extLst>
              <a:ext uri="{FF2B5EF4-FFF2-40B4-BE49-F238E27FC236}">
                <a16:creationId xmlns:a16="http://schemas.microsoft.com/office/drawing/2014/main" id="{B98DA2FB-1A93-4670-A1AD-F5D69160E01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7403B6BF-5852-4BCA-A535-51F08CAE0778}"/>
              </a:ext>
            </a:extLst>
          </p:cNvPr>
          <p:cNvSpPr txBox="1"/>
          <p:nvPr/>
        </p:nvSpPr>
        <p:spPr>
          <a:xfrm>
            <a:off x="8843963" y="6278563"/>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ca. 1990</a:t>
            </a:r>
          </a:p>
        </p:txBody>
      </p:sp>
      <p:sp>
        <p:nvSpPr>
          <p:cNvPr id="13319" name="Rechteck 11">
            <a:extLst>
              <a:ext uri="{FF2B5EF4-FFF2-40B4-BE49-F238E27FC236}">
                <a16:creationId xmlns:a16="http://schemas.microsoft.com/office/drawing/2014/main" id="{43F24BB9-E389-4966-8E1D-8E63EFF21DD7}"/>
              </a:ext>
            </a:extLst>
          </p:cNvPr>
          <p:cNvSpPr>
            <a:spLocks noChangeArrowheads="1"/>
          </p:cNvSpPr>
          <p:nvPr/>
        </p:nvSpPr>
        <p:spPr bwMode="auto">
          <a:xfrm>
            <a:off x="5232400"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E32D89C-5B3E-4A5A-94DB-02C8BDD4A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425" y="1556075"/>
            <a:ext cx="5148000" cy="5151113"/>
          </a:xfrm>
          <a:prstGeom prst="rect">
            <a:avLst/>
          </a:prstGeom>
        </p:spPr>
      </p:pic>
      <p:sp>
        <p:nvSpPr>
          <p:cNvPr id="15363" name="Titel 1">
            <a:extLst>
              <a:ext uri="{FF2B5EF4-FFF2-40B4-BE49-F238E27FC236}">
                <a16:creationId xmlns:a16="http://schemas.microsoft.com/office/drawing/2014/main" id="{466F7005-1774-4D76-97E1-7CB41EAAAD1F}"/>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5364" name="Foliennummernplatzhalter 4">
            <a:extLst>
              <a:ext uri="{FF2B5EF4-FFF2-40B4-BE49-F238E27FC236}">
                <a16:creationId xmlns:a16="http://schemas.microsoft.com/office/drawing/2014/main" id="{FCFF3B14-B3D7-450F-B950-A35B9DBEBA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0191DF4-E2B0-49E8-9D4D-F85114D25372}" type="slidenum">
              <a:rPr lang="de-DE" altLang="de-DE" sz="1500" b="0" smtClean="0">
                <a:solidFill>
                  <a:schemeClr val="bg1"/>
                </a:solidFill>
              </a:rPr>
              <a:pPr/>
              <a:t>7</a:t>
            </a:fld>
            <a:endParaRPr lang="de-DE" altLang="de-DE" sz="1500" b="0">
              <a:solidFill>
                <a:schemeClr val="bg1"/>
              </a:solidFill>
            </a:endParaRPr>
          </a:p>
        </p:txBody>
      </p:sp>
      <p:sp>
        <p:nvSpPr>
          <p:cNvPr id="15365" name="Rechteck 6">
            <a:extLst>
              <a:ext uri="{FF2B5EF4-FFF2-40B4-BE49-F238E27FC236}">
                <a16:creationId xmlns:a16="http://schemas.microsoft.com/office/drawing/2014/main" id="{ABAF87A6-C0D0-40B3-AC84-4C5C2DA9567F}"/>
              </a:ext>
            </a:extLst>
          </p:cNvPr>
          <p:cNvSpPr>
            <a:spLocks noChangeArrowheads="1"/>
          </p:cNvSpPr>
          <p:nvPr/>
        </p:nvSpPr>
        <p:spPr bwMode="auto">
          <a:xfrm>
            <a:off x="985838" y="2209800"/>
            <a:ext cx="4103687" cy="433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Bei erneuter Renovierung muss er den abgenutzten Teppichboden entfernen. Da dieser mit den asbesthaltigen Platten fest verklebt ist, werden sie mit herausgerissen und zerbrechen. Dabei können Asbestfasern freigesetzt werden. </a:t>
            </a:r>
          </a:p>
          <a:p>
            <a:pPr>
              <a:lnSpc>
                <a:spcPct val="120000"/>
              </a:lnSpc>
              <a:spcBef>
                <a:spcPts val="1200"/>
              </a:spcBef>
              <a:buClr>
                <a:srgbClr val="004994"/>
              </a:buClr>
            </a:pPr>
            <a:r>
              <a:rPr lang="de-DE" altLang="de-DE" sz="1800" b="0" dirty="0">
                <a:solidFill>
                  <a:schemeClr val="tx1"/>
                </a:solidFill>
              </a:rPr>
              <a:t>Auch beim anschließenden Abschleifen von Platten- und Kleberresten können Fasern freigesetzt werden.</a:t>
            </a:r>
          </a:p>
          <a:p>
            <a:pPr>
              <a:spcBef>
                <a:spcPts val="1200"/>
              </a:spcBef>
            </a:pPr>
            <a:endParaRPr lang="de-DE" altLang="de-DE" sz="1800" b="0" dirty="0">
              <a:solidFill>
                <a:schemeClr val="tx1"/>
              </a:solidFill>
            </a:endParaRPr>
          </a:p>
        </p:txBody>
      </p:sp>
      <p:sp>
        <p:nvSpPr>
          <p:cNvPr id="15366" name="Ellipse 15">
            <a:extLst>
              <a:ext uri="{FF2B5EF4-FFF2-40B4-BE49-F238E27FC236}">
                <a16:creationId xmlns:a16="http://schemas.microsoft.com/office/drawing/2014/main" id="{AD494061-9D5C-4CDF-A27E-E4F8F5008EE1}"/>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9" name="Textfeld 8">
            <a:extLst>
              <a:ext uri="{FF2B5EF4-FFF2-40B4-BE49-F238E27FC236}">
                <a16:creationId xmlns:a16="http://schemas.microsoft.com/office/drawing/2014/main" id="{BF69B71F-E448-449B-9F60-8BB0D3C02EF5}"/>
              </a:ext>
            </a:extLst>
          </p:cNvPr>
          <p:cNvSpPr txBox="1"/>
          <p:nvPr/>
        </p:nvSpPr>
        <p:spPr>
          <a:xfrm>
            <a:off x="8853488" y="6283325"/>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bis 2016</a:t>
            </a:r>
          </a:p>
        </p:txBody>
      </p:sp>
      <p:sp>
        <p:nvSpPr>
          <p:cNvPr id="15368" name="Rechteck 8">
            <a:extLst>
              <a:ext uri="{FF2B5EF4-FFF2-40B4-BE49-F238E27FC236}">
                <a16:creationId xmlns:a16="http://schemas.microsoft.com/office/drawing/2014/main" id="{D823A1CB-2B68-4D91-A4C3-D47298506401}"/>
              </a:ext>
            </a:extLst>
          </p:cNvPr>
          <p:cNvSpPr>
            <a:spLocks noChangeArrowheads="1"/>
          </p:cNvSpPr>
          <p:nvPr/>
        </p:nvSpPr>
        <p:spPr bwMode="auto">
          <a:xfrm>
            <a:off x="5237163" y="1554163"/>
            <a:ext cx="5148262" cy="5148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799302-87B8-4912-89A1-EFECFB258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2052638"/>
            <a:ext cx="4644000" cy="4644000"/>
          </a:xfrm>
          <a:prstGeom prst="rect">
            <a:avLst/>
          </a:prstGeom>
        </p:spPr>
      </p:pic>
      <p:sp>
        <p:nvSpPr>
          <p:cNvPr id="17411" name="Titel 1">
            <a:extLst>
              <a:ext uri="{FF2B5EF4-FFF2-40B4-BE49-F238E27FC236}">
                <a16:creationId xmlns:a16="http://schemas.microsoft.com/office/drawing/2014/main" id="{FB09AFAF-BFDF-440A-B3F5-A0A448710891}"/>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 und Diagnose</a:t>
            </a:r>
          </a:p>
        </p:txBody>
      </p:sp>
      <p:sp>
        <p:nvSpPr>
          <p:cNvPr id="17412" name="Foliennummernplatzhalter 4">
            <a:extLst>
              <a:ext uri="{FF2B5EF4-FFF2-40B4-BE49-F238E27FC236}">
                <a16:creationId xmlns:a16="http://schemas.microsoft.com/office/drawing/2014/main" id="{A7FAE241-AC06-4126-A94D-3299DAF330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63A1E31-7241-4BF7-9180-28D5D84AAACF}" type="slidenum">
              <a:rPr lang="de-DE" altLang="de-DE" sz="1500" b="0" smtClean="0">
                <a:solidFill>
                  <a:schemeClr val="bg1"/>
                </a:solidFill>
              </a:rPr>
              <a:pPr/>
              <a:t>8</a:t>
            </a:fld>
            <a:endParaRPr lang="de-DE" altLang="de-DE" sz="1500" b="0">
              <a:solidFill>
                <a:schemeClr val="bg1"/>
              </a:solidFill>
            </a:endParaRPr>
          </a:p>
        </p:txBody>
      </p:sp>
      <p:sp>
        <p:nvSpPr>
          <p:cNvPr id="8" name="Inhaltsplatzhalter 2">
            <a:extLst>
              <a:ext uri="{FF2B5EF4-FFF2-40B4-BE49-F238E27FC236}">
                <a16:creationId xmlns:a16="http://schemas.microsoft.com/office/drawing/2014/main" id="{C9DB29A5-AA3B-41B7-8074-8CD765A2E85F}"/>
              </a:ext>
            </a:extLst>
          </p:cNvPr>
          <p:cNvSpPr>
            <a:spLocks noGrp="1"/>
          </p:cNvSpPr>
          <p:nvPr>
            <p:ph idx="1"/>
          </p:nvPr>
        </p:nvSpPr>
        <p:spPr>
          <a:xfrm>
            <a:off x="1068388" y="2233613"/>
            <a:ext cx="4518025" cy="3962400"/>
          </a:xfrm>
        </p:spPr>
        <p:txBody>
          <a:bodyPr/>
          <a:lstStyle/>
          <a:p>
            <a:pPr marL="0" indent="0" defTabSz="914400">
              <a:lnSpc>
                <a:spcPct val="120000"/>
              </a:lnSpc>
              <a:spcBef>
                <a:spcPts val="1200"/>
              </a:spcBef>
              <a:buClr>
                <a:srgbClr val="004994"/>
              </a:buClr>
              <a:buFontTx/>
              <a:buNone/>
              <a:defRPr/>
            </a:pPr>
            <a:r>
              <a:rPr lang="de-DE" sz="1800" kern="1200" dirty="0">
                <a:solidFill>
                  <a:schemeClr val="tx1"/>
                </a:solidFill>
                <a:latin typeface="Arial" panose="020B0604020202020204" pitchFamily="34" charset="0"/>
              </a:rPr>
              <a:t>Er klagt bei seinem Hausarzt über zunehmende Luftnot. </a:t>
            </a:r>
          </a:p>
          <a:p>
            <a:pPr marL="0" indent="0" defTabSz="914400">
              <a:lnSpc>
                <a:spcPct val="120000"/>
              </a:lnSpc>
              <a:spcBef>
                <a:spcPts val="1200"/>
              </a:spcBef>
              <a:buClr>
                <a:srgbClr val="004994"/>
              </a:buClr>
              <a:buFontTx/>
              <a:buNone/>
              <a:defRPr/>
            </a:pPr>
            <a:r>
              <a:rPr lang="de-DE" sz="1800" kern="1200" dirty="0">
                <a:solidFill>
                  <a:schemeClr val="tx1"/>
                </a:solidFill>
                <a:latin typeface="Arial" panose="020B0604020202020204" pitchFamily="34" charset="0"/>
              </a:rPr>
              <a:t>Nach Überweisung zum Lungenfacharzt stellt dieser einen bösartigen Tumor </a:t>
            </a:r>
            <a:r>
              <a:rPr lang="de-DE" altLang="de-DE" sz="1800" kern="1200" dirty="0">
                <a:solidFill>
                  <a:schemeClr val="tx1"/>
                </a:solidFill>
                <a:latin typeface="Arial" panose="020B0604020202020204" pitchFamily="34" charset="0"/>
              </a:rPr>
              <a:t>(</a:t>
            </a:r>
            <a:r>
              <a:rPr lang="de-DE" altLang="de-DE" sz="1800" kern="1200" dirty="0" err="1">
                <a:solidFill>
                  <a:schemeClr val="tx1"/>
                </a:solidFill>
                <a:latin typeface="Arial" panose="020B0604020202020204" pitchFamily="34" charset="0"/>
              </a:rPr>
              <a:t>Pleuramesotheliom</a:t>
            </a:r>
            <a:r>
              <a:rPr lang="de-DE" altLang="de-DE" sz="1800" kern="1200" dirty="0">
                <a:solidFill>
                  <a:schemeClr val="tx1"/>
                </a:solidFill>
                <a:latin typeface="Arial" panose="020B0604020202020204" pitchFamily="34" charset="0"/>
              </a:rPr>
              <a:t>) fest.</a:t>
            </a:r>
          </a:p>
        </p:txBody>
      </p:sp>
      <p:sp>
        <p:nvSpPr>
          <p:cNvPr id="7" name="Textfeld 6">
            <a:extLst>
              <a:ext uri="{FF2B5EF4-FFF2-40B4-BE49-F238E27FC236}">
                <a16:creationId xmlns:a16="http://schemas.microsoft.com/office/drawing/2014/main" id="{DDEC3450-4908-4056-8233-548CAD40DFFB}"/>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2016</a:t>
            </a:r>
          </a:p>
        </p:txBody>
      </p:sp>
      <p:sp>
        <p:nvSpPr>
          <p:cNvPr id="17416" name="Ellipse 15">
            <a:extLst>
              <a:ext uri="{FF2B5EF4-FFF2-40B4-BE49-F238E27FC236}">
                <a16:creationId xmlns:a16="http://schemas.microsoft.com/office/drawing/2014/main" id="{97E877BB-69BB-4BE3-8273-423E652E3B4B}"/>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17414" name="Rechteck 11">
            <a:extLst>
              <a:ext uri="{FF2B5EF4-FFF2-40B4-BE49-F238E27FC236}">
                <a16:creationId xmlns:a16="http://schemas.microsoft.com/office/drawing/2014/main" id="{AEAC3BC9-F7DE-430C-B8C0-D7A501D02653}"/>
              </a:ext>
            </a:extLst>
          </p:cNvPr>
          <p:cNvSpPr>
            <a:spLocks noChangeArrowheads="1"/>
          </p:cNvSpPr>
          <p:nvPr/>
        </p:nvSpPr>
        <p:spPr bwMode="auto">
          <a:xfrm>
            <a:off x="5740400" y="2052638"/>
            <a:ext cx="4649788" cy="4645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C044988D-9126-4D50-B7AE-AD61566CA447}"/>
              </a:ext>
            </a:extLst>
          </p:cNvPr>
          <p:cNvSpPr>
            <a:spLocks noGrp="1" noChangeArrowheads="1"/>
          </p:cNvSpPr>
          <p:nvPr>
            <p:ph type="title"/>
          </p:nvPr>
        </p:nvSpPr>
        <p:spPr>
          <a:xfrm>
            <a:off x="506413" y="1457325"/>
            <a:ext cx="9574212" cy="595313"/>
          </a:xfrm>
        </p:spPr>
        <p:txBody>
          <a:bodyPr/>
          <a:lstStyle/>
          <a:p>
            <a:pPr eaLnBrk="1" hangingPunct="1"/>
            <a:r>
              <a:rPr lang="de-DE" altLang="de-DE" dirty="0"/>
              <a:t>Folgen der Erkrankung</a:t>
            </a:r>
          </a:p>
        </p:txBody>
      </p:sp>
      <p:sp>
        <p:nvSpPr>
          <p:cNvPr id="19459" name="Foliennummernplatzhalter 4">
            <a:extLst>
              <a:ext uri="{FF2B5EF4-FFF2-40B4-BE49-F238E27FC236}">
                <a16:creationId xmlns:a16="http://schemas.microsoft.com/office/drawing/2014/main" id="{E7890290-879D-4720-B856-4473965710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AA4CD32-4286-4A87-A5F7-219ECDE81C37}"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C8F479A2-43CF-45EE-85B4-AD60B1F5CE31}"/>
              </a:ext>
            </a:extLst>
          </p:cNvPr>
          <p:cNvSpPr>
            <a:spLocks noGrp="1"/>
          </p:cNvSpPr>
          <p:nvPr>
            <p:ph idx="1"/>
          </p:nvPr>
        </p:nvSpPr>
        <p:spPr>
          <a:xfrm>
            <a:off x="506413" y="2308225"/>
            <a:ext cx="7713662" cy="3770313"/>
          </a:xfrm>
        </p:spPr>
        <p:txBody>
          <a:bodyPr/>
          <a:lstStyle/>
          <a:p>
            <a:pPr marL="0" indent="0" defTabSz="914400">
              <a:lnSpc>
                <a:spcPct val="120000"/>
              </a:lnSpc>
              <a:spcBef>
                <a:spcPts val="600"/>
              </a:spcBef>
              <a:buClr>
                <a:srgbClr val="004994"/>
              </a:buClr>
              <a:buFontTx/>
              <a:buNone/>
              <a:defRPr/>
            </a:pPr>
            <a:r>
              <a:rPr lang="de-DE" sz="2000" kern="1200" dirty="0">
                <a:solidFill>
                  <a:srgbClr val="000000"/>
                </a:solidFill>
              </a:rPr>
              <a:t>Der Beschäftigte muss aufgrund seiner Atemnot die Berufstätigkeit sofort aufgeben. Sechs Monate nach der Diagnose verstirbt er. </a:t>
            </a:r>
          </a:p>
          <a:p>
            <a:pPr marL="0" indent="0" defTabSz="914400">
              <a:lnSpc>
                <a:spcPct val="120000"/>
              </a:lnSpc>
              <a:spcBef>
                <a:spcPts val="600"/>
              </a:spcBef>
              <a:buClr>
                <a:srgbClr val="004994"/>
              </a:buClr>
              <a:buFontTx/>
              <a:buNone/>
              <a:defRPr/>
            </a:pPr>
            <a:r>
              <a:rPr lang="de-DE" sz="2000" kern="1200" dirty="0">
                <a:solidFill>
                  <a:srgbClr val="000000"/>
                </a:solidFill>
              </a:rPr>
              <a:t>Da die Erkrankung als Berufskrankheit anerkannt wird, werden Hinterbliebenenleistungen gezahlt</a:t>
            </a:r>
            <a:r>
              <a:rPr lang="de-DE" sz="2000" kern="1200" dirty="0">
                <a:solidFill>
                  <a:schemeClr val="tx1"/>
                </a:solidFill>
              </a:rPr>
              <a:t>.</a:t>
            </a:r>
          </a:p>
          <a:p>
            <a:pPr marL="0" indent="0">
              <a:buFontTx/>
              <a:buNone/>
              <a:defRPr/>
            </a:pPr>
            <a:endParaRPr lang="de-DE" sz="1800" b="1"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704</Words>
  <Application>Microsoft Office PowerPoint</Application>
  <PresentationFormat>Benutzerdefiniert</PresentationFormat>
  <Paragraphs>88</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Times</vt:lpstr>
      <vt:lpstr>BG RCI PPT-Master</vt:lpstr>
      <vt:lpstr>Berufskrankheiten aus der Praxis</vt:lpstr>
      <vt:lpstr>Vorwort</vt:lpstr>
      <vt:lpstr>Arbeitssituation</vt:lpstr>
      <vt:lpstr>Station / Tätigkeit </vt:lpstr>
      <vt:lpstr>Station / Tätigkeit </vt:lpstr>
      <vt:lpstr>Station / Tätigkeit </vt:lpstr>
      <vt:lpstr>Station / Tätigkeit </vt:lpstr>
      <vt:lpstr>Beschwerden und Diagnose</vt:lpstr>
      <vt:lpstr>Folgen der Erkrankung</vt:lpstr>
      <vt:lpstr>Ursachen der Erkrankung </vt:lpstr>
      <vt:lpstr>Maßnahmen </vt:lpstr>
      <vt:lpstr>Wissensblock: Grundsätzliches zu den Gefährdungen</vt:lpstr>
      <vt:lpstr>Wissensblock: Medizinische Hintergründe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439</cp:revision>
  <dcterms:created xsi:type="dcterms:W3CDTF">2009-09-24T11:16:33Z</dcterms:created>
  <dcterms:modified xsi:type="dcterms:W3CDTF">2019-02-12T13:02:35Z</dcterms:modified>
</cp:coreProperties>
</file>