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63" r:id="rId2"/>
    <p:sldId id="275" r:id="rId3"/>
    <p:sldId id="265" r:id="rId4"/>
    <p:sldId id="266" r:id="rId5"/>
    <p:sldId id="267" r:id="rId6"/>
    <p:sldId id="268" r:id="rId7"/>
    <p:sldId id="269" r:id="rId8"/>
    <p:sldId id="291" r:id="rId9"/>
    <p:sldId id="277" r:id="rId10"/>
    <p:sldId id="278" r:id="rId11"/>
    <p:sldId id="279" r:id="rId12"/>
    <p:sldId id="283" r:id="rId13"/>
    <p:sldId id="293" r:id="rId14"/>
    <p:sldId id="287" r:id="rId15"/>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1pPr>
    <a:lvl2pPr marL="4572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2pPr>
    <a:lvl3pPr marL="9144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3pPr>
    <a:lvl4pPr marL="13716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4pPr>
    <a:lvl5pPr marL="18288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5pPr>
    <a:lvl6pPr marL="2286000" algn="l" defTabSz="914400" rtl="0" eaLnBrk="1" latinLnBrk="0" hangingPunct="1">
      <a:defRPr sz="3400" b="1" kern="1200">
        <a:solidFill>
          <a:srgbClr val="004994"/>
        </a:solidFill>
        <a:latin typeface="Arial" panose="020B0604020202020204" pitchFamily="34" charset="0"/>
        <a:ea typeface="+mn-ea"/>
        <a:cs typeface="+mn-cs"/>
      </a:defRPr>
    </a:lvl6pPr>
    <a:lvl7pPr marL="2743200" algn="l" defTabSz="914400" rtl="0" eaLnBrk="1" latinLnBrk="0" hangingPunct="1">
      <a:defRPr sz="3400" b="1" kern="1200">
        <a:solidFill>
          <a:srgbClr val="004994"/>
        </a:solidFill>
        <a:latin typeface="Arial" panose="020B0604020202020204" pitchFamily="34" charset="0"/>
        <a:ea typeface="+mn-ea"/>
        <a:cs typeface="+mn-cs"/>
      </a:defRPr>
    </a:lvl7pPr>
    <a:lvl8pPr marL="3200400" algn="l" defTabSz="914400" rtl="0" eaLnBrk="1" latinLnBrk="0" hangingPunct="1">
      <a:defRPr sz="3400" b="1" kern="1200">
        <a:solidFill>
          <a:srgbClr val="004994"/>
        </a:solidFill>
        <a:latin typeface="Arial" panose="020B0604020202020204" pitchFamily="34" charset="0"/>
        <a:ea typeface="+mn-ea"/>
        <a:cs typeface="+mn-cs"/>
      </a:defRPr>
    </a:lvl8pPr>
    <a:lvl9pPr marL="3657600" algn="l" defTabSz="914400" rtl="0" eaLnBrk="1" latinLnBrk="0" hangingPunct="1">
      <a:defRPr sz="3400" b="1" kern="1200">
        <a:solidFill>
          <a:srgbClr val="004994"/>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3856">
          <p15:clr>
            <a:srgbClr val="A4A3A4"/>
          </p15:clr>
        </p15:guide>
        <p15:guide id="3" orient="horz" pos="737">
          <p15:clr>
            <a:srgbClr val="A4A3A4"/>
          </p15:clr>
        </p15:guide>
        <p15:guide id="4" orient="horz" pos="1497">
          <p15:clr>
            <a:srgbClr val="A4A3A4"/>
          </p15:clr>
        </p15:guide>
        <p15:guide id="5" pos="6542">
          <p15:clr>
            <a:srgbClr val="A4A3A4"/>
          </p15:clr>
        </p15:guide>
        <p15:guide id="6" pos="664">
          <p15:clr>
            <a:srgbClr val="A4A3A4"/>
          </p15:clr>
        </p15:guide>
        <p15:guide id="7" pos="5823">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Agnes" initials="NA"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4"/>
    <a:srgbClr val="F98BE1"/>
    <a:srgbClr val="FF0066"/>
    <a:srgbClr val="55555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8" autoAdjust="0"/>
    <p:restoredTop sz="94639" autoAdjust="0"/>
  </p:normalViewPr>
  <p:slideViewPr>
    <p:cSldViewPr snapToGrid="0" showGuides="1">
      <p:cViewPr varScale="1">
        <p:scale>
          <a:sx n="99" d="100"/>
          <a:sy n="99" d="100"/>
        </p:scale>
        <p:origin x="72" y="78"/>
      </p:cViewPr>
      <p:guideLst>
        <p:guide orient="horz" pos="976"/>
        <p:guide orient="horz" pos="3856"/>
        <p:guide orient="horz" pos="737"/>
        <p:guide orient="horz" pos="1497"/>
        <p:guide pos="6542"/>
        <p:guide pos="664"/>
        <p:guide pos="582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5A641FF-9271-4170-8503-10B5F9FFFA0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a:extLst>
              <a:ext uri="{FF2B5EF4-FFF2-40B4-BE49-F238E27FC236}">
                <a16:creationId xmlns:a16="http://schemas.microsoft.com/office/drawing/2014/main" id="{7DE570F5-3AB7-4442-B493-E42568BBC01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4100" name="Rectangle 4">
            <a:extLst>
              <a:ext uri="{FF2B5EF4-FFF2-40B4-BE49-F238E27FC236}">
                <a16:creationId xmlns:a16="http://schemas.microsoft.com/office/drawing/2014/main" id="{6DF9468E-96A8-4A61-8778-124C7F3E67E3}"/>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7DCBBDCE-DE43-4B7D-BC09-A9820ED25F2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de-DE" noProof="0" dirty="0"/>
          </a:p>
        </p:txBody>
      </p:sp>
      <p:sp>
        <p:nvSpPr>
          <p:cNvPr id="54278" name="Rectangle 6">
            <a:extLst>
              <a:ext uri="{FF2B5EF4-FFF2-40B4-BE49-F238E27FC236}">
                <a16:creationId xmlns:a16="http://schemas.microsoft.com/office/drawing/2014/main" id="{9F0A0056-43D3-4EB2-8995-A8EE734621A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a:extLst>
              <a:ext uri="{FF2B5EF4-FFF2-40B4-BE49-F238E27FC236}">
                <a16:creationId xmlns:a16="http://schemas.microsoft.com/office/drawing/2014/main" id="{E73E9828-020F-4D04-9758-DD6EB1CB546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pPr>
              <a:defRPr/>
            </a:pPr>
            <a:fld id="{DAE1E7B5-9B3F-4759-ADE1-ABFD91F270B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DAE1E7B5-9B3F-4759-ADE1-ABFD91F270BB}" type="slidenum">
              <a:rPr lang="de-DE" altLang="de-DE" smtClean="0"/>
              <a:pPr>
                <a:defRPr/>
              </a:pPr>
              <a:t>1</a:t>
            </a:fld>
            <a:endParaRPr lang="de-DE" altLang="de-DE"/>
          </a:p>
        </p:txBody>
      </p:sp>
    </p:spTree>
    <p:extLst>
      <p:ext uri="{BB962C8B-B14F-4D97-AF65-F5344CB8AC3E}">
        <p14:creationId xmlns:p14="http://schemas.microsoft.com/office/powerpoint/2010/main" val="237916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DAE1E7B5-9B3F-4759-ADE1-ABFD91F270BB}" type="slidenum">
              <a:rPr lang="de-DE" altLang="de-DE" smtClean="0"/>
              <a:pPr>
                <a:defRPr/>
              </a:pPr>
              <a:t>10</a:t>
            </a:fld>
            <a:endParaRPr lang="de-DE" altLang="de-DE"/>
          </a:p>
        </p:txBody>
      </p:sp>
    </p:spTree>
    <p:extLst>
      <p:ext uri="{BB962C8B-B14F-4D97-AF65-F5344CB8AC3E}">
        <p14:creationId xmlns:p14="http://schemas.microsoft.com/office/powerpoint/2010/main" val="48936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DAE1E7B5-9B3F-4759-ADE1-ABFD91F270BB}" type="slidenum">
              <a:rPr lang="de-DE" altLang="de-DE" smtClean="0"/>
              <a:pPr>
                <a:defRPr/>
              </a:pPr>
              <a:t>11</a:t>
            </a:fld>
            <a:endParaRPr lang="de-DE" altLang="de-DE"/>
          </a:p>
        </p:txBody>
      </p:sp>
    </p:spTree>
    <p:extLst>
      <p:ext uri="{BB962C8B-B14F-4D97-AF65-F5344CB8AC3E}">
        <p14:creationId xmlns:p14="http://schemas.microsoft.com/office/powerpoint/2010/main" val="375409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a:extLst>
              <a:ext uri="{FF2B5EF4-FFF2-40B4-BE49-F238E27FC236}">
                <a16:creationId xmlns:a16="http://schemas.microsoft.com/office/drawing/2014/main" id="{E12DFD6E-D081-44F9-A503-AFC5009247AD}"/>
              </a:ext>
            </a:extLst>
          </p:cNvPr>
          <p:cNvSpPr>
            <a:spLocks noGrp="1" noRot="1" noChangeAspect="1" noChangeArrowheads="1" noTextEdit="1"/>
          </p:cNvSpPr>
          <p:nvPr>
            <p:ph type="sldImg"/>
          </p:nvPr>
        </p:nvSpPr>
        <p:spPr>
          <a:ln/>
        </p:spPr>
      </p:sp>
      <p:sp>
        <p:nvSpPr>
          <p:cNvPr id="18435" name="Notizenplatzhalter 2">
            <a:extLst>
              <a:ext uri="{FF2B5EF4-FFF2-40B4-BE49-F238E27FC236}">
                <a16:creationId xmlns:a16="http://schemas.microsoft.com/office/drawing/2014/main" id="{8C1503D8-1EC4-4CEA-B712-FD79418F3E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18436" name="Foliennummernplatzhalter 3">
            <a:extLst>
              <a:ext uri="{FF2B5EF4-FFF2-40B4-BE49-F238E27FC236}">
                <a16:creationId xmlns:a16="http://schemas.microsoft.com/office/drawing/2014/main" id="{9B7672AF-D130-4EE9-B8F7-28F7385C04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33343127-2297-4EF8-8065-631F6BF5063B}" type="slidenum">
              <a:rPr lang="de-DE" altLang="de-DE" sz="1200" b="0" smtClean="0">
                <a:solidFill>
                  <a:schemeClr val="tx1"/>
                </a:solidFill>
                <a:latin typeface="Times" panose="02020603050405020304" pitchFamily="18" charset="0"/>
              </a:rPr>
              <a:pPr/>
              <a:t>12</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89F32531-753E-4C47-879B-D4F5FAD435F4}"/>
              </a:ext>
            </a:extLst>
          </p:cNvPr>
          <p:cNvSpPr>
            <a:spLocks noGrp="1" noRot="1" noChangeAspect="1" noChangeArrowheads="1" noTextEdit="1"/>
          </p:cNvSpPr>
          <p:nvPr>
            <p:ph type="sldImg"/>
          </p:nvPr>
        </p:nvSpPr>
        <p:spPr>
          <a:ln/>
        </p:spPr>
      </p:sp>
      <p:sp>
        <p:nvSpPr>
          <p:cNvPr id="20483" name="Notizenplatzhalter 2">
            <a:extLst>
              <a:ext uri="{FF2B5EF4-FFF2-40B4-BE49-F238E27FC236}">
                <a16:creationId xmlns:a16="http://schemas.microsoft.com/office/drawing/2014/main" id="{7FD0631B-3683-4480-B47D-71227F6CD9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0484" name="Foliennummernplatzhalter 3">
            <a:extLst>
              <a:ext uri="{FF2B5EF4-FFF2-40B4-BE49-F238E27FC236}">
                <a16:creationId xmlns:a16="http://schemas.microsoft.com/office/drawing/2014/main" id="{EBD69C49-B58A-476E-BFCA-66A17B65ED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D7FE1862-CC1F-4544-9DA4-C43672C8DAA6}" type="slidenum">
              <a:rPr lang="de-DE" altLang="de-DE" sz="1200" b="0" smtClean="0">
                <a:solidFill>
                  <a:schemeClr val="tx1"/>
                </a:solidFill>
                <a:latin typeface="Times" panose="02020603050405020304" pitchFamily="18" charset="0"/>
              </a:rPr>
              <a:pPr/>
              <a:t>13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C4B2ADA1-D0E9-403F-929F-A7B42C9E2B35}"/>
              </a:ext>
            </a:extLst>
          </p:cNvPr>
          <p:cNvSpPr>
            <a:spLocks noGrp="1" noRot="1" noChangeAspect="1" noChangeArrowheads="1" noTextEdit="1"/>
          </p:cNvSpPr>
          <p:nvPr>
            <p:ph type="sldImg"/>
          </p:nvPr>
        </p:nvSpPr>
        <p:spPr>
          <a:ln/>
        </p:spPr>
      </p:sp>
      <p:sp>
        <p:nvSpPr>
          <p:cNvPr id="22531" name="Notizenplatzhalter 2">
            <a:extLst>
              <a:ext uri="{FF2B5EF4-FFF2-40B4-BE49-F238E27FC236}">
                <a16:creationId xmlns:a16="http://schemas.microsoft.com/office/drawing/2014/main" id="{BB3550F8-1566-46F0-B105-8BE32E0689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2532" name="Foliennummernplatzhalter 3">
            <a:extLst>
              <a:ext uri="{FF2B5EF4-FFF2-40B4-BE49-F238E27FC236}">
                <a16:creationId xmlns:a16="http://schemas.microsoft.com/office/drawing/2014/main" id="{4CD9E106-D00C-4FE7-8CD9-7BF21AECF9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5BB4F443-8782-4D10-AEFF-E30F6315B7DA}" type="slidenum">
              <a:rPr lang="de-DE" altLang="de-DE" sz="1200" b="0" smtClean="0">
                <a:solidFill>
                  <a:schemeClr val="tx1"/>
                </a:solidFill>
                <a:latin typeface="Times" panose="02020603050405020304" pitchFamily="18" charset="0"/>
              </a:rPr>
              <a:pPr/>
              <a:t>14</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DAE1E7B5-9B3F-4759-ADE1-ABFD91F270BB}" type="slidenum">
              <a:rPr lang="de-DE" altLang="de-DE" smtClean="0"/>
              <a:pPr>
                <a:defRPr/>
              </a:pPr>
              <a:t>2</a:t>
            </a:fld>
            <a:endParaRPr lang="de-DE" altLang="de-DE"/>
          </a:p>
        </p:txBody>
      </p:sp>
    </p:spTree>
    <p:extLst>
      <p:ext uri="{BB962C8B-B14F-4D97-AF65-F5344CB8AC3E}">
        <p14:creationId xmlns:p14="http://schemas.microsoft.com/office/powerpoint/2010/main" val="340813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a:extLst>
              <a:ext uri="{FF2B5EF4-FFF2-40B4-BE49-F238E27FC236}">
                <a16:creationId xmlns:a16="http://schemas.microsoft.com/office/drawing/2014/main" id="{9D343819-8FD6-4AA5-87AE-2A66A203FB8B}"/>
              </a:ext>
            </a:extLst>
          </p:cNvPr>
          <p:cNvSpPr>
            <a:spLocks noGrp="1" noRot="1" noChangeAspect="1" noChangeArrowheads="1" noTextEdit="1"/>
          </p:cNvSpPr>
          <p:nvPr>
            <p:ph type="sldImg"/>
          </p:nvPr>
        </p:nvSpPr>
        <p:spPr>
          <a:ln/>
        </p:spPr>
      </p:sp>
      <p:sp>
        <p:nvSpPr>
          <p:cNvPr id="8195" name="Notizenplatzhalter 2">
            <a:extLst>
              <a:ext uri="{FF2B5EF4-FFF2-40B4-BE49-F238E27FC236}">
                <a16:creationId xmlns:a16="http://schemas.microsoft.com/office/drawing/2014/main" id="{B1ACF365-21FD-41F5-BDE8-2BCAE4E383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8196" name="Foliennummernplatzhalter 3">
            <a:extLst>
              <a:ext uri="{FF2B5EF4-FFF2-40B4-BE49-F238E27FC236}">
                <a16:creationId xmlns:a16="http://schemas.microsoft.com/office/drawing/2014/main" id="{6C11F763-C748-45FF-8EDE-2FCF3FB10E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448EEE03-8F08-4E6E-9201-AC08567335BA}" type="slidenum">
              <a:rPr lang="de-DE" altLang="de-DE" sz="1200" b="0" smtClean="0">
                <a:solidFill>
                  <a:schemeClr val="tx1"/>
                </a:solidFill>
                <a:latin typeface="Times" panose="02020603050405020304" pitchFamily="18" charset="0"/>
              </a:rPr>
              <a:pPr/>
              <a:t>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DAE1E7B5-9B3F-4759-ADE1-ABFD91F270BB}" type="slidenum">
              <a:rPr lang="de-DE" altLang="de-DE" smtClean="0"/>
              <a:pPr>
                <a:defRPr/>
              </a:pPr>
              <a:t>4</a:t>
            </a:fld>
            <a:endParaRPr lang="de-DE" altLang="de-DE"/>
          </a:p>
        </p:txBody>
      </p:sp>
    </p:spTree>
    <p:extLst>
      <p:ext uri="{BB962C8B-B14F-4D97-AF65-F5344CB8AC3E}">
        <p14:creationId xmlns:p14="http://schemas.microsoft.com/office/powerpoint/2010/main" val="324569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DAE1E7B5-9B3F-4759-ADE1-ABFD91F270BB}" type="slidenum">
              <a:rPr lang="de-DE" altLang="de-DE" smtClean="0"/>
              <a:pPr>
                <a:defRPr/>
              </a:pPr>
              <a:t>5</a:t>
            </a:fld>
            <a:endParaRPr lang="de-DE" altLang="de-DE"/>
          </a:p>
        </p:txBody>
      </p:sp>
    </p:spTree>
    <p:extLst>
      <p:ext uri="{BB962C8B-B14F-4D97-AF65-F5344CB8AC3E}">
        <p14:creationId xmlns:p14="http://schemas.microsoft.com/office/powerpoint/2010/main" val="65245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DAE1E7B5-9B3F-4759-ADE1-ABFD91F270BB}" type="slidenum">
              <a:rPr lang="de-DE" altLang="de-DE" smtClean="0"/>
              <a:pPr>
                <a:defRPr/>
              </a:pPr>
              <a:t>6</a:t>
            </a:fld>
            <a:endParaRPr lang="de-DE" altLang="de-DE"/>
          </a:p>
        </p:txBody>
      </p:sp>
    </p:spTree>
    <p:extLst>
      <p:ext uri="{BB962C8B-B14F-4D97-AF65-F5344CB8AC3E}">
        <p14:creationId xmlns:p14="http://schemas.microsoft.com/office/powerpoint/2010/main" val="173377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DAE1E7B5-9B3F-4759-ADE1-ABFD91F270BB}" type="slidenum">
              <a:rPr lang="de-DE" altLang="de-DE" smtClean="0"/>
              <a:pPr>
                <a:defRPr/>
              </a:pPr>
              <a:t>7</a:t>
            </a:fld>
            <a:endParaRPr lang="de-DE" altLang="de-DE"/>
          </a:p>
        </p:txBody>
      </p:sp>
    </p:spTree>
    <p:extLst>
      <p:ext uri="{BB962C8B-B14F-4D97-AF65-F5344CB8AC3E}">
        <p14:creationId xmlns:p14="http://schemas.microsoft.com/office/powerpoint/2010/main" val="383655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DAE1E7B5-9B3F-4759-ADE1-ABFD91F270BB}" type="slidenum">
              <a:rPr lang="de-DE" altLang="de-DE" smtClean="0"/>
              <a:pPr>
                <a:defRPr/>
              </a:pPr>
              <a:t>8</a:t>
            </a:fld>
            <a:endParaRPr lang="de-DE" altLang="de-DE"/>
          </a:p>
        </p:txBody>
      </p:sp>
    </p:spTree>
    <p:extLst>
      <p:ext uri="{BB962C8B-B14F-4D97-AF65-F5344CB8AC3E}">
        <p14:creationId xmlns:p14="http://schemas.microsoft.com/office/powerpoint/2010/main" val="418813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DAE1E7B5-9B3F-4759-ADE1-ABFD91F270BB}" type="slidenum">
              <a:rPr lang="de-DE" altLang="de-DE" smtClean="0"/>
              <a:pPr>
                <a:defRPr/>
              </a:pPr>
              <a:t>9</a:t>
            </a:fld>
            <a:endParaRPr lang="de-DE" altLang="de-DE"/>
          </a:p>
        </p:txBody>
      </p:sp>
    </p:spTree>
    <p:extLst>
      <p:ext uri="{BB962C8B-B14F-4D97-AF65-F5344CB8AC3E}">
        <p14:creationId xmlns:p14="http://schemas.microsoft.com/office/powerpoint/2010/main" val="1763699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01-PPT BG-RCI-Titel">
            <a:extLst>
              <a:ext uri="{FF2B5EF4-FFF2-40B4-BE49-F238E27FC236}">
                <a16:creationId xmlns:a16="http://schemas.microsoft.com/office/drawing/2014/main" id="{6389442C-F43F-4BA5-91A7-D0C0A0001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a:extLst>
              <a:ext uri="{FF2B5EF4-FFF2-40B4-BE49-F238E27FC236}">
                <a16:creationId xmlns:a16="http://schemas.microsoft.com/office/drawing/2014/main" id="{EF9A8A6D-160B-468A-A5E0-1A91FA213401}"/>
              </a:ext>
            </a:extLst>
          </p:cNvPr>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33E2E691-7EF9-4428-B322-CFE1C44E7A40}" type="datetime1">
              <a:rPr lang="de-DE"/>
              <a:pPr>
                <a:defRPr/>
              </a:pPr>
              <a:t>12.02.2019</a:t>
            </a:fld>
            <a:endParaRPr lang="de-DE"/>
          </a:p>
        </p:txBody>
      </p:sp>
      <p:sp>
        <p:nvSpPr>
          <p:cNvPr id="6" name="Rectangle 14">
            <a:extLst>
              <a:ext uri="{FF2B5EF4-FFF2-40B4-BE49-F238E27FC236}">
                <a16:creationId xmlns:a16="http://schemas.microsoft.com/office/drawing/2014/main" id="{603AD57D-0C72-4540-8B29-92388D014BD4}"/>
              </a:ext>
            </a:extLst>
          </p:cNvPr>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latin typeface="Arial" charset="0"/>
              </a:defRPr>
            </a:lvl1pPr>
          </a:lstStyle>
          <a:p>
            <a:pPr>
              <a:defRPr/>
            </a:pPr>
            <a:r>
              <a:rPr lang="de-DE"/>
              <a:t>Vortragstitel, Autor, Veranstaltung</a:t>
            </a:r>
          </a:p>
        </p:txBody>
      </p:sp>
    </p:spTree>
    <p:extLst>
      <p:ext uri="{BB962C8B-B14F-4D97-AF65-F5344CB8AC3E}">
        <p14:creationId xmlns:p14="http://schemas.microsoft.com/office/powerpoint/2010/main" val="185882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7A518DB5-7235-4A60-8618-393988ADE36A}"/>
              </a:ext>
            </a:extLst>
          </p:cNvPr>
          <p:cNvSpPr>
            <a:spLocks noGrp="1" noChangeArrowheads="1"/>
          </p:cNvSpPr>
          <p:nvPr>
            <p:ph type="dt" sz="half" idx="10"/>
          </p:nvPr>
        </p:nvSpPr>
        <p:spPr>
          <a:ln/>
        </p:spPr>
        <p:txBody>
          <a:bodyPr/>
          <a:lstStyle>
            <a:lvl1pPr>
              <a:defRPr/>
            </a:lvl1pPr>
          </a:lstStyle>
          <a:p>
            <a:pPr>
              <a:defRPr/>
            </a:pPr>
            <a:fld id="{0A2F0DAD-9C5D-46FC-BE2D-E6898D41EAE7}" type="datetime1">
              <a:rPr lang="de-DE"/>
              <a:pPr>
                <a:defRPr/>
              </a:pPr>
              <a:t>12.02.2019</a:t>
            </a:fld>
            <a:endParaRPr lang="de-DE"/>
          </a:p>
        </p:txBody>
      </p:sp>
      <p:sp>
        <p:nvSpPr>
          <p:cNvPr id="5" name="Rectangle 13">
            <a:extLst>
              <a:ext uri="{FF2B5EF4-FFF2-40B4-BE49-F238E27FC236}">
                <a16:creationId xmlns:a16="http://schemas.microsoft.com/office/drawing/2014/main" id="{66451DEF-BCF9-454F-9F0E-851A35C4DBBA}"/>
              </a:ext>
            </a:extLst>
          </p:cNvPr>
          <p:cNvSpPr>
            <a:spLocks noGrp="1" noChangeArrowheads="1"/>
          </p:cNvSpPr>
          <p:nvPr>
            <p:ph type="sldNum" sz="quarter" idx="11"/>
          </p:nvPr>
        </p:nvSpPr>
        <p:spPr>
          <a:ln/>
        </p:spPr>
        <p:txBody>
          <a:bodyPr/>
          <a:lstStyle>
            <a:lvl1pPr>
              <a:defRPr/>
            </a:lvl1pPr>
          </a:lstStyle>
          <a:p>
            <a:pPr>
              <a:defRPr/>
            </a:pPr>
            <a:r>
              <a:rPr lang="de-DE" altLang="de-DE"/>
              <a:t>Seite </a:t>
            </a:r>
            <a:fld id="{69A8CC38-65F8-491D-A705-792C5F5A3F33}" type="slidenum">
              <a:rPr lang="de-DE" altLang="de-DE" smtClean="0"/>
              <a:pPr>
                <a:defRPr/>
              </a:pPr>
              <a:t>‹Nr.›</a:t>
            </a:fld>
            <a:endParaRPr lang="de-DE" altLang="de-DE"/>
          </a:p>
        </p:txBody>
      </p:sp>
    </p:spTree>
    <p:extLst>
      <p:ext uri="{BB962C8B-B14F-4D97-AF65-F5344CB8AC3E}">
        <p14:creationId xmlns:p14="http://schemas.microsoft.com/office/powerpoint/2010/main" val="251138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9183F6EC-E087-4F99-ADEC-4FB429DBA25E}"/>
              </a:ext>
            </a:extLst>
          </p:cNvPr>
          <p:cNvSpPr>
            <a:spLocks noGrp="1" noChangeArrowheads="1"/>
          </p:cNvSpPr>
          <p:nvPr>
            <p:ph type="dt" sz="half" idx="10"/>
          </p:nvPr>
        </p:nvSpPr>
        <p:spPr>
          <a:ln/>
        </p:spPr>
        <p:txBody>
          <a:bodyPr/>
          <a:lstStyle>
            <a:lvl1pPr>
              <a:defRPr/>
            </a:lvl1pPr>
          </a:lstStyle>
          <a:p>
            <a:pPr>
              <a:defRPr/>
            </a:pPr>
            <a:fld id="{CEA44C01-1613-4B2D-99E5-046CC589FD0A}" type="datetime1">
              <a:rPr lang="de-DE"/>
              <a:pPr>
                <a:defRPr/>
              </a:pPr>
              <a:t>12.02.2019</a:t>
            </a:fld>
            <a:endParaRPr lang="de-DE"/>
          </a:p>
        </p:txBody>
      </p:sp>
      <p:sp>
        <p:nvSpPr>
          <p:cNvPr id="5" name="Rectangle 13">
            <a:extLst>
              <a:ext uri="{FF2B5EF4-FFF2-40B4-BE49-F238E27FC236}">
                <a16:creationId xmlns:a16="http://schemas.microsoft.com/office/drawing/2014/main" id="{C9FDED90-86A6-4866-958A-8DB5691122D4}"/>
              </a:ext>
            </a:extLst>
          </p:cNvPr>
          <p:cNvSpPr>
            <a:spLocks noGrp="1" noChangeArrowheads="1"/>
          </p:cNvSpPr>
          <p:nvPr>
            <p:ph type="sldNum" sz="quarter" idx="11"/>
          </p:nvPr>
        </p:nvSpPr>
        <p:spPr>
          <a:ln/>
        </p:spPr>
        <p:txBody>
          <a:bodyPr/>
          <a:lstStyle>
            <a:lvl1pPr>
              <a:defRPr/>
            </a:lvl1pPr>
          </a:lstStyle>
          <a:p>
            <a:pPr>
              <a:defRPr/>
            </a:pPr>
            <a:r>
              <a:rPr lang="de-DE" altLang="de-DE"/>
              <a:t>Seite </a:t>
            </a:r>
            <a:fld id="{D30AE39B-35EE-4467-AE70-40728F587A1A}" type="slidenum">
              <a:rPr lang="de-DE" altLang="de-DE" smtClean="0"/>
              <a:pPr>
                <a:defRPr/>
              </a:pPr>
              <a:t>‹Nr.›</a:t>
            </a:fld>
            <a:endParaRPr lang="de-DE" altLang="de-DE"/>
          </a:p>
        </p:txBody>
      </p:sp>
    </p:spTree>
    <p:extLst>
      <p:ext uri="{BB962C8B-B14F-4D97-AF65-F5344CB8AC3E}">
        <p14:creationId xmlns:p14="http://schemas.microsoft.com/office/powerpoint/2010/main" val="211913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94EE59B-093D-4620-9724-D7039FEE9B54}"/>
              </a:ext>
            </a:extLst>
          </p:cNvPr>
          <p:cNvSpPr>
            <a:spLocks noGrp="1"/>
          </p:cNvSpPr>
          <p:nvPr>
            <p:ph type="dt" sz="half" idx="10"/>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253B0D95-5417-475E-9D6D-F9006BEA572E}"/>
              </a:ext>
            </a:extLst>
          </p:cNvPr>
          <p:cNvSpPr>
            <a:spLocks noGrp="1"/>
          </p:cNvSpPr>
          <p:nvPr>
            <p:ph type="sldNum" sz="quarter" idx="11"/>
          </p:nvPr>
        </p:nvSpPr>
        <p:spPr/>
        <p:txBody>
          <a:bodyPr/>
          <a:lstStyle>
            <a:lvl1pPr>
              <a:defRPr/>
            </a:lvl1pPr>
          </a:lstStyle>
          <a:p>
            <a:pPr>
              <a:defRPr/>
            </a:pPr>
            <a:r>
              <a:rPr lang="de-DE" altLang="de-DE"/>
              <a:t>Seite </a:t>
            </a:r>
            <a:fld id="{B7C0DDBA-E2A5-4845-8710-CA5B34AFA79F}" type="slidenum">
              <a:rPr lang="de-DE" altLang="de-DE" smtClean="0"/>
              <a:pPr>
                <a:defRPr/>
              </a:pPr>
              <a:t>‹Nr.›</a:t>
            </a:fld>
            <a:endParaRPr lang="de-DE" altLang="de-DE"/>
          </a:p>
        </p:txBody>
      </p:sp>
    </p:spTree>
    <p:extLst>
      <p:ext uri="{BB962C8B-B14F-4D97-AF65-F5344CB8AC3E}">
        <p14:creationId xmlns:p14="http://schemas.microsoft.com/office/powerpoint/2010/main" val="338181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a:extLst>
              <a:ext uri="{FF2B5EF4-FFF2-40B4-BE49-F238E27FC236}">
                <a16:creationId xmlns:a16="http://schemas.microsoft.com/office/drawing/2014/main" id="{CDB0CFED-819E-4EC6-8AF6-25FE824DADA9}"/>
              </a:ext>
            </a:extLst>
          </p:cNvPr>
          <p:cNvSpPr>
            <a:spLocks noGrp="1" noChangeArrowheads="1"/>
          </p:cNvSpPr>
          <p:nvPr>
            <p:ph type="dt" sz="half" idx="10"/>
          </p:nvPr>
        </p:nvSpPr>
        <p:spPr>
          <a:ln/>
        </p:spPr>
        <p:txBody>
          <a:bodyPr/>
          <a:lstStyle>
            <a:lvl1pPr>
              <a:defRPr/>
            </a:lvl1pPr>
          </a:lstStyle>
          <a:p>
            <a:pPr>
              <a:defRPr/>
            </a:pPr>
            <a:fld id="{DFDAE63D-85E3-444A-A3F1-A422EDA20D6F}" type="datetime1">
              <a:rPr lang="de-DE"/>
              <a:pPr>
                <a:defRPr/>
              </a:pPr>
              <a:t>12.02.2019</a:t>
            </a:fld>
            <a:endParaRPr lang="de-DE"/>
          </a:p>
        </p:txBody>
      </p:sp>
      <p:sp>
        <p:nvSpPr>
          <p:cNvPr id="5" name="Rectangle 13">
            <a:extLst>
              <a:ext uri="{FF2B5EF4-FFF2-40B4-BE49-F238E27FC236}">
                <a16:creationId xmlns:a16="http://schemas.microsoft.com/office/drawing/2014/main" id="{C8F10882-75AD-492F-AC4C-F408B3484651}"/>
              </a:ext>
            </a:extLst>
          </p:cNvPr>
          <p:cNvSpPr>
            <a:spLocks noGrp="1" noChangeArrowheads="1"/>
          </p:cNvSpPr>
          <p:nvPr>
            <p:ph type="sldNum" sz="quarter" idx="11"/>
          </p:nvPr>
        </p:nvSpPr>
        <p:spPr>
          <a:ln/>
        </p:spPr>
        <p:txBody>
          <a:bodyPr/>
          <a:lstStyle>
            <a:lvl1pPr>
              <a:defRPr/>
            </a:lvl1pPr>
          </a:lstStyle>
          <a:p>
            <a:pPr>
              <a:defRPr/>
            </a:pPr>
            <a:r>
              <a:rPr lang="de-DE" altLang="de-DE"/>
              <a:t>Seite </a:t>
            </a:r>
            <a:fld id="{6C8CEF45-88F5-43A6-B553-EED2A284BB8D}" type="slidenum">
              <a:rPr lang="de-DE" altLang="de-DE" smtClean="0"/>
              <a:pPr>
                <a:defRPr/>
              </a:pPr>
              <a:t>‹Nr.›</a:t>
            </a:fld>
            <a:endParaRPr lang="de-DE" altLang="de-DE"/>
          </a:p>
        </p:txBody>
      </p:sp>
    </p:spTree>
    <p:extLst>
      <p:ext uri="{BB962C8B-B14F-4D97-AF65-F5344CB8AC3E}">
        <p14:creationId xmlns:p14="http://schemas.microsoft.com/office/powerpoint/2010/main" val="329577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a:extLst>
              <a:ext uri="{FF2B5EF4-FFF2-40B4-BE49-F238E27FC236}">
                <a16:creationId xmlns:a16="http://schemas.microsoft.com/office/drawing/2014/main" id="{577FE9A1-74D9-4FFB-85AA-10209684CCF3}"/>
              </a:ext>
            </a:extLst>
          </p:cNvPr>
          <p:cNvSpPr>
            <a:spLocks noGrp="1" noChangeArrowheads="1"/>
          </p:cNvSpPr>
          <p:nvPr>
            <p:ph type="dt" sz="half" idx="10"/>
          </p:nvPr>
        </p:nvSpPr>
        <p:spPr>
          <a:ln/>
        </p:spPr>
        <p:txBody>
          <a:bodyPr/>
          <a:lstStyle>
            <a:lvl1pPr>
              <a:defRPr/>
            </a:lvl1pPr>
          </a:lstStyle>
          <a:p>
            <a:pPr>
              <a:defRPr/>
            </a:pPr>
            <a:fld id="{26127A29-948F-4B90-9091-ED7A7BBE03EA}" type="datetime1">
              <a:rPr lang="de-DE"/>
              <a:pPr>
                <a:defRPr/>
              </a:pPr>
              <a:t>12.02.2019</a:t>
            </a:fld>
            <a:endParaRPr lang="de-DE"/>
          </a:p>
        </p:txBody>
      </p:sp>
      <p:sp>
        <p:nvSpPr>
          <p:cNvPr id="6" name="Rectangle 13">
            <a:extLst>
              <a:ext uri="{FF2B5EF4-FFF2-40B4-BE49-F238E27FC236}">
                <a16:creationId xmlns:a16="http://schemas.microsoft.com/office/drawing/2014/main" id="{1C4BB039-EC33-40B9-A821-4CD1FB8F2278}"/>
              </a:ext>
            </a:extLst>
          </p:cNvPr>
          <p:cNvSpPr>
            <a:spLocks noGrp="1" noChangeArrowheads="1"/>
          </p:cNvSpPr>
          <p:nvPr>
            <p:ph type="sldNum" sz="quarter" idx="11"/>
          </p:nvPr>
        </p:nvSpPr>
        <p:spPr>
          <a:ln/>
        </p:spPr>
        <p:txBody>
          <a:bodyPr/>
          <a:lstStyle>
            <a:lvl1pPr>
              <a:defRPr/>
            </a:lvl1pPr>
          </a:lstStyle>
          <a:p>
            <a:pPr>
              <a:defRPr/>
            </a:pPr>
            <a:r>
              <a:rPr lang="de-DE" altLang="de-DE"/>
              <a:t>Seite </a:t>
            </a:r>
            <a:fld id="{17ABAF07-B3E4-4C4B-9E74-1867083F870D}" type="slidenum">
              <a:rPr lang="de-DE" altLang="de-DE" smtClean="0"/>
              <a:pPr>
                <a:defRPr/>
              </a:pPr>
              <a:t>‹Nr.›</a:t>
            </a:fld>
            <a:endParaRPr lang="de-DE" altLang="de-DE"/>
          </a:p>
        </p:txBody>
      </p:sp>
    </p:spTree>
    <p:extLst>
      <p:ext uri="{BB962C8B-B14F-4D97-AF65-F5344CB8AC3E}">
        <p14:creationId xmlns:p14="http://schemas.microsoft.com/office/powerpoint/2010/main" val="332172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a:extLst>
              <a:ext uri="{FF2B5EF4-FFF2-40B4-BE49-F238E27FC236}">
                <a16:creationId xmlns:a16="http://schemas.microsoft.com/office/drawing/2014/main" id="{D2E6F2A1-0AF1-4825-B06E-600005F193C6}"/>
              </a:ext>
            </a:extLst>
          </p:cNvPr>
          <p:cNvSpPr>
            <a:spLocks noGrp="1" noChangeArrowheads="1"/>
          </p:cNvSpPr>
          <p:nvPr>
            <p:ph type="dt" sz="half" idx="10"/>
          </p:nvPr>
        </p:nvSpPr>
        <p:spPr>
          <a:ln/>
        </p:spPr>
        <p:txBody>
          <a:bodyPr/>
          <a:lstStyle>
            <a:lvl1pPr>
              <a:defRPr/>
            </a:lvl1pPr>
          </a:lstStyle>
          <a:p>
            <a:pPr>
              <a:defRPr/>
            </a:pPr>
            <a:fld id="{485E4EE1-E368-4023-A0AC-F58C6DC1347D}" type="datetime1">
              <a:rPr lang="de-DE"/>
              <a:pPr>
                <a:defRPr/>
              </a:pPr>
              <a:t>12.02.2019</a:t>
            </a:fld>
            <a:endParaRPr lang="de-DE"/>
          </a:p>
        </p:txBody>
      </p:sp>
      <p:sp>
        <p:nvSpPr>
          <p:cNvPr id="8" name="Rectangle 13">
            <a:extLst>
              <a:ext uri="{FF2B5EF4-FFF2-40B4-BE49-F238E27FC236}">
                <a16:creationId xmlns:a16="http://schemas.microsoft.com/office/drawing/2014/main" id="{91D1B4CB-B300-4EE0-AA89-F3C0F9A514E6}"/>
              </a:ext>
            </a:extLst>
          </p:cNvPr>
          <p:cNvSpPr>
            <a:spLocks noGrp="1" noChangeArrowheads="1"/>
          </p:cNvSpPr>
          <p:nvPr>
            <p:ph type="sldNum" sz="quarter" idx="11"/>
          </p:nvPr>
        </p:nvSpPr>
        <p:spPr>
          <a:ln/>
        </p:spPr>
        <p:txBody>
          <a:bodyPr/>
          <a:lstStyle>
            <a:lvl1pPr>
              <a:defRPr/>
            </a:lvl1pPr>
          </a:lstStyle>
          <a:p>
            <a:pPr>
              <a:defRPr/>
            </a:pPr>
            <a:r>
              <a:rPr lang="de-DE" altLang="de-DE"/>
              <a:t>Seite </a:t>
            </a:r>
            <a:fld id="{8D5BA1D4-75A7-4DCA-9BAD-E5A2B966505F}" type="slidenum">
              <a:rPr lang="de-DE" altLang="de-DE" smtClean="0"/>
              <a:pPr>
                <a:defRPr/>
              </a:pPr>
              <a:t>‹Nr.›</a:t>
            </a:fld>
            <a:endParaRPr lang="de-DE" altLang="de-DE"/>
          </a:p>
        </p:txBody>
      </p:sp>
    </p:spTree>
    <p:extLst>
      <p:ext uri="{BB962C8B-B14F-4D97-AF65-F5344CB8AC3E}">
        <p14:creationId xmlns:p14="http://schemas.microsoft.com/office/powerpoint/2010/main" val="273224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a:extLst>
              <a:ext uri="{FF2B5EF4-FFF2-40B4-BE49-F238E27FC236}">
                <a16:creationId xmlns:a16="http://schemas.microsoft.com/office/drawing/2014/main" id="{CE4059F0-D8D1-4F8F-B7F7-51E30887C6C4}"/>
              </a:ext>
            </a:extLst>
          </p:cNvPr>
          <p:cNvSpPr>
            <a:spLocks noGrp="1" noChangeArrowheads="1"/>
          </p:cNvSpPr>
          <p:nvPr>
            <p:ph type="dt" sz="half" idx="10"/>
          </p:nvPr>
        </p:nvSpPr>
        <p:spPr>
          <a:ln/>
        </p:spPr>
        <p:txBody>
          <a:bodyPr/>
          <a:lstStyle>
            <a:lvl1pPr>
              <a:defRPr/>
            </a:lvl1pPr>
          </a:lstStyle>
          <a:p>
            <a:pPr>
              <a:defRPr/>
            </a:pPr>
            <a:fld id="{5F1FCADC-2D1E-4107-9508-29F587670FF9}" type="datetime1">
              <a:rPr lang="de-DE"/>
              <a:pPr>
                <a:defRPr/>
              </a:pPr>
              <a:t>12.02.2019</a:t>
            </a:fld>
            <a:endParaRPr lang="de-DE"/>
          </a:p>
        </p:txBody>
      </p:sp>
      <p:sp>
        <p:nvSpPr>
          <p:cNvPr id="4" name="Rectangle 13">
            <a:extLst>
              <a:ext uri="{FF2B5EF4-FFF2-40B4-BE49-F238E27FC236}">
                <a16:creationId xmlns:a16="http://schemas.microsoft.com/office/drawing/2014/main" id="{FD56B9A9-8CC3-41C3-89B2-D01B1586722F}"/>
              </a:ext>
            </a:extLst>
          </p:cNvPr>
          <p:cNvSpPr>
            <a:spLocks noGrp="1" noChangeArrowheads="1"/>
          </p:cNvSpPr>
          <p:nvPr>
            <p:ph type="sldNum" sz="quarter" idx="11"/>
          </p:nvPr>
        </p:nvSpPr>
        <p:spPr>
          <a:ln/>
        </p:spPr>
        <p:txBody>
          <a:bodyPr/>
          <a:lstStyle>
            <a:lvl1pPr>
              <a:defRPr/>
            </a:lvl1pPr>
          </a:lstStyle>
          <a:p>
            <a:pPr>
              <a:defRPr/>
            </a:pPr>
            <a:r>
              <a:rPr lang="de-DE" altLang="de-DE"/>
              <a:t>Seite </a:t>
            </a:r>
            <a:fld id="{0F023802-2647-447F-AE99-A5049D72A8E5}" type="slidenum">
              <a:rPr lang="de-DE" altLang="de-DE" smtClean="0"/>
              <a:pPr>
                <a:defRPr/>
              </a:pPr>
              <a:t>‹Nr.›</a:t>
            </a:fld>
            <a:endParaRPr lang="de-DE" altLang="de-DE"/>
          </a:p>
        </p:txBody>
      </p:sp>
    </p:spTree>
    <p:extLst>
      <p:ext uri="{BB962C8B-B14F-4D97-AF65-F5344CB8AC3E}">
        <p14:creationId xmlns:p14="http://schemas.microsoft.com/office/powerpoint/2010/main" val="352638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45964D8-E686-4FE3-8F06-525E59CC7F4F}"/>
              </a:ext>
            </a:extLst>
          </p:cNvPr>
          <p:cNvSpPr>
            <a:spLocks noGrp="1" noChangeArrowheads="1"/>
          </p:cNvSpPr>
          <p:nvPr>
            <p:ph type="dt" sz="half" idx="10"/>
          </p:nvPr>
        </p:nvSpPr>
        <p:spPr>
          <a:ln/>
        </p:spPr>
        <p:txBody>
          <a:bodyPr/>
          <a:lstStyle>
            <a:lvl1pPr>
              <a:defRPr/>
            </a:lvl1pPr>
          </a:lstStyle>
          <a:p>
            <a:pPr>
              <a:defRPr/>
            </a:pPr>
            <a:fld id="{D84747A2-943F-439A-A5F9-DD315D0ACC41}" type="datetime1">
              <a:rPr lang="de-DE"/>
              <a:pPr>
                <a:defRPr/>
              </a:pPr>
              <a:t>12.02.2019</a:t>
            </a:fld>
            <a:endParaRPr lang="de-DE"/>
          </a:p>
        </p:txBody>
      </p:sp>
      <p:sp>
        <p:nvSpPr>
          <p:cNvPr id="3" name="Rectangle 13">
            <a:extLst>
              <a:ext uri="{FF2B5EF4-FFF2-40B4-BE49-F238E27FC236}">
                <a16:creationId xmlns:a16="http://schemas.microsoft.com/office/drawing/2014/main" id="{2F92C51E-3AC3-43AB-B5AE-67CD8BCD06F9}"/>
              </a:ext>
            </a:extLst>
          </p:cNvPr>
          <p:cNvSpPr>
            <a:spLocks noGrp="1" noChangeArrowheads="1"/>
          </p:cNvSpPr>
          <p:nvPr>
            <p:ph type="sldNum" sz="quarter" idx="11"/>
          </p:nvPr>
        </p:nvSpPr>
        <p:spPr>
          <a:ln/>
        </p:spPr>
        <p:txBody>
          <a:bodyPr/>
          <a:lstStyle>
            <a:lvl1pPr>
              <a:defRPr/>
            </a:lvl1pPr>
          </a:lstStyle>
          <a:p>
            <a:pPr>
              <a:defRPr/>
            </a:pPr>
            <a:r>
              <a:rPr lang="de-DE" altLang="de-DE"/>
              <a:t>Seite </a:t>
            </a:r>
            <a:fld id="{60A205A3-0833-4930-ABAB-002C33648AD7}" type="slidenum">
              <a:rPr lang="de-DE" altLang="de-DE" smtClean="0"/>
              <a:pPr>
                <a:defRPr/>
              </a:pPr>
              <a:t>‹Nr.›</a:t>
            </a:fld>
            <a:endParaRPr lang="de-DE" altLang="de-DE"/>
          </a:p>
        </p:txBody>
      </p:sp>
    </p:spTree>
    <p:extLst>
      <p:ext uri="{BB962C8B-B14F-4D97-AF65-F5344CB8AC3E}">
        <p14:creationId xmlns:p14="http://schemas.microsoft.com/office/powerpoint/2010/main" val="188353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19A23589-6279-424A-BE48-77FE908D3164}"/>
              </a:ext>
            </a:extLst>
          </p:cNvPr>
          <p:cNvSpPr>
            <a:spLocks noGrp="1" noChangeArrowheads="1"/>
          </p:cNvSpPr>
          <p:nvPr>
            <p:ph type="dt" sz="half" idx="10"/>
          </p:nvPr>
        </p:nvSpPr>
        <p:spPr>
          <a:ln/>
        </p:spPr>
        <p:txBody>
          <a:bodyPr/>
          <a:lstStyle>
            <a:lvl1pPr>
              <a:defRPr/>
            </a:lvl1pPr>
          </a:lstStyle>
          <a:p>
            <a:pPr>
              <a:defRPr/>
            </a:pPr>
            <a:fld id="{ACDCA903-F799-4D4D-9616-0A028900C5AF}" type="datetime1">
              <a:rPr lang="de-DE"/>
              <a:pPr>
                <a:defRPr/>
              </a:pPr>
              <a:t>12.02.2019</a:t>
            </a:fld>
            <a:endParaRPr lang="de-DE"/>
          </a:p>
        </p:txBody>
      </p:sp>
      <p:sp>
        <p:nvSpPr>
          <p:cNvPr id="6" name="Rectangle 13">
            <a:extLst>
              <a:ext uri="{FF2B5EF4-FFF2-40B4-BE49-F238E27FC236}">
                <a16:creationId xmlns:a16="http://schemas.microsoft.com/office/drawing/2014/main" id="{672D23EE-013E-4C74-BBC4-BD928937F8F6}"/>
              </a:ext>
            </a:extLst>
          </p:cNvPr>
          <p:cNvSpPr>
            <a:spLocks noGrp="1" noChangeArrowheads="1"/>
          </p:cNvSpPr>
          <p:nvPr>
            <p:ph type="sldNum" sz="quarter" idx="11"/>
          </p:nvPr>
        </p:nvSpPr>
        <p:spPr>
          <a:ln/>
        </p:spPr>
        <p:txBody>
          <a:bodyPr/>
          <a:lstStyle>
            <a:lvl1pPr>
              <a:defRPr/>
            </a:lvl1pPr>
          </a:lstStyle>
          <a:p>
            <a:pPr>
              <a:defRPr/>
            </a:pPr>
            <a:r>
              <a:rPr lang="de-DE" altLang="de-DE"/>
              <a:t>Seite </a:t>
            </a:r>
            <a:fld id="{21419CE1-9796-4BF9-BE0C-AA2B3E4D97BE}" type="slidenum">
              <a:rPr lang="de-DE" altLang="de-DE" smtClean="0"/>
              <a:pPr>
                <a:defRPr/>
              </a:pPr>
              <a:t>‹Nr.›</a:t>
            </a:fld>
            <a:endParaRPr lang="de-DE" altLang="de-DE"/>
          </a:p>
        </p:txBody>
      </p:sp>
    </p:spTree>
    <p:extLst>
      <p:ext uri="{BB962C8B-B14F-4D97-AF65-F5344CB8AC3E}">
        <p14:creationId xmlns:p14="http://schemas.microsoft.com/office/powerpoint/2010/main" val="302865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A7B1A302-C8F5-41F8-9F2B-46385A305DBF}"/>
              </a:ext>
            </a:extLst>
          </p:cNvPr>
          <p:cNvSpPr>
            <a:spLocks noGrp="1" noChangeArrowheads="1"/>
          </p:cNvSpPr>
          <p:nvPr>
            <p:ph type="dt" sz="half" idx="10"/>
          </p:nvPr>
        </p:nvSpPr>
        <p:spPr>
          <a:ln/>
        </p:spPr>
        <p:txBody>
          <a:bodyPr/>
          <a:lstStyle>
            <a:lvl1pPr>
              <a:defRPr/>
            </a:lvl1pPr>
          </a:lstStyle>
          <a:p>
            <a:pPr>
              <a:defRPr/>
            </a:pPr>
            <a:fld id="{97692954-91AB-4846-B2EB-35A5D16515AC}" type="datetime1">
              <a:rPr lang="de-DE"/>
              <a:pPr>
                <a:defRPr/>
              </a:pPr>
              <a:t>12.02.2019</a:t>
            </a:fld>
            <a:endParaRPr lang="de-DE"/>
          </a:p>
        </p:txBody>
      </p:sp>
      <p:sp>
        <p:nvSpPr>
          <p:cNvPr id="6" name="Rectangle 13">
            <a:extLst>
              <a:ext uri="{FF2B5EF4-FFF2-40B4-BE49-F238E27FC236}">
                <a16:creationId xmlns:a16="http://schemas.microsoft.com/office/drawing/2014/main" id="{7CF58126-8A4B-425B-B571-5F135D29F46E}"/>
              </a:ext>
            </a:extLst>
          </p:cNvPr>
          <p:cNvSpPr>
            <a:spLocks noGrp="1" noChangeArrowheads="1"/>
          </p:cNvSpPr>
          <p:nvPr>
            <p:ph type="sldNum" sz="quarter" idx="11"/>
          </p:nvPr>
        </p:nvSpPr>
        <p:spPr>
          <a:ln/>
        </p:spPr>
        <p:txBody>
          <a:bodyPr/>
          <a:lstStyle>
            <a:lvl1pPr>
              <a:defRPr/>
            </a:lvl1pPr>
          </a:lstStyle>
          <a:p>
            <a:pPr>
              <a:defRPr/>
            </a:pPr>
            <a:r>
              <a:rPr lang="de-DE" altLang="de-DE"/>
              <a:t>Seite </a:t>
            </a:r>
            <a:fld id="{34CD165E-AC95-4033-AE7F-207B0C56C983}" type="slidenum">
              <a:rPr lang="de-DE" altLang="de-DE" smtClean="0"/>
              <a:pPr>
                <a:defRPr/>
              </a:pPr>
              <a:t>‹Nr.›</a:t>
            </a:fld>
            <a:endParaRPr lang="de-DE" altLang="de-DE"/>
          </a:p>
        </p:txBody>
      </p:sp>
    </p:spTree>
    <p:extLst>
      <p:ext uri="{BB962C8B-B14F-4D97-AF65-F5344CB8AC3E}">
        <p14:creationId xmlns:p14="http://schemas.microsoft.com/office/powerpoint/2010/main" val="256202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a:extLst>
              <a:ext uri="{FF2B5EF4-FFF2-40B4-BE49-F238E27FC236}">
                <a16:creationId xmlns:a16="http://schemas.microsoft.com/office/drawing/2014/main" id="{BBBE3EAA-588C-4AD8-BF13-617214D356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14EA901A-99BE-45F6-B034-487B33A48E6E}"/>
              </a:ext>
            </a:extLst>
          </p:cNvPr>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latin typeface="Arial" charset="0"/>
              </a:defRPr>
            </a:lvl1pPr>
          </a:lstStyle>
          <a:p>
            <a:pPr>
              <a:defRPr/>
            </a:pPr>
            <a:fld id="{91E5D5C2-7E5D-48BE-AD49-9CAF8C9EEB34}" type="datetime1">
              <a:rPr lang="de-DE"/>
              <a:pPr>
                <a:defRPr/>
              </a:pPr>
              <a:t>12.02.2019</a:t>
            </a:fld>
            <a:endParaRPr lang="de-DE"/>
          </a:p>
        </p:txBody>
      </p:sp>
      <p:sp>
        <p:nvSpPr>
          <p:cNvPr id="1028" name="Rectangle 14">
            <a:extLst>
              <a:ext uri="{FF2B5EF4-FFF2-40B4-BE49-F238E27FC236}">
                <a16:creationId xmlns:a16="http://schemas.microsoft.com/office/drawing/2014/main" id="{9ED5238F-1B38-44E0-B3B4-51BD5BC8745C}"/>
              </a:ext>
            </a:extLst>
          </p:cNvPr>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29" name="Rectangle 15">
            <a:extLst>
              <a:ext uri="{FF2B5EF4-FFF2-40B4-BE49-F238E27FC236}">
                <a16:creationId xmlns:a16="http://schemas.microsoft.com/office/drawing/2014/main" id="{6DC555E2-C63E-4563-9ACE-441A3E6FD949}"/>
              </a:ext>
            </a:extLst>
          </p:cNvPr>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ltLang="de-DE"/>
              <a:t>Überschrift</a:t>
            </a:r>
          </a:p>
        </p:txBody>
      </p:sp>
      <p:sp>
        <p:nvSpPr>
          <p:cNvPr id="1037" name="Rectangle 13">
            <a:extLst>
              <a:ext uri="{FF2B5EF4-FFF2-40B4-BE49-F238E27FC236}">
                <a16:creationId xmlns:a16="http://schemas.microsoft.com/office/drawing/2014/main" id="{7A9FF114-BC2C-4D02-A792-0FBB06DA5A8E}"/>
              </a:ext>
            </a:extLst>
          </p:cNvPr>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ltLang="de-DE"/>
              <a:t>Seite </a:t>
            </a:r>
            <a:fld id="{B5BD31D3-4984-46CD-88BC-A79DB72C0153}" type="slidenum">
              <a:rPr lang="de-DE" altLang="de-DE" smtClean="0"/>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296" r:id="rId1"/>
    <p:sldLayoutId id="2147484297"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buChar char="•"/>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a:extLst>
              <a:ext uri="{FF2B5EF4-FFF2-40B4-BE49-F238E27FC236}">
                <a16:creationId xmlns:a16="http://schemas.microsoft.com/office/drawing/2014/main" id="{D55A2F9B-E7CF-42C1-AB39-1883AB233E7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spcBef>
                <a:spcPct val="20000"/>
              </a:spcBef>
              <a:buChar char="•"/>
              <a:defRPr sz="2400">
                <a:solidFill>
                  <a:srgbClr val="555555"/>
                </a:solidFill>
                <a:latin typeface="Arial" panose="020B0604020202020204" pitchFamily="34" charset="0"/>
              </a:defRPr>
            </a:lvl1pPr>
            <a:lvl2pPr marL="742950" indent="-285750" defTabSz="1042988">
              <a:spcBef>
                <a:spcPct val="20000"/>
              </a:spcBef>
              <a:buClr>
                <a:srgbClr val="004994"/>
              </a:buClr>
              <a:buChar char="•"/>
              <a:defRPr sz="2400">
                <a:solidFill>
                  <a:srgbClr val="555555"/>
                </a:solidFill>
                <a:latin typeface="Arial" panose="020B0604020202020204" pitchFamily="34" charset="0"/>
              </a:defRPr>
            </a:lvl2pPr>
            <a:lvl3pPr marL="1143000" indent="-228600" defTabSz="1042988">
              <a:spcBef>
                <a:spcPct val="20000"/>
              </a:spcBef>
              <a:buChar char="•"/>
              <a:defRPr sz="2400">
                <a:solidFill>
                  <a:srgbClr val="555555"/>
                </a:solidFill>
                <a:latin typeface="Arial" panose="020B0604020202020204" pitchFamily="34" charset="0"/>
              </a:defRPr>
            </a:lvl3pPr>
            <a:lvl4pPr marL="1600200" indent="-228600" defTabSz="1042988">
              <a:spcBef>
                <a:spcPct val="20000"/>
              </a:spcBef>
              <a:buChar char="•"/>
              <a:defRPr sz="2000">
                <a:solidFill>
                  <a:srgbClr val="555555"/>
                </a:solidFill>
                <a:latin typeface="Arial" panose="020B0604020202020204" pitchFamily="34" charset="0"/>
              </a:defRPr>
            </a:lvl4pPr>
            <a:lvl5pPr marL="2057400" indent="-228600" defTabSz="1042988">
              <a:spcBef>
                <a:spcPct val="20000"/>
              </a:spcBef>
              <a:buChar char="•"/>
              <a:defRPr sz="2000">
                <a:solidFill>
                  <a:srgbClr val="555555"/>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gn="r">
              <a:spcBef>
                <a:spcPct val="0"/>
              </a:spcBef>
              <a:buFontTx/>
              <a:buNone/>
            </a:pPr>
            <a:r>
              <a:rPr lang="de-DE" altLang="de-DE" sz="1800"/>
              <a:t>Beispiel 06</a:t>
            </a:r>
          </a:p>
        </p:txBody>
      </p:sp>
      <p:sp>
        <p:nvSpPr>
          <p:cNvPr id="5123" name="Titel 5">
            <a:extLst>
              <a:ext uri="{FF2B5EF4-FFF2-40B4-BE49-F238E27FC236}">
                <a16:creationId xmlns:a16="http://schemas.microsoft.com/office/drawing/2014/main" id="{E0C8D8CE-775D-4C71-91BD-CAB2ABC31D51}"/>
              </a:ext>
            </a:extLst>
          </p:cNvPr>
          <p:cNvSpPr>
            <a:spLocks noGrp="1" noChangeArrowheads="1"/>
          </p:cNvSpPr>
          <p:nvPr>
            <p:ph type="ctrTitle"/>
          </p:nvPr>
        </p:nvSpPr>
        <p:spPr/>
        <p:txBody>
          <a:bodyPr/>
          <a:lstStyle/>
          <a:p>
            <a:pPr eaLnBrk="1" hangingPunct="1"/>
            <a:r>
              <a:rPr lang="de-DE" altLang="de-DE"/>
              <a:t>Berufskrankheiten aus der Praxis</a:t>
            </a:r>
          </a:p>
        </p:txBody>
      </p:sp>
      <p:sp>
        <p:nvSpPr>
          <p:cNvPr id="5125" name="Untertitel 6">
            <a:extLst>
              <a:ext uri="{FF2B5EF4-FFF2-40B4-BE49-F238E27FC236}">
                <a16:creationId xmlns:a16="http://schemas.microsoft.com/office/drawing/2014/main" id="{221B99AA-64AE-4162-AFE2-8C2F166F6067}"/>
              </a:ext>
            </a:extLst>
          </p:cNvPr>
          <p:cNvSpPr txBox="1">
            <a:spLocks noChangeArrowheads="1"/>
          </p:cNvSpPr>
          <p:nvPr/>
        </p:nvSpPr>
        <p:spPr bwMode="auto">
          <a:xfrm>
            <a:off x="3038475" y="3371850"/>
            <a:ext cx="67802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20000"/>
              </a:spcBef>
              <a:buChar char="•"/>
              <a:defRPr sz="2400">
                <a:solidFill>
                  <a:srgbClr val="555555"/>
                </a:solidFill>
                <a:latin typeface="Arial" panose="020B0604020202020204" pitchFamily="34" charset="0"/>
              </a:defRPr>
            </a:lvl1pPr>
            <a:lvl2pPr marL="179388" indent="-177800" defTabSz="1042988">
              <a:spcBef>
                <a:spcPct val="20000"/>
              </a:spcBef>
              <a:buClr>
                <a:srgbClr val="004994"/>
              </a:buClr>
              <a:buChar char="•"/>
              <a:defRPr sz="2400">
                <a:solidFill>
                  <a:srgbClr val="555555"/>
                </a:solidFill>
                <a:latin typeface="Arial" panose="020B0604020202020204" pitchFamily="34" charset="0"/>
              </a:defRPr>
            </a:lvl2pPr>
            <a:lvl3pPr marL="365125" indent="-184150" defTabSz="1042988">
              <a:spcBef>
                <a:spcPct val="20000"/>
              </a:spcBef>
              <a:buChar char="•"/>
              <a:defRPr sz="2400">
                <a:solidFill>
                  <a:srgbClr val="555555"/>
                </a:solidFill>
                <a:latin typeface="Arial" panose="020B0604020202020204" pitchFamily="34" charset="0"/>
              </a:defRPr>
            </a:lvl3pPr>
            <a:lvl4pPr marL="549275" indent="-182563" defTabSz="1042988">
              <a:spcBef>
                <a:spcPct val="20000"/>
              </a:spcBef>
              <a:buChar char="•"/>
              <a:defRPr sz="2000">
                <a:solidFill>
                  <a:srgbClr val="555555"/>
                </a:solidFill>
                <a:latin typeface="Arial" panose="020B0604020202020204" pitchFamily="34" charset="0"/>
              </a:defRPr>
            </a:lvl4pPr>
            <a:lvl5pPr marL="719138" indent="-168275" defTabSz="1042988">
              <a:spcBef>
                <a:spcPct val="20000"/>
              </a:spcBef>
              <a:buChar char="•"/>
              <a:defRPr sz="2000">
                <a:solidFill>
                  <a:srgbClr val="555555"/>
                </a:solidFill>
                <a:latin typeface="Arial" panose="020B0604020202020204" pitchFamily="34" charset="0"/>
              </a:defRPr>
            </a:lvl5pPr>
            <a:lvl6pPr marL="11763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16335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20907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25479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eaLnBrk="1" hangingPunct="1">
              <a:buFontTx/>
              <a:buNone/>
            </a:pPr>
            <a:r>
              <a:rPr lang="de-DE" altLang="de-DE" sz="2800"/>
              <a:t>Lungenerkrankung durch Isocyanate</a:t>
            </a:r>
          </a:p>
        </p:txBody>
      </p:sp>
      <p:pic>
        <p:nvPicPr>
          <p:cNvPr id="6" name="Grafik 4">
            <a:extLst>
              <a:ext uri="{FF2B5EF4-FFF2-40B4-BE49-F238E27FC236}">
                <a16:creationId xmlns:a16="http://schemas.microsoft.com/office/drawing/2014/main" id="{A7391186-7C29-4CD1-85D2-15BF0EC17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5" y="6538590"/>
            <a:ext cx="739550" cy="7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BAEA1406-9BAB-4541-B983-3E3DB5A5D9CA}"/>
              </a:ext>
            </a:extLst>
          </p:cNvPr>
          <p:cNvSpPr>
            <a:spLocks noGrp="1" noChangeArrowheads="1"/>
          </p:cNvSpPr>
          <p:nvPr>
            <p:ph type="title"/>
          </p:nvPr>
        </p:nvSpPr>
        <p:spPr>
          <a:xfrm>
            <a:off x="506413" y="1457325"/>
            <a:ext cx="9574212" cy="595313"/>
          </a:xfrm>
        </p:spPr>
        <p:txBody>
          <a:bodyPr/>
          <a:lstStyle/>
          <a:p>
            <a:pPr eaLnBrk="1" hangingPunct="1"/>
            <a:r>
              <a:rPr lang="de-DE" altLang="de-DE"/>
              <a:t>Ursachen der Erkrankung </a:t>
            </a:r>
          </a:p>
        </p:txBody>
      </p:sp>
      <p:sp>
        <p:nvSpPr>
          <p:cNvPr id="15363" name="Foliennummernplatzhalter 4">
            <a:extLst>
              <a:ext uri="{FF2B5EF4-FFF2-40B4-BE49-F238E27FC236}">
                <a16:creationId xmlns:a16="http://schemas.microsoft.com/office/drawing/2014/main" id="{E5D9F3D1-57D4-4C20-BEA8-063346DA2A4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2DECBE76-B184-429D-B81A-035FC37A7D4E}" type="slidenum">
              <a:rPr lang="de-DE" altLang="de-DE" sz="1500" b="0" smtClean="0">
                <a:solidFill>
                  <a:schemeClr val="bg1"/>
                </a:solidFill>
              </a:rPr>
              <a:pPr/>
              <a:t>10</a:t>
            </a:fld>
            <a:endParaRPr lang="de-DE" altLang="de-DE" sz="1500" b="0">
              <a:solidFill>
                <a:schemeClr val="bg1"/>
              </a:solidFill>
            </a:endParaRPr>
          </a:p>
        </p:txBody>
      </p:sp>
      <p:sp>
        <p:nvSpPr>
          <p:cNvPr id="15364" name="Inhaltsplatzhalter 2">
            <a:extLst>
              <a:ext uri="{FF2B5EF4-FFF2-40B4-BE49-F238E27FC236}">
                <a16:creationId xmlns:a16="http://schemas.microsoft.com/office/drawing/2014/main" id="{FBF65C62-919F-4D4A-BAE1-D9563D74E439}"/>
              </a:ext>
            </a:extLst>
          </p:cNvPr>
          <p:cNvSpPr>
            <a:spLocks noGrp="1" noChangeArrowheads="1"/>
          </p:cNvSpPr>
          <p:nvPr>
            <p:ph idx="1"/>
          </p:nvPr>
        </p:nvSpPr>
        <p:spPr>
          <a:xfrm>
            <a:off x="509588" y="2290763"/>
            <a:ext cx="8734425" cy="4575175"/>
          </a:xfrm>
        </p:spPr>
        <p:txBody>
          <a:bodyPr/>
          <a:lstStyle/>
          <a:p>
            <a:pPr>
              <a:lnSpc>
                <a:spcPct val="120000"/>
              </a:lnSpc>
              <a:spcBef>
                <a:spcPts val="600"/>
              </a:spcBef>
              <a:buClr>
                <a:srgbClr val="004994"/>
              </a:buClr>
            </a:pPr>
            <a:r>
              <a:rPr lang="de-DE" altLang="de-DE" sz="2000" dirty="0">
                <a:solidFill>
                  <a:schemeClr val="tx1"/>
                </a:solidFill>
              </a:rPr>
              <a:t>Es wurde keine Gefährdungsbeurteilung hinsichtlich des Gefahrstoffs </a:t>
            </a:r>
            <a:br>
              <a:rPr lang="de-DE" altLang="de-DE" sz="2000" dirty="0">
                <a:solidFill>
                  <a:schemeClr val="tx1"/>
                </a:solidFill>
              </a:rPr>
            </a:br>
            <a:r>
              <a:rPr lang="de-DE" altLang="de-DE" sz="2000" dirty="0">
                <a:solidFill>
                  <a:schemeClr val="tx1"/>
                </a:solidFill>
              </a:rPr>
              <a:t>4,4‘-Methylendiphenyldiisocyanat (MDI) durchgeführt. </a:t>
            </a:r>
          </a:p>
          <a:p>
            <a:pPr>
              <a:lnSpc>
                <a:spcPct val="120000"/>
              </a:lnSpc>
              <a:spcBef>
                <a:spcPts val="600"/>
              </a:spcBef>
              <a:buClr>
                <a:srgbClr val="004994"/>
              </a:buClr>
            </a:pPr>
            <a:r>
              <a:rPr lang="de-DE" altLang="de-DE" sz="2000" dirty="0">
                <a:solidFill>
                  <a:schemeClr val="tx1"/>
                </a:solidFill>
              </a:rPr>
              <a:t>Unzureichende Absaugung beim Einsatz neuer Gefahrstoffe (Isocyanate).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126398A9-F236-4AB3-9F39-A91636290455}"/>
              </a:ext>
            </a:extLst>
          </p:cNvPr>
          <p:cNvSpPr>
            <a:spLocks noGrp="1" noChangeArrowheads="1"/>
          </p:cNvSpPr>
          <p:nvPr>
            <p:ph type="title"/>
          </p:nvPr>
        </p:nvSpPr>
        <p:spPr>
          <a:xfrm>
            <a:off x="506413" y="1457325"/>
            <a:ext cx="9574212" cy="595313"/>
          </a:xfrm>
        </p:spPr>
        <p:txBody>
          <a:bodyPr/>
          <a:lstStyle/>
          <a:p>
            <a:pPr eaLnBrk="1" hangingPunct="1"/>
            <a:r>
              <a:rPr lang="de-DE" altLang="de-DE" dirty="0"/>
              <a:t>Maßnahmen</a:t>
            </a:r>
            <a:br>
              <a:rPr lang="de-DE" altLang="de-DE" dirty="0"/>
            </a:br>
            <a:endParaRPr lang="de-DE" altLang="de-DE" dirty="0"/>
          </a:p>
        </p:txBody>
      </p:sp>
      <p:sp>
        <p:nvSpPr>
          <p:cNvPr id="16387" name="Foliennummernplatzhalter 4">
            <a:extLst>
              <a:ext uri="{FF2B5EF4-FFF2-40B4-BE49-F238E27FC236}">
                <a16:creationId xmlns:a16="http://schemas.microsoft.com/office/drawing/2014/main" id="{D81A2F9A-2C35-4AB5-A9D2-27924C3E977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E17B4A1A-17FB-4F45-BB2E-F6285799BD02}" type="slidenum">
              <a:rPr lang="de-DE" altLang="de-DE" sz="1500" b="0" smtClean="0">
                <a:solidFill>
                  <a:schemeClr val="bg1"/>
                </a:solidFill>
              </a:rPr>
              <a:pPr/>
              <a:t>11</a:t>
            </a:fld>
            <a:endParaRPr lang="de-DE" altLang="de-DE" sz="1500" b="0">
              <a:solidFill>
                <a:schemeClr val="bg1"/>
              </a:solidFill>
            </a:endParaRPr>
          </a:p>
        </p:txBody>
      </p:sp>
      <p:sp>
        <p:nvSpPr>
          <p:cNvPr id="16388" name="Inhaltsplatzhalter 2">
            <a:extLst>
              <a:ext uri="{FF2B5EF4-FFF2-40B4-BE49-F238E27FC236}">
                <a16:creationId xmlns:a16="http://schemas.microsoft.com/office/drawing/2014/main" id="{DBE24E52-D94E-40DB-BD1D-91B097416DFE}"/>
              </a:ext>
            </a:extLst>
          </p:cNvPr>
          <p:cNvSpPr>
            <a:spLocks noGrp="1" noChangeArrowheads="1"/>
          </p:cNvSpPr>
          <p:nvPr>
            <p:ph idx="1"/>
          </p:nvPr>
        </p:nvSpPr>
        <p:spPr>
          <a:xfrm>
            <a:off x="506413" y="2293938"/>
            <a:ext cx="9472612" cy="4175125"/>
          </a:xfrm>
        </p:spPr>
        <p:txBody>
          <a:bodyPr/>
          <a:lstStyle/>
          <a:p>
            <a:pPr>
              <a:lnSpc>
                <a:spcPct val="120000"/>
              </a:lnSpc>
              <a:spcBef>
                <a:spcPts val="600"/>
              </a:spcBef>
              <a:buClr>
                <a:srgbClr val="004994"/>
              </a:buClr>
            </a:pPr>
            <a:r>
              <a:rPr lang="de-DE" altLang="de-DE" sz="2000" dirty="0">
                <a:solidFill>
                  <a:schemeClr val="tx1"/>
                </a:solidFill>
              </a:rPr>
              <a:t>Verbesserung der technischen Absaugung und Überprüfung dieser Maßnahme mittels wiederholter Messungen</a:t>
            </a:r>
          </a:p>
          <a:p>
            <a:pPr>
              <a:lnSpc>
                <a:spcPct val="120000"/>
              </a:lnSpc>
              <a:spcBef>
                <a:spcPts val="600"/>
              </a:spcBef>
              <a:buClr>
                <a:srgbClr val="004994"/>
              </a:buClr>
            </a:pPr>
            <a:r>
              <a:rPr lang="de-DE" altLang="de-DE" sz="2000" dirty="0">
                <a:solidFill>
                  <a:schemeClr val="tx1"/>
                </a:solidFill>
              </a:rPr>
              <a:t>Angebot einer arbeitsmedizinischen Angebotsvorsorge bei Arbeiten mit Isocyanaten </a:t>
            </a:r>
          </a:p>
          <a:p>
            <a:pPr>
              <a:lnSpc>
                <a:spcPct val="120000"/>
              </a:lnSpc>
              <a:spcBef>
                <a:spcPts val="600"/>
              </a:spcBef>
              <a:buClr>
                <a:srgbClr val="004994"/>
              </a:buClr>
            </a:pPr>
            <a:r>
              <a:rPr lang="de-DE" altLang="de-DE" sz="2000" dirty="0">
                <a:solidFill>
                  <a:schemeClr val="tx1"/>
                </a:solidFill>
              </a:rPr>
              <a:t>Bei neu eingeführten Gefahrstoffen wird vor Aufnahme der Tätigkeit die Gefährdungsbeurteilung durchgeführt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58B01426-48A4-49E9-86B3-1C8E38D89DFB}"/>
              </a:ext>
            </a:extLst>
          </p:cNvPr>
          <p:cNvSpPr>
            <a:spLocks noGrp="1" noChangeArrowheads="1"/>
          </p:cNvSpPr>
          <p:nvPr>
            <p:ph type="title"/>
          </p:nvPr>
        </p:nvSpPr>
        <p:spPr>
          <a:xfrm>
            <a:off x="506413" y="1457325"/>
            <a:ext cx="9574212" cy="595313"/>
          </a:xfrm>
        </p:spPr>
        <p:txBody>
          <a:bodyPr/>
          <a:lstStyle/>
          <a:p>
            <a:pPr eaLnBrk="1" hangingPunct="1"/>
            <a:r>
              <a:rPr lang="de-DE" altLang="de-DE" sz="2900"/>
              <a:t>Wissensblock: Grundsätzliches zu den Gefährdungen</a:t>
            </a:r>
          </a:p>
        </p:txBody>
      </p:sp>
      <p:sp>
        <p:nvSpPr>
          <p:cNvPr id="17411" name="Foliennummernplatzhalter 4">
            <a:extLst>
              <a:ext uri="{FF2B5EF4-FFF2-40B4-BE49-F238E27FC236}">
                <a16:creationId xmlns:a16="http://schemas.microsoft.com/office/drawing/2014/main" id="{F50673B1-F337-484A-9591-A13A78CDC3E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417A9B98-5652-4346-8D03-4457D5BB09E7}" type="slidenum">
              <a:rPr lang="de-DE" altLang="de-DE" sz="1500" b="0" smtClean="0">
                <a:solidFill>
                  <a:schemeClr val="bg1"/>
                </a:solidFill>
              </a:rPr>
              <a:pPr/>
              <a:t>12</a:t>
            </a:fld>
            <a:endParaRPr lang="de-DE" altLang="de-DE" sz="1500" b="0">
              <a:solidFill>
                <a:schemeClr val="bg1"/>
              </a:solidFill>
            </a:endParaRPr>
          </a:p>
        </p:txBody>
      </p:sp>
      <p:sp>
        <p:nvSpPr>
          <p:cNvPr id="17412" name="Inhaltsplatzhalter 2">
            <a:extLst>
              <a:ext uri="{FF2B5EF4-FFF2-40B4-BE49-F238E27FC236}">
                <a16:creationId xmlns:a16="http://schemas.microsoft.com/office/drawing/2014/main" id="{9BA4B0EB-11B3-4EF7-B29B-D0E0AC829885}"/>
              </a:ext>
            </a:extLst>
          </p:cNvPr>
          <p:cNvSpPr>
            <a:spLocks noGrp="1" noChangeArrowheads="1"/>
          </p:cNvSpPr>
          <p:nvPr>
            <p:ph idx="1"/>
          </p:nvPr>
        </p:nvSpPr>
        <p:spPr>
          <a:xfrm>
            <a:off x="506413" y="2292350"/>
            <a:ext cx="9844087" cy="5032375"/>
          </a:xfrm>
        </p:spPr>
        <p:txBody>
          <a:bodyPr/>
          <a:lstStyle/>
          <a:p>
            <a:pPr marL="0" indent="0">
              <a:lnSpc>
                <a:spcPct val="120000"/>
              </a:lnSpc>
              <a:spcBef>
                <a:spcPts val="600"/>
              </a:spcBef>
              <a:buClr>
                <a:srgbClr val="004994"/>
              </a:buClr>
              <a:buFontTx/>
              <a:buNone/>
            </a:pPr>
            <a:r>
              <a:rPr lang="de-DE" altLang="de-DE" sz="2000" dirty="0">
                <a:solidFill>
                  <a:schemeClr val="tx1"/>
                </a:solidFill>
              </a:rPr>
              <a:t>Isocyanate besitzen ein breites Anwendungsspektrum. Sie werden u. a. für die Herstellung von Schaumstoffen, Lacken, Vergussmassen und Klebern verwendet.</a:t>
            </a:r>
          </a:p>
          <a:p>
            <a:pPr marL="0" indent="0">
              <a:lnSpc>
                <a:spcPct val="120000"/>
              </a:lnSpc>
              <a:spcBef>
                <a:spcPts val="600"/>
              </a:spcBef>
              <a:buClr>
                <a:srgbClr val="004994"/>
              </a:buClr>
              <a:buFontTx/>
              <a:buNone/>
            </a:pPr>
            <a:r>
              <a:rPr lang="de-DE" altLang="de-DE" sz="2000" dirty="0">
                <a:solidFill>
                  <a:schemeClr val="tx1"/>
                </a:solidFill>
              </a:rPr>
              <a:t>Aber auch einige Härter für Epoxidharze und andere Chemikalien, wie z. B. Formaldehyd, Schwefeldioxid und </a:t>
            </a:r>
            <a:r>
              <a:rPr lang="de-DE" altLang="de-DE" sz="2000" dirty="0" err="1">
                <a:solidFill>
                  <a:schemeClr val="tx1"/>
                </a:solidFill>
              </a:rPr>
              <a:t>Phthalsäureanhydrid</a:t>
            </a:r>
            <a:r>
              <a:rPr lang="de-DE" altLang="de-DE" sz="2000" dirty="0">
                <a:solidFill>
                  <a:schemeClr val="tx1"/>
                </a:solidFill>
              </a:rPr>
              <a:t>, können Lungenerkrankungen auslösen.</a:t>
            </a:r>
          </a:p>
          <a:p>
            <a:pPr marL="0" indent="0">
              <a:lnSpc>
                <a:spcPct val="120000"/>
              </a:lnSpc>
              <a:spcBef>
                <a:spcPts val="600"/>
              </a:spcBef>
              <a:buClr>
                <a:srgbClr val="004994"/>
              </a:buClr>
              <a:buFontTx/>
              <a:buNone/>
            </a:pPr>
            <a:endParaRPr lang="de-DE" altLang="de-DE" sz="2000" dirty="0">
              <a:solidFill>
                <a:schemeClr val="tx1"/>
              </a:solidFill>
            </a:endParaRPr>
          </a:p>
          <a:p>
            <a:pPr marL="0" indent="0">
              <a:lnSpc>
                <a:spcPct val="120000"/>
              </a:lnSpc>
              <a:spcBef>
                <a:spcPts val="600"/>
              </a:spcBef>
              <a:buClr>
                <a:srgbClr val="004994"/>
              </a:buClr>
              <a:buFontTx/>
              <a:buNone/>
            </a:pPr>
            <a:endParaRPr lang="de-DE" altLang="de-DE" sz="20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4AEC6D3A-A8CB-45D2-8EBF-05FB49E24377}"/>
              </a:ext>
            </a:extLst>
          </p:cNvPr>
          <p:cNvSpPr>
            <a:spLocks noGrp="1" noChangeArrowheads="1"/>
          </p:cNvSpPr>
          <p:nvPr>
            <p:ph type="title"/>
          </p:nvPr>
        </p:nvSpPr>
        <p:spPr>
          <a:xfrm>
            <a:off x="506413" y="1457325"/>
            <a:ext cx="9574212" cy="595313"/>
          </a:xfrm>
        </p:spPr>
        <p:txBody>
          <a:bodyPr/>
          <a:lstStyle/>
          <a:p>
            <a:pPr eaLnBrk="1" hangingPunct="1"/>
            <a:r>
              <a:rPr lang="de-DE" altLang="de-DE" sz="2900"/>
              <a:t>Wissensblock: Grundsätzliches zu den Gefährdungen</a:t>
            </a:r>
          </a:p>
        </p:txBody>
      </p:sp>
      <p:sp>
        <p:nvSpPr>
          <p:cNvPr id="19459" name="Foliennummernplatzhalter 4">
            <a:extLst>
              <a:ext uri="{FF2B5EF4-FFF2-40B4-BE49-F238E27FC236}">
                <a16:creationId xmlns:a16="http://schemas.microsoft.com/office/drawing/2014/main" id="{D667CED5-4C8F-43D7-A5B6-154CDD13407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0986B398-7B58-47C2-8A3E-8C6ADF72748D}" type="slidenum">
              <a:rPr lang="de-DE" altLang="de-DE" sz="1500" b="0" smtClean="0">
                <a:solidFill>
                  <a:schemeClr val="bg1"/>
                </a:solidFill>
              </a:rPr>
              <a:pPr/>
              <a:t>13</a:t>
            </a:fld>
            <a:endParaRPr lang="de-DE" altLang="de-DE" sz="1500" b="0">
              <a:solidFill>
                <a:schemeClr val="bg1"/>
              </a:solidFill>
            </a:endParaRPr>
          </a:p>
        </p:txBody>
      </p:sp>
      <p:sp>
        <p:nvSpPr>
          <p:cNvPr id="19460" name="Inhaltsplatzhalter 2">
            <a:extLst>
              <a:ext uri="{FF2B5EF4-FFF2-40B4-BE49-F238E27FC236}">
                <a16:creationId xmlns:a16="http://schemas.microsoft.com/office/drawing/2014/main" id="{8D1416B2-DE26-4A39-8D92-CDBA51DF56B3}"/>
              </a:ext>
            </a:extLst>
          </p:cNvPr>
          <p:cNvSpPr>
            <a:spLocks noGrp="1" noChangeArrowheads="1"/>
          </p:cNvSpPr>
          <p:nvPr>
            <p:ph idx="1"/>
          </p:nvPr>
        </p:nvSpPr>
        <p:spPr>
          <a:xfrm>
            <a:off x="506413" y="2292350"/>
            <a:ext cx="9844087" cy="5032375"/>
          </a:xfrm>
        </p:spPr>
        <p:txBody>
          <a:bodyPr/>
          <a:lstStyle/>
          <a:p>
            <a:pPr marL="0" indent="0">
              <a:lnSpc>
                <a:spcPct val="120000"/>
              </a:lnSpc>
              <a:spcBef>
                <a:spcPts val="600"/>
              </a:spcBef>
              <a:buClr>
                <a:srgbClr val="004994"/>
              </a:buClr>
              <a:buFontTx/>
              <a:buNone/>
            </a:pPr>
            <a:r>
              <a:rPr lang="de-DE" altLang="de-DE" sz="2000" b="1" dirty="0">
                <a:solidFill>
                  <a:schemeClr val="tx1"/>
                </a:solidFill>
              </a:rPr>
              <a:t>Wirkung:</a:t>
            </a:r>
          </a:p>
          <a:p>
            <a:pPr marL="0" indent="0">
              <a:lnSpc>
                <a:spcPct val="120000"/>
              </a:lnSpc>
              <a:spcBef>
                <a:spcPts val="600"/>
              </a:spcBef>
              <a:buClr>
                <a:srgbClr val="004994"/>
              </a:buClr>
              <a:buFontTx/>
              <a:buNone/>
            </a:pPr>
            <a:r>
              <a:rPr lang="de-DE" altLang="de-DE" sz="2000" dirty="0">
                <a:solidFill>
                  <a:schemeClr val="tx1"/>
                </a:solidFill>
              </a:rPr>
              <a:t>Beim Erstkontakt mit Isocyanaten kann es bei einigen Personen zu einer Sensibilisierung kommen. Bei weiteren Kontakten (auch deutlich unterhalb des Grenzwertes) können allergische Reaktionen folgen. Eine Sensibilisierung ist in der Regel nicht umkehrbar.</a:t>
            </a:r>
          </a:p>
          <a:p>
            <a:pPr marL="0" indent="0">
              <a:lnSpc>
                <a:spcPct val="120000"/>
              </a:lnSpc>
              <a:spcBef>
                <a:spcPts val="1800"/>
              </a:spcBef>
              <a:buClr>
                <a:srgbClr val="004994"/>
              </a:buClr>
              <a:buFontTx/>
              <a:buNone/>
            </a:pPr>
            <a:r>
              <a:rPr lang="de-DE" altLang="de-DE" sz="2000" dirty="0">
                <a:solidFill>
                  <a:schemeClr val="tx1"/>
                </a:solidFill>
              </a:rPr>
              <a:t>Je höher die dermale oder inhalative Exposition gegenüber Isocyanaten ist, desto höher ist die Wahrscheinlichkeit einer Sensibilisierung.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13227250-91F4-4167-AA1F-300505AB5C83}"/>
              </a:ext>
            </a:extLst>
          </p:cNvPr>
          <p:cNvSpPr>
            <a:spLocks noGrp="1" noChangeArrowheads="1"/>
          </p:cNvSpPr>
          <p:nvPr>
            <p:ph type="title"/>
          </p:nvPr>
        </p:nvSpPr>
        <p:spPr>
          <a:xfrm>
            <a:off x="506413" y="1457325"/>
            <a:ext cx="9574212" cy="595313"/>
          </a:xfrm>
        </p:spPr>
        <p:txBody>
          <a:bodyPr/>
          <a:lstStyle/>
          <a:p>
            <a:pPr eaLnBrk="1" hangingPunct="1"/>
            <a:r>
              <a:rPr lang="de-DE" altLang="de-DE"/>
              <a:t>Fragen für die Diskussionsrunde</a:t>
            </a:r>
          </a:p>
        </p:txBody>
      </p:sp>
      <p:sp>
        <p:nvSpPr>
          <p:cNvPr id="21507" name="Foliennummernplatzhalter 4">
            <a:extLst>
              <a:ext uri="{FF2B5EF4-FFF2-40B4-BE49-F238E27FC236}">
                <a16:creationId xmlns:a16="http://schemas.microsoft.com/office/drawing/2014/main" id="{42C729B1-6AA7-4C57-A921-D17C79B52F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307488C6-13AE-4391-B9A6-0478135F88AA}" type="slidenum">
              <a:rPr lang="de-DE" altLang="de-DE" sz="1500" b="0" smtClean="0">
                <a:solidFill>
                  <a:schemeClr val="bg1"/>
                </a:solidFill>
              </a:rPr>
              <a:pPr/>
              <a:t>14</a:t>
            </a:fld>
            <a:endParaRPr lang="de-DE" altLang="de-DE" sz="1500" b="0">
              <a:solidFill>
                <a:schemeClr val="bg1"/>
              </a:solidFill>
            </a:endParaRPr>
          </a:p>
        </p:txBody>
      </p:sp>
      <p:sp>
        <p:nvSpPr>
          <p:cNvPr id="21508" name="Inhaltsplatzhalter 2">
            <a:extLst>
              <a:ext uri="{FF2B5EF4-FFF2-40B4-BE49-F238E27FC236}">
                <a16:creationId xmlns:a16="http://schemas.microsoft.com/office/drawing/2014/main" id="{FC0747A2-1CC2-4A1C-9CF1-C728DB63B9BE}"/>
              </a:ext>
            </a:extLst>
          </p:cNvPr>
          <p:cNvSpPr>
            <a:spLocks noGrp="1" noChangeArrowheads="1"/>
          </p:cNvSpPr>
          <p:nvPr>
            <p:ph idx="1"/>
          </p:nvPr>
        </p:nvSpPr>
        <p:spPr>
          <a:xfrm>
            <a:off x="522288" y="2295525"/>
            <a:ext cx="9812337" cy="4575175"/>
          </a:xfrm>
        </p:spPr>
        <p:txBody>
          <a:bodyPr/>
          <a:lstStyle/>
          <a:p>
            <a:pPr>
              <a:lnSpc>
                <a:spcPct val="120000"/>
              </a:lnSpc>
              <a:spcBef>
                <a:spcPts val="600"/>
              </a:spcBef>
              <a:buClr>
                <a:srgbClr val="004994"/>
              </a:buClr>
            </a:pPr>
            <a:r>
              <a:rPr lang="de-DE" altLang="de-DE" sz="2000" dirty="0">
                <a:solidFill>
                  <a:schemeClr val="tx1"/>
                </a:solidFill>
              </a:rPr>
              <a:t>Wo gehen wir im Betrieb mit Isocyanaten oder anderen </a:t>
            </a:r>
            <a:br>
              <a:rPr lang="de-DE" altLang="de-DE" sz="2000" dirty="0">
                <a:solidFill>
                  <a:schemeClr val="tx1"/>
                </a:solidFill>
              </a:rPr>
            </a:br>
            <a:r>
              <a:rPr lang="de-DE" altLang="de-DE" sz="2000" dirty="0">
                <a:solidFill>
                  <a:schemeClr val="tx1"/>
                </a:solidFill>
              </a:rPr>
              <a:t>sensibilisierenden Stoffen um? Wie machen wir das? </a:t>
            </a:r>
          </a:p>
          <a:p>
            <a:pPr>
              <a:lnSpc>
                <a:spcPct val="120000"/>
              </a:lnSpc>
              <a:spcBef>
                <a:spcPts val="600"/>
              </a:spcBef>
              <a:buClr>
                <a:srgbClr val="004994"/>
              </a:buClr>
            </a:pPr>
            <a:r>
              <a:rPr lang="de-DE" altLang="de-DE" sz="2000" dirty="0">
                <a:solidFill>
                  <a:schemeClr val="tx1"/>
                </a:solidFill>
              </a:rPr>
              <a:t>Woran erkennen wir sensibilisierende Stoffe?</a:t>
            </a:r>
          </a:p>
          <a:p>
            <a:pPr>
              <a:lnSpc>
                <a:spcPct val="120000"/>
              </a:lnSpc>
              <a:spcBef>
                <a:spcPts val="600"/>
              </a:spcBef>
              <a:buClr>
                <a:srgbClr val="004994"/>
              </a:buClr>
            </a:pPr>
            <a:r>
              <a:rPr lang="de-DE" altLang="de-DE" sz="2000" dirty="0">
                <a:solidFill>
                  <a:schemeClr val="tx1"/>
                </a:solidFill>
              </a:rPr>
              <a:t>Warum ist es wichtig, den Kontakt mit diesen Stoffen bestmöglich zu vermeiden? </a:t>
            </a:r>
          </a:p>
          <a:p>
            <a:pPr>
              <a:lnSpc>
                <a:spcPct val="120000"/>
              </a:lnSpc>
              <a:spcBef>
                <a:spcPts val="600"/>
              </a:spcBef>
              <a:buClr>
                <a:srgbClr val="004994"/>
              </a:buClr>
            </a:pPr>
            <a:r>
              <a:rPr lang="de-DE" altLang="de-DE" sz="2000" dirty="0">
                <a:solidFill>
                  <a:schemeClr val="tx1"/>
                </a:solidFill>
              </a:rPr>
              <a:t>Welche Schutzmaßnahmen gegenüber diesen Stoffen haben wir </a:t>
            </a:r>
            <a:br>
              <a:rPr lang="de-DE" altLang="de-DE" sz="2000" dirty="0">
                <a:solidFill>
                  <a:schemeClr val="tx1"/>
                </a:solidFill>
              </a:rPr>
            </a:br>
            <a:r>
              <a:rPr lang="de-DE" altLang="de-DE" sz="2000" dirty="0">
                <a:solidFill>
                  <a:schemeClr val="tx1"/>
                </a:solidFill>
              </a:rPr>
              <a:t>(z. B. technische Absaugung, persönliche Schutzausrüstungen)?</a:t>
            </a:r>
          </a:p>
          <a:p>
            <a:pPr>
              <a:lnSpc>
                <a:spcPct val="120000"/>
              </a:lnSpc>
              <a:spcBef>
                <a:spcPts val="600"/>
              </a:spcBef>
              <a:buClr>
                <a:srgbClr val="004994"/>
              </a:buClr>
            </a:pPr>
            <a:r>
              <a:rPr lang="de-DE" altLang="de-DE" sz="2000" dirty="0">
                <a:solidFill>
                  <a:schemeClr val="tx1"/>
                </a:solidFill>
              </a:rPr>
              <a:t>An wen wenden wir uns, wenn bei uns allergische Reaktionen während oder </a:t>
            </a:r>
            <a:br>
              <a:rPr lang="de-DE" altLang="de-DE" sz="2000" dirty="0">
                <a:solidFill>
                  <a:schemeClr val="tx1"/>
                </a:solidFill>
              </a:rPr>
            </a:br>
            <a:r>
              <a:rPr lang="de-DE" altLang="de-DE" sz="2000" dirty="0">
                <a:solidFill>
                  <a:schemeClr val="tx1"/>
                </a:solidFill>
              </a:rPr>
              <a:t>nach der Arbeit auftreten?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umsplatzhalter 3">
            <a:extLst>
              <a:ext uri="{FF2B5EF4-FFF2-40B4-BE49-F238E27FC236}">
                <a16:creationId xmlns:a16="http://schemas.microsoft.com/office/drawing/2014/main" id="{79CD5B55-9417-4C76-96AB-35534F50C037}"/>
              </a:ext>
            </a:extLst>
          </p:cNvPr>
          <p:cNvSpPr txBox="1">
            <a:spLocks noGrp="1"/>
          </p:cNvSpPr>
          <p:nvPr/>
        </p:nvSpPr>
        <p:spPr bwMode="auto">
          <a:xfrm>
            <a:off x="6064250" y="7023100"/>
            <a:ext cx="2133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endParaRPr lang="de-DE" altLang="de-DE" sz="1400" b="0">
              <a:solidFill>
                <a:schemeClr val="bg1"/>
              </a:solidFill>
            </a:endParaRPr>
          </a:p>
        </p:txBody>
      </p:sp>
      <p:sp>
        <p:nvSpPr>
          <p:cNvPr id="6148" name="Foliennummernplatzhalter 4">
            <a:extLst>
              <a:ext uri="{FF2B5EF4-FFF2-40B4-BE49-F238E27FC236}">
                <a16:creationId xmlns:a16="http://schemas.microsoft.com/office/drawing/2014/main" id="{3BF299C2-5777-4670-AD75-3200A6DA4BBB}"/>
              </a:ext>
            </a:extLst>
          </p:cNvPr>
          <p:cNvSpPr txBox="1">
            <a:spLocks noGrp="1"/>
          </p:cNvSpPr>
          <p:nvPr/>
        </p:nvSpPr>
        <p:spPr bwMode="auto">
          <a:xfrm>
            <a:off x="8580438" y="7023100"/>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r>
              <a:rPr lang="de-DE" altLang="de-DE" sz="1500" b="0">
                <a:solidFill>
                  <a:schemeClr val="bg1"/>
                </a:solidFill>
              </a:rPr>
              <a:t>Seite </a:t>
            </a:r>
            <a:fld id="{1F4A6A9E-2306-4E81-B3CA-198B6D7CB226}" type="slidenum">
              <a:rPr lang="de-DE" altLang="de-DE" sz="1500" b="0">
                <a:solidFill>
                  <a:schemeClr val="bg1"/>
                </a:solidFill>
              </a:rPr>
              <a:pPr algn="r" eaLnBrk="1" hangingPunct="1"/>
              <a:t>2</a:t>
            </a:fld>
            <a:endParaRPr lang="de-DE" altLang="de-DE" sz="1500" b="0">
              <a:solidFill>
                <a:schemeClr val="bg1"/>
              </a:solidFill>
            </a:endParaRPr>
          </a:p>
        </p:txBody>
      </p:sp>
      <p:sp>
        <p:nvSpPr>
          <p:cNvPr id="5125" name="Rechteck 6">
            <a:extLst>
              <a:ext uri="{FF2B5EF4-FFF2-40B4-BE49-F238E27FC236}">
                <a16:creationId xmlns:a16="http://schemas.microsoft.com/office/drawing/2014/main" id="{1C698872-F4FA-452D-8118-AF1A2D3C03E6}"/>
              </a:ext>
            </a:extLst>
          </p:cNvPr>
          <p:cNvSpPr>
            <a:spLocks noChangeArrowheads="1"/>
          </p:cNvSpPr>
          <p:nvPr/>
        </p:nvSpPr>
        <p:spPr bwMode="auto">
          <a:xfrm>
            <a:off x="506413" y="2052638"/>
            <a:ext cx="70183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defRPr/>
            </a:pPr>
            <a:r>
              <a:rPr lang="de-DE" altLang="de-DE" sz="2000" dirty="0">
                <a:solidFill>
                  <a:schemeClr val="tx1"/>
                </a:solidFill>
              </a:rPr>
              <a:t>Person</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54-jähriger Beschäftigter</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langjährige Tätigkeit im Bereich Logistik/Wareneingang eines Automobilzulieferers </a:t>
            </a:r>
            <a:endParaRPr lang="de-DE" altLang="de-DE" sz="2000" b="0" dirty="0"/>
          </a:p>
        </p:txBody>
      </p:sp>
      <p:sp>
        <p:nvSpPr>
          <p:cNvPr id="6150" name="Rechteck 7">
            <a:extLst>
              <a:ext uri="{FF2B5EF4-FFF2-40B4-BE49-F238E27FC236}">
                <a16:creationId xmlns:a16="http://schemas.microsoft.com/office/drawing/2014/main" id="{F4D7B3AA-5E87-4DAB-AB65-C68A2C59093E}"/>
              </a:ext>
            </a:extLst>
          </p:cNvPr>
          <p:cNvSpPr>
            <a:spLocks noChangeArrowheads="1"/>
          </p:cNvSpPr>
          <p:nvPr/>
        </p:nvSpPr>
        <p:spPr bwMode="auto">
          <a:xfrm>
            <a:off x="520700" y="4108450"/>
            <a:ext cx="86423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2000">
                <a:solidFill>
                  <a:schemeClr val="tx1"/>
                </a:solidFill>
              </a:rPr>
              <a:t>Aufgabe/Tätigkeit</a:t>
            </a:r>
          </a:p>
          <a:p>
            <a:pPr>
              <a:lnSpc>
                <a:spcPct val="120000"/>
              </a:lnSpc>
              <a:spcBef>
                <a:spcPts val="600"/>
              </a:spcBef>
              <a:buClr>
                <a:srgbClr val="004994"/>
              </a:buClr>
            </a:pPr>
            <a:r>
              <a:rPr lang="de-DE" altLang="de-DE" sz="2000" b="0">
                <a:solidFill>
                  <a:schemeClr val="tx1"/>
                </a:solidFill>
              </a:rPr>
              <a:t>Der Beschäftigte hat seinen Arbeitsplatz im Bereich Logistik/ Wareneingang. Dieser Bereich ist räumlich von der Fertigungshalle getrennt. </a:t>
            </a:r>
          </a:p>
          <a:p>
            <a:pPr>
              <a:lnSpc>
                <a:spcPct val="120000"/>
              </a:lnSpc>
              <a:spcBef>
                <a:spcPts val="600"/>
              </a:spcBef>
              <a:buClr>
                <a:srgbClr val="004994"/>
              </a:buClr>
            </a:pPr>
            <a:r>
              <a:rPr lang="de-DE" altLang="de-DE" sz="2000" b="0">
                <a:solidFill>
                  <a:schemeClr val="tx1"/>
                </a:solidFill>
              </a:rPr>
              <a:t>Zu seinen Aufgaben gehört es, Abstimmungen mit der Produktion vorzunehmen. Dafür betritt er regelmäßig den Produktionsbereich.</a:t>
            </a:r>
          </a:p>
        </p:txBody>
      </p:sp>
      <p:sp>
        <p:nvSpPr>
          <p:cNvPr id="8" name="Titel 1">
            <a:extLst>
              <a:ext uri="{FF2B5EF4-FFF2-40B4-BE49-F238E27FC236}">
                <a16:creationId xmlns:a16="http://schemas.microsoft.com/office/drawing/2014/main" id="{531B7036-41EF-43E8-B8FC-2D628FBF0385}"/>
              </a:ext>
            </a:extLst>
          </p:cNvPr>
          <p:cNvSpPr txBox="1">
            <a:spLocks noChangeArrowheads="1"/>
          </p:cNvSpPr>
          <p:nvPr/>
        </p:nvSpPr>
        <p:spPr bwMode="auto">
          <a:xfrm>
            <a:off x="52070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a:lstStyle>
          <a:p>
            <a:pPr eaLnBrk="1" hangingPunct="1"/>
            <a:r>
              <a:rPr lang="de-DE" altLang="de-DE" kern="0"/>
              <a:t>Arbeitssituation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5750C9B-CA98-48B0-8D76-B43F88CE6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163" y="1556868"/>
            <a:ext cx="5148000" cy="5151113"/>
          </a:xfrm>
          <a:prstGeom prst="rect">
            <a:avLst/>
          </a:prstGeom>
        </p:spPr>
      </p:pic>
      <p:sp>
        <p:nvSpPr>
          <p:cNvPr id="7171" name="Titel 1">
            <a:extLst>
              <a:ext uri="{FF2B5EF4-FFF2-40B4-BE49-F238E27FC236}">
                <a16:creationId xmlns:a16="http://schemas.microsoft.com/office/drawing/2014/main" id="{1F7F26E0-D105-42CA-BDB2-DC7F9C058BD4}"/>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7172" name="Foliennummernplatzhalter 4">
            <a:extLst>
              <a:ext uri="{FF2B5EF4-FFF2-40B4-BE49-F238E27FC236}">
                <a16:creationId xmlns:a16="http://schemas.microsoft.com/office/drawing/2014/main" id="{04D8792B-BC0E-4C42-B5B3-352EC51D52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C109C78A-F243-4539-8CFB-D42EF237F0FE}" type="slidenum">
              <a:rPr lang="de-DE" altLang="de-DE" sz="1500" b="0" smtClean="0">
                <a:solidFill>
                  <a:schemeClr val="bg1"/>
                </a:solidFill>
              </a:rPr>
              <a:pPr/>
              <a:t>3</a:t>
            </a:fld>
            <a:endParaRPr lang="de-DE" altLang="de-DE" sz="1500" b="0">
              <a:solidFill>
                <a:schemeClr val="bg1"/>
              </a:solidFill>
            </a:endParaRPr>
          </a:p>
        </p:txBody>
      </p:sp>
      <p:sp>
        <p:nvSpPr>
          <p:cNvPr id="7173" name="Rechteck 6">
            <a:extLst>
              <a:ext uri="{FF2B5EF4-FFF2-40B4-BE49-F238E27FC236}">
                <a16:creationId xmlns:a16="http://schemas.microsoft.com/office/drawing/2014/main" id="{4D847871-92BC-4027-89D2-E7382A51D3B6}"/>
              </a:ext>
            </a:extLst>
          </p:cNvPr>
          <p:cNvSpPr>
            <a:spLocks noChangeArrowheads="1"/>
          </p:cNvSpPr>
          <p:nvPr/>
        </p:nvSpPr>
        <p:spPr bwMode="auto">
          <a:xfrm>
            <a:off x="947738" y="2209800"/>
            <a:ext cx="3848100" cy="30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Der Beschäftigte ist täglich für </a:t>
            </a:r>
            <a:br>
              <a:rPr lang="de-DE" altLang="de-DE" sz="1800" b="0" dirty="0">
                <a:solidFill>
                  <a:schemeClr val="tx1"/>
                </a:solidFill>
              </a:rPr>
            </a:br>
            <a:r>
              <a:rPr lang="de-DE" altLang="de-DE" sz="1800" b="0" dirty="0">
                <a:solidFill>
                  <a:schemeClr val="tx1"/>
                </a:solidFill>
              </a:rPr>
              <a:t>ca. eine Stunde in der Produktionshalle, um Abstimmungsarbeiten durchzuführen. Im September 2011 wird dort eine neue Klebeauftrag- und Kaschieranlage für Heißschmelzkleber in Betrieb genommen.</a:t>
            </a:r>
          </a:p>
        </p:txBody>
      </p:sp>
      <p:sp>
        <p:nvSpPr>
          <p:cNvPr id="7174" name="Ellipse 15">
            <a:extLst>
              <a:ext uri="{FF2B5EF4-FFF2-40B4-BE49-F238E27FC236}">
                <a16:creationId xmlns:a16="http://schemas.microsoft.com/office/drawing/2014/main" id="{85593E54-62FD-4A40-9AC5-B7FACC0A5432}"/>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1</a:t>
            </a:r>
            <a:endParaRPr lang="de-DE" altLang="de-DE" sz="1400">
              <a:solidFill>
                <a:schemeClr val="bg1"/>
              </a:solidFill>
            </a:endParaRPr>
          </a:p>
        </p:txBody>
      </p:sp>
      <p:sp>
        <p:nvSpPr>
          <p:cNvPr id="2" name="Textfeld 1">
            <a:extLst>
              <a:ext uri="{FF2B5EF4-FFF2-40B4-BE49-F238E27FC236}">
                <a16:creationId xmlns:a16="http://schemas.microsoft.com/office/drawing/2014/main" id="{2594222B-3DA2-4F70-BB80-5BC2073F3104}"/>
              </a:ext>
            </a:extLst>
          </p:cNvPr>
          <p:cNvSpPr txBox="1"/>
          <p:nvPr/>
        </p:nvSpPr>
        <p:spPr>
          <a:xfrm>
            <a:off x="7950200" y="6284913"/>
            <a:ext cx="22828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September 2011</a:t>
            </a:r>
          </a:p>
        </p:txBody>
      </p:sp>
      <p:sp>
        <p:nvSpPr>
          <p:cNvPr id="7176" name="Rechteck 8">
            <a:extLst>
              <a:ext uri="{FF2B5EF4-FFF2-40B4-BE49-F238E27FC236}">
                <a16:creationId xmlns:a16="http://schemas.microsoft.com/office/drawing/2014/main" id="{BD0E99D0-2CC4-41D4-9260-722BD95F6F4D}"/>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92002CE-8811-484C-93D7-A5DB6F2CD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188" y="1549400"/>
            <a:ext cx="5148000" cy="5148000"/>
          </a:xfrm>
          <a:prstGeom prst="rect">
            <a:avLst/>
          </a:prstGeom>
        </p:spPr>
      </p:pic>
      <p:sp>
        <p:nvSpPr>
          <p:cNvPr id="9219" name="Foliennummernplatzhalter 4">
            <a:extLst>
              <a:ext uri="{FF2B5EF4-FFF2-40B4-BE49-F238E27FC236}">
                <a16:creationId xmlns:a16="http://schemas.microsoft.com/office/drawing/2014/main" id="{A5032436-4D55-474E-A59D-25CD769336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30F83408-708D-4B1D-BF11-F18882272BC3}" type="slidenum">
              <a:rPr lang="de-DE" altLang="de-DE" sz="1500" b="0" smtClean="0">
                <a:solidFill>
                  <a:schemeClr val="bg1"/>
                </a:solidFill>
              </a:rPr>
              <a:pPr/>
              <a:t>4</a:t>
            </a:fld>
            <a:endParaRPr lang="de-DE" altLang="de-DE" sz="1500" b="0">
              <a:solidFill>
                <a:schemeClr val="bg1"/>
              </a:solidFill>
            </a:endParaRPr>
          </a:p>
        </p:txBody>
      </p:sp>
      <p:sp>
        <p:nvSpPr>
          <p:cNvPr id="9220" name="Rechteck 6">
            <a:extLst>
              <a:ext uri="{FF2B5EF4-FFF2-40B4-BE49-F238E27FC236}">
                <a16:creationId xmlns:a16="http://schemas.microsoft.com/office/drawing/2014/main" id="{72EF6F79-934C-4124-B087-35D4FDBF0624}"/>
              </a:ext>
            </a:extLst>
          </p:cNvPr>
          <p:cNvSpPr>
            <a:spLocks noChangeArrowheads="1"/>
          </p:cNvSpPr>
          <p:nvPr/>
        </p:nvSpPr>
        <p:spPr bwMode="auto">
          <a:xfrm>
            <a:off x="947738" y="2209800"/>
            <a:ext cx="377348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Drei Monate später klagt der Beschäftigte über Luftnot und Atemgeräusche. Er geht zum Hausarzt, der ihn krankschreibt und ins Krankenhaus einweist. Nach einer Woche kehrt er beschwerdefrei an seinen Arbeitsplatz zurück.</a:t>
            </a:r>
          </a:p>
        </p:txBody>
      </p:sp>
      <p:sp>
        <p:nvSpPr>
          <p:cNvPr id="9221" name="Ellipse 15">
            <a:extLst>
              <a:ext uri="{FF2B5EF4-FFF2-40B4-BE49-F238E27FC236}">
                <a16:creationId xmlns:a16="http://schemas.microsoft.com/office/drawing/2014/main" id="{78DA22BB-2341-43C2-887C-5A509A320CEF}"/>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2</a:t>
            </a:r>
            <a:endParaRPr lang="de-DE" altLang="de-DE" sz="1400">
              <a:solidFill>
                <a:schemeClr val="bg1"/>
              </a:solidFill>
            </a:endParaRPr>
          </a:p>
        </p:txBody>
      </p:sp>
      <p:sp>
        <p:nvSpPr>
          <p:cNvPr id="9222" name="Titel 1">
            <a:extLst>
              <a:ext uri="{FF2B5EF4-FFF2-40B4-BE49-F238E27FC236}">
                <a16:creationId xmlns:a16="http://schemas.microsoft.com/office/drawing/2014/main" id="{E3EB6623-06A2-4732-B899-1909E3B4CC2E}"/>
              </a:ext>
            </a:extLst>
          </p:cNvPr>
          <p:cNvSpPr>
            <a:spLocks noGrp="1" noChangeArrowheads="1"/>
          </p:cNvSpPr>
          <p:nvPr>
            <p:ph type="title"/>
          </p:nvPr>
        </p:nvSpPr>
        <p:spPr>
          <a:xfrm>
            <a:off x="506413" y="1457325"/>
            <a:ext cx="9574212" cy="595313"/>
          </a:xfrm>
        </p:spPr>
        <p:txBody>
          <a:bodyPr/>
          <a:lstStyle/>
          <a:p>
            <a:pPr eaLnBrk="1" hangingPunct="1"/>
            <a:r>
              <a:rPr lang="de-DE" altLang="de-DE"/>
              <a:t>Beschwerden </a:t>
            </a:r>
          </a:p>
        </p:txBody>
      </p:sp>
      <p:sp>
        <p:nvSpPr>
          <p:cNvPr id="11" name="Textfeld 10">
            <a:extLst>
              <a:ext uri="{FF2B5EF4-FFF2-40B4-BE49-F238E27FC236}">
                <a16:creationId xmlns:a16="http://schemas.microsoft.com/office/drawing/2014/main" id="{BEDFDB50-3CCE-476C-A436-702611ABEAA5}"/>
              </a:ext>
            </a:extLst>
          </p:cNvPr>
          <p:cNvSpPr txBox="1"/>
          <p:nvPr/>
        </p:nvSpPr>
        <p:spPr>
          <a:xfrm>
            <a:off x="7950200" y="6275388"/>
            <a:ext cx="22828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Dezember 2011</a:t>
            </a:r>
          </a:p>
        </p:txBody>
      </p:sp>
      <p:sp>
        <p:nvSpPr>
          <p:cNvPr id="9224" name="Rechteck 13">
            <a:extLst>
              <a:ext uri="{FF2B5EF4-FFF2-40B4-BE49-F238E27FC236}">
                <a16:creationId xmlns:a16="http://schemas.microsoft.com/office/drawing/2014/main" id="{50C3E934-D771-45CC-BC13-3E730105DFA5}"/>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070EC28-99F6-45F2-A016-2B7A6BB43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056" y="1549400"/>
            <a:ext cx="5148000" cy="5151113"/>
          </a:xfrm>
          <a:prstGeom prst="rect">
            <a:avLst/>
          </a:prstGeom>
        </p:spPr>
      </p:pic>
      <p:sp>
        <p:nvSpPr>
          <p:cNvPr id="10243" name="Titel 1">
            <a:extLst>
              <a:ext uri="{FF2B5EF4-FFF2-40B4-BE49-F238E27FC236}">
                <a16:creationId xmlns:a16="http://schemas.microsoft.com/office/drawing/2014/main" id="{410D2C00-A618-44B1-96A2-432A7119E689}"/>
              </a:ext>
            </a:extLst>
          </p:cNvPr>
          <p:cNvSpPr>
            <a:spLocks noGrp="1" noChangeArrowheads="1"/>
          </p:cNvSpPr>
          <p:nvPr>
            <p:ph type="title"/>
          </p:nvPr>
        </p:nvSpPr>
        <p:spPr>
          <a:xfrm>
            <a:off x="506413" y="1457325"/>
            <a:ext cx="9574212" cy="595313"/>
          </a:xfrm>
        </p:spPr>
        <p:txBody>
          <a:bodyPr/>
          <a:lstStyle/>
          <a:p>
            <a:pPr eaLnBrk="1" hangingPunct="1"/>
            <a:r>
              <a:rPr lang="de-DE" altLang="de-DE"/>
              <a:t>Beschwerden</a:t>
            </a:r>
          </a:p>
        </p:txBody>
      </p:sp>
      <p:sp>
        <p:nvSpPr>
          <p:cNvPr id="10244" name="Foliennummernplatzhalter 4">
            <a:extLst>
              <a:ext uri="{FF2B5EF4-FFF2-40B4-BE49-F238E27FC236}">
                <a16:creationId xmlns:a16="http://schemas.microsoft.com/office/drawing/2014/main" id="{19D9ED7E-8492-4AC9-B121-3352BB9B1C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D0C5474E-ACFE-46AD-88D8-A7EDB4690D12}" type="slidenum">
              <a:rPr lang="de-DE" altLang="de-DE" sz="1500" b="0" smtClean="0">
                <a:solidFill>
                  <a:schemeClr val="bg1"/>
                </a:solidFill>
              </a:rPr>
              <a:pPr/>
              <a:t>5</a:t>
            </a:fld>
            <a:endParaRPr lang="de-DE" altLang="de-DE" sz="1500" b="0">
              <a:solidFill>
                <a:schemeClr val="bg1"/>
              </a:solidFill>
            </a:endParaRPr>
          </a:p>
        </p:txBody>
      </p:sp>
      <p:sp>
        <p:nvSpPr>
          <p:cNvPr id="10245" name="Rechteck 6">
            <a:extLst>
              <a:ext uri="{FF2B5EF4-FFF2-40B4-BE49-F238E27FC236}">
                <a16:creationId xmlns:a16="http://schemas.microsoft.com/office/drawing/2014/main" id="{2C8682ED-33CD-48FB-8A25-87F0D3B8118B}"/>
              </a:ext>
            </a:extLst>
          </p:cNvPr>
          <p:cNvSpPr>
            <a:spLocks noChangeArrowheads="1"/>
          </p:cNvSpPr>
          <p:nvPr/>
        </p:nvSpPr>
        <p:spPr bwMode="auto">
          <a:xfrm>
            <a:off x="947738" y="2209800"/>
            <a:ext cx="39893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a:solidFill>
                  <a:schemeClr val="tx1"/>
                </a:solidFill>
              </a:rPr>
              <a:t>Die Atembeschwerden treten wieder auf. Der Beschäftigte wird erneut ins Krankenhaus eingeliefert und später zur weiteren Abklärung in eine Lungenfachklinik verlegt.</a:t>
            </a:r>
            <a:endParaRPr lang="de-DE" altLang="de-DE" sz="1400" b="0">
              <a:solidFill>
                <a:srgbClr val="FF0000"/>
              </a:solidFill>
            </a:endParaRPr>
          </a:p>
        </p:txBody>
      </p:sp>
      <p:sp>
        <p:nvSpPr>
          <p:cNvPr id="10246" name="Ellipse 15">
            <a:extLst>
              <a:ext uri="{FF2B5EF4-FFF2-40B4-BE49-F238E27FC236}">
                <a16:creationId xmlns:a16="http://schemas.microsoft.com/office/drawing/2014/main" id="{905059FE-94C8-43DD-B66A-F729C73E2802}"/>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3</a:t>
            </a:r>
            <a:endParaRPr lang="de-DE" altLang="de-DE" sz="1400">
              <a:solidFill>
                <a:schemeClr val="bg1"/>
              </a:solidFill>
            </a:endParaRPr>
          </a:p>
        </p:txBody>
      </p:sp>
      <p:sp>
        <p:nvSpPr>
          <p:cNvPr id="10" name="Textfeld 9">
            <a:extLst>
              <a:ext uri="{FF2B5EF4-FFF2-40B4-BE49-F238E27FC236}">
                <a16:creationId xmlns:a16="http://schemas.microsoft.com/office/drawing/2014/main" id="{F39542DB-B88C-4E6A-8A0B-A38BEAE91C7D}"/>
              </a:ext>
            </a:extLst>
          </p:cNvPr>
          <p:cNvSpPr txBox="1"/>
          <p:nvPr/>
        </p:nvSpPr>
        <p:spPr>
          <a:xfrm>
            <a:off x="7950200" y="6281738"/>
            <a:ext cx="22828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Januar 2012</a:t>
            </a:r>
          </a:p>
        </p:txBody>
      </p:sp>
      <p:sp>
        <p:nvSpPr>
          <p:cNvPr id="10248" name="Rechteck 11">
            <a:extLst>
              <a:ext uri="{FF2B5EF4-FFF2-40B4-BE49-F238E27FC236}">
                <a16:creationId xmlns:a16="http://schemas.microsoft.com/office/drawing/2014/main" id="{3BAC238F-7D10-447B-925A-3ACCB95D2186}"/>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3ADEC34-4578-4C72-B342-B921E6099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608" y="1549400"/>
            <a:ext cx="5148000" cy="5148000"/>
          </a:xfrm>
          <a:prstGeom prst="rect">
            <a:avLst/>
          </a:prstGeom>
        </p:spPr>
      </p:pic>
      <p:sp>
        <p:nvSpPr>
          <p:cNvPr id="11267" name="Titel 1">
            <a:extLst>
              <a:ext uri="{FF2B5EF4-FFF2-40B4-BE49-F238E27FC236}">
                <a16:creationId xmlns:a16="http://schemas.microsoft.com/office/drawing/2014/main" id="{C5A1869B-9358-4D5D-9AD2-330AC2F90BF7}"/>
              </a:ext>
            </a:extLst>
          </p:cNvPr>
          <p:cNvSpPr>
            <a:spLocks noGrp="1" noChangeArrowheads="1"/>
          </p:cNvSpPr>
          <p:nvPr>
            <p:ph type="title"/>
          </p:nvPr>
        </p:nvSpPr>
        <p:spPr>
          <a:xfrm>
            <a:off x="506413" y="1457325"/>
            <a:ext cx="9574212" cy="595313"/>
          </a:xfrm>
        </p:spPr>
        <p:txBody>
          <a:bodyPr/>
          <a:lstStyle/>
          <a:p>
            <a:pPr eaLnBrk="1" hangingPunct="1"/>
            <a:r>
              <a:rPr lang="de-DE" altLang="de-DE"/>
              <a:t>Diagnose</a:t>
            </a:r>
          </a:p>
        </p:txBody>
      </p:sp>
      <p:sp>
        <p:nvSpPr>
          <p:cNvPr id="11268" name="Foliennummernplatzhalter 4">
            <a:extLst>
              <a:ext uri="{FF2B5EF4-FFF2-40B4-BE49-F238E27FC236}">
                <a16:creationId xmlns:a16="http://schemas.microsoft.com/office/drawing/2014/main" id="{F55089DB-802E-4579-AE73-BA17E791696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7528F54C-6876-4B5F-BE30-943004D548D3}" type="slidenum">
              <a:rPr lang="de-DE" altLang="de-DE" sz="1500" b="0" smtClean="0">
                <a:solidFill>
                  <a:schemeClr val="bg1"/>
                </a:solidFill>
              </a:rPr>
              <a:pPr/>
              <a:t>6</a:t>
            </a:fld>
            <a:endParaRPr lang="de-DE" altLang="de-DE" sz="1500" b="0">
              <a:solidFill>
                <a:schemeClr val="bg1"/>
              </a:solidFill>
            </a:endParaRPr>
          </a:p>
        </p:txBody>
      </p:sp>
      <p:sp>
        <p:nvSpPr>
          <p:cNvPr id="11269" name="Rechteck 6">
            <a:extLst>
              <a:ext uri="{FF2B5EF4-FFF2-40B4-BE49-F238E27FC236}">
                <a16:creationId xmlns:a16="http://schemas.microsoft.com/office/drawing/2014/main" id="{090730C2-1EFD-4ACA-A711-AFE7483E3E22}"/>
              </a:ext>
            </a:extLst>
          </p:cNvPr>
          <p:cNvSpPr>
            <a:spLocks noChangeArrowheads="1"/>
          </p:cNvSpPr>
          <p:nvPr/>
        </p:nvSpPr>
        <p:spPr bwMode="auto">
          <a:xfrm>
            <a:off x="947738" y="2209800"/>
            <a:ext cx="4087812"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Der Facharzt stellt ein </a:t>
            </a:r>
            <a:r>
              <a:rPr lang="de-DE" altLang="de-DE" sz="1800" b="0" dirty="0" err="1">
                <a:solidFill>
                  <a:schemeClr val="tx1"/>
                </a:solidFill>
              </a:rPr>
              <a:t>Isocyanatasthma</a:t>
            </a:r>
            <a:r>
              <a:rPr lang="de-DE" altLang="de-DE" sz="1800" b="0" dirty="0">
                <a:solidFill>
                  <a:schemeClr val="tx1"/>
                </a:solidFill>
              </a:rPr>
              <a:t> fest. </a:t>
            </a:r>
            <a:br>
              <a:rPr lang="de-DE" altLang="de-DE" sz="1800" b="0" dirty="0">
                <a:solidFill>
                  <a:schemeClr val="tx1"/>
                </a:solidFill>
              </a:rPr>
            </a:br>
            <a:r>
              <a:rPr lang="de-DE" altLang="de-DE" sz="1800" b="0" dirty="0">
                <a:solidFill>
                  <a:schemeClr val="tx1"/>
                </a:solidFill>
              </a:rPr>
              <a:t>Mit Zustimmung des Beschäftigten informiert der Arzt den Betrieb über die Diagnose. Daraufhin wird eine Luftmessung durchgeführt, die eine teilweise drastische Überschreitung des Grenzwerts (AGW) für Isocyanate im Bereich der neuen Anlage ergibt. </a:t>
            </a:r>
          </a:p>
          <a:p>
            <a:pPr>
              <a:lnSpc>
                <a:spcPct val="120000"/>
              </a:lnSpc>
              <a:spcBef>
                <a:spcPts val="600"/>
              </a:spcBef>
              <a:buClr>
                <a:srgbClr val="004994"/>
              </a:buClr>
            </a:pPr>
            <a:endParaRPr lang="de-DE" altLang="de-DE" sz="1400" b="0" dirty="0">
              <a:solidFill>
                <a:srgbClr val="FF0000"/>
              </a:solidFill>
            </a:endParaRPr>
          </a:p>
          <a:p>
            <a:pPr>
              <a:lnSpc>
                <a:spcPct val="120000"/>
              </a:lnSpc>
              <a:spcBef>
                <a:spcPts val="600"/>
              </a:spcBef>
              <a:buClr>
                <a:srgbClr val="004994"/>
              </a:buClr>
            </a:pPr>
            <a:endParaRPr lang="de-DE" altLang="de-DE" sz="1400" b="0" dirty="0">
              <a:solidFill>
                <a:srgbClr val="FF0000"/>
              </a:solidFill>
            </a:endParaRPr>
          </a:p>
          <a:p>
            <a:pPr>
              <a:lnSpc>
                <a:spcPct val="120000"/>
              </a:lnSpc>
              <a:spcBef>
                <a:spcPts val="600"/>
              </a:spcBef>
              <a:buClr>
                <a:srgbClr val="004994"/>
              </a:buClr>
            </a:pPr>
            <a:endParaRPr lang="de-DE" altLang="de-DE" sz="1400" b="0" dirty="0">
              <a:solidFill>
                <a:srgbClr val="FF0000"/>
              </a:solidFill>
            </a:endParaRPr>
          </a:p>
        </p:txBody>
      </p:sp>
      <p:sp>
        <p:nvSpPr>
          <p:cNvPr id="11270" name="Ellipse 15">
            <a:extLst>
              <a:ext uri="{FF2B5EF4-FFF2-40B4-BE49-F238E27FC236}">
                <a16:creationId xmlns:a16="http://schemas.microsoft.com/office/drawing/2014/main" id="{608604EC-26D0-4F92-A88D-75E841025CDF}"/>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a:t>
            </a:r>
            <a:endParaRPr lang="de-DE" altLang="de-DE" sz="1400">
              <a:solidFill>
                <a:schemeClr val="bg1"/>
              </a:solidFill>
            </a:endParaRPr>
          </a:p>
        </p:txBody>
      </p:sp>
      <p:sp>
        <p:nvSpPr>
          <p:cNvPr id="11272" name="Rechteck 11">
            <a:extLst>
              <a:ext uri="{FF2B5EF4-FFF2-40B4-BE49-F238E27FC236}">
                <a16:creationId xmlns:a16="http://schemas.microsoft.com/office/drawing/2014/main" id="{F973E3D2-A4BD-4236-91E8-6D94E222059A}"/>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9" name="Textfeld 8">
            <a:extLst>
              <a:ext uri="{FF2B5EF4-FFF2-40B4-BE49-F238E27FC236}">
                <a16:creationId xmlns:a16="http://schemas.microsoft.com/office/drawing/2014/main" id="{BD8600C4-0BC8-453C-83A7-BC4436360E64}"/>
              </a:ext>
            </a:extLst>
          </p:cNvPr>
          <p:cNvSpPr txBox="1"/>
          <p:nvPr/>
        </p:nvSpPr>
        <p:spPr>
          <a:xfrm>
            <a:off x="8115300" y="6278563"/>
            <a:ext cx="21177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Januar 2012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D34FFAB-A830-4480-92C3-B1EDC7808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200" y="2352675"/>
            <a:ext cx="4356000" cy="4356000"/>
          </a:xfrm>
          <a:prstGeom prst="rect">
            <a:avLst/>
          </a:prstGeom>
        </p:spPr>
      </p:pic>
      <p:sp>
        <p:nvSpPr>
          <p:cNvPr id="12291" name="Titel 1">
            <a:extLst>
              <a:ext uri="{FF2B5EF4-FFF2-40B4-BE49-F238E27FC236}">
                <a16:creationId xmlns:a16="http://schemas.microsoft.com/office/drawing/2014/main" id="{36BB0CF3-2B75-4B61-8E28-922C47C29A2A}"/>
              </a:ext>
            </a:extLst>
          </p:cNvPr>
          <p:cNvSpPr>
            <a:spLocks noGrp="1" noChangeArrowheads="1"/>
          </p:cNvSpPr>
          <p:nvPr>
            <p:ph type="title"/>
          </p:nvPr>
        </p:nvSpPr>
        <p:spPr>
          <a:xfrm>
            <a:off x="506413" y="1457325"/>
            <a:ext cx="9574212" cy="595313"/>
          </a:xfrm>
        </p:spPr>
        <p:txBody>
          <a:bodyPr/>
          <a:lstStyle/>
          <a:p>
            <a:r>
              <a:rPr lang="de-DE" altLang="de-DE"/>
              <a:t>Zeitraum nach der Diagnose</a:t>
            </a:r>
          </a:p>
        </p:txBody>
      </p:sp>
      <p:sp>
        <p:nvSpPr>
          <p:cNvPr id="12292" name="Foliennummernplatzhalter 4">
            <a:extLst>
              <a:ext uri="{FF2B5EF4-FFF2-40B4-BE49-F238E27FC236}">
                <a16:creationId xmlns:a16="http://schemas.microsoft.com/office/drawing/2014/main" id="{0EBD97BD-AE28-4F82-B381-221E75231C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1861485-B02D-4754-B49A-2AEC23408E1E}" type="slidenum">
              <a:rPr lang="de-DE" altLang="de-DE" sz="1500" b="0" smtClean="0">
                <a:solidFill>
                  <a:schemeClr val="bg1"/>
                </a:solidFill>
              </a:rPr>
              <a:pPr/>
              <a:t>7</a:t>
            </a:fld>
            <a:endParaRPr lang="de-DE" altLang="de-DE" sz="1500" b="0">
              <a:solidFill>
                <a:schemeClr val="bg1"/>
              </a:solidFill>
            </a:endParaRPr>
          </a:p>
        </p:txBody>
      </p:sp>
      <p:sp>
        <p:nvSpPr>
          <p:cNvPr id="6" name="Inhaltsplatzhalter 2">
            <a:extLst>
              <a:ext uri="{FF2B5EF4-FFF2-40B4-BE49-F238E27FC236}">
                <a16:creationId xmlns:a16="http://schemas.microsoft.com/office/drawing/2014/main" id="{D308A331-3519-4512-A818-9CE16455B58B}"/>
              </a:ext>
            </a:extLst>
          </p:cNvPr>
          <p:cNvSpPr>
            <a:spLocks noGrp="1"/>
          </p:cNvSpPr>
          <p:nvPr>
            <p:ph idx="1"/>
          </p:nvPr>
        </p:nvSpPr>
        <p:spPr>
          <a:xfrm>
            <a:off x="1035050" y="2252663"/>
            <a:ext cx="4932363" cy="2762250"/>
          </a:xfrm>
        </p:spPr>
        <p:txBody>
          <a:bodyPr/>
          <a:lstStyle/>
          <a:p>
            <a:pPr marL="0" indent="0" defTabSz="914400">
              <a:lnSpc>
                <a:spcPct val="120000"/>
              </a:lnSpc>
              <a:spcBef>
                <a:spcPts val="600"/>
              </a:spcBef>
              <a:buClr>
                <a:srgbClr val="004994"/>
              </a:buClr>
              <a:buFontTx/>
              <a:buNone/>
              <a:defRPr/>
            </a:pPr>
            <a:r>
              <a:rPr lang="de-DE" sz="1800" kern="1200" dirty="0">
                <a:solidFill>
                  <a:schemeClr val="tx1"/>
                </a:solidFill>
              </a:rPr>
              <a:t>Die Absauganlage wird verbessert, sodass </a:t>
            </a:r>
            <a:br>
              <a:rPr lang="de-DE" sz="1800" kern="1200" dirty="0">
                <a:solidFill>
                  <a:schemeClr val="tx1"/>
                </a:solidFill>
              </a:rPr>
            </a:br>
            <a:r>
              <a:rPr lang="de-DE" sz="1800" kern="1200" dirty="0">
                <a:solidFill>
                  <a:schemeClr val="tx1"/>
                </a:solidFill>
              </a:rPr>
              <a:t>der Grenzwert für Isocyanate eingehalten wird. Die Wirksamkeit der Absauganlage wird durch den Messtechniker überprüft. Der Beschäftigte nimmt seine Arbeit wieder auf.</a:t>
            </a:r>
          </a:p>
          <a:p>
            <a:pPr marL="0" indent="0" defTabSz="914400">
              <a:lnSpc>
                <a:spcPct val="120000"/>
              </a:lnSpc>
              <a:spcBef>
                <a:spcPts val="600"/>
              </a:spcBef>
              <a:buClr>
                <a:srgbClr val="004994"/>
              </a:buClr>
              <a:buFontTx/>
              <a:buNone/>
              <a:defRPr/>
            </a:pPr>
            <a:endParaRPr lang="de-DE" sz="1800" kern="1200" dirty="0">
              <a:solidFill>
                <a:schemeClr val="tx1"/>
              </a:solidFill>
            </a:endParaRPr>
          </a:p>
          <a:p>
            <a:pPr marL="0" indent="0" defTabSz="914400">
              <a:lnSpc>
                <a:spcPct val="120000"/>
              </a:lnSpc>
              <a:spcBef>
                <a:spcPts val="600"/>
              </a:spcBef>
              <a:buClr>
                <a:srgbClr val="004994"/>
              </a:buClr>
              <a:buFontTx/>
              <a:buNone/>
              <a:defRPr/>
            </a:pPr>
            <a:endParaRPr lang="de-DE" sz="1400" kern="1200" dirty="0">
              <a:solidFill>
                <a:srgbClr val="FF0000"/>
              </a:solidFill>
            </a:endParaRPr>
          </a:p>
        </p:txBody>
      </p:sp>
      <p:sp>
        <p:nvSpPr>
          <p:cNvPr id="12294" name="Ellipse 15">
            <a:extLst>
              <a:ext uri="{FF2B5EF4-FFF2-40B4-BE49-F238E27FC236}">
                <a16:creationId xmlns:a16="http://schemas.microsoft.com/office/drawing/2014/main" id="{342FADA6-04D3-4A2B-8E24-B6F7C247FAFA}"/>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5</a:t>
            </a:r>
            <a:endParaRPr lang="de-DE" altLang="de-DE" sz="1400">
              <a:solidFill>
                <a:schemeClr val="bg1"/>
              </a:solidFill>
            </a:endParaRPr>
          </a:p>
        </p:txBody>
      </p:sp>
      <p:sp>
        <p:nvSpPr>
          <p:cNvPr id="10" name="Textfeld 9">
            <a:extLst>
              <a:ext uri="{FF2B5EF4-FFF2-40B4-BE49-F238E27FC236}">
                <a16:creationId xmlns:a16="http://schemas.microsoft.com/office/drawing/2014/main" id="{3111CC6F-E4C3-44A0-A8EB-F5ABECE4FB8C}"/>
              </a:ext>
            </a:extLst>
          </p:cNvPr>
          <p:cNvSpPr txBox="1"/>
          <p:nvPr/>
        </p:nvSpPr>
        <p:spPr>
          <a:xfrm>
            <a:off x="8115300" y="6278563"/>
            <a:ext cx="21177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Februar 2012</a:t>
            </a:r>
          </a:p>
        </p:txBody>
      </p:sp>
      <p:sp>
        <p:nvSpPr>
          <p:cNvPr id="12295" name="Rechteck 11">
            <a:extLst>
              <a:ext uri="{FF2B5EF4-FFF2-40B4-BE49-F238E27FC236}">
                <a16:creationId xmlns:a16="http://schemas.microsoft.com/office/drawing/2014/main" id="{ABEF4036-4A61-4F4B-A514-9094C42E9E89}"/>
              </a:ext>
            </a:extLst>
          </p:cNvPr>
          <p:cNvSpPr>
            <a:spLocks noChangeArrowheads="1"/>
          </p:cNvSpPr>
          <p:nvPr/>
        </p:nvSpPr>
        <p:spPr bwMode="auto">
          <a:xfrm>
            <a:off x="6045200" y="2352675"/>
            <a:ext cx="4344988" cy="43449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B9833C-9B8E-4B29-96E3-F42E60062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200" y="2352675"/>
            <a:ext cx="4356000" cy="4358629"/>
          </a:xfrm>
          <a:prstGeom prst="rect">
            <a:avLst/>
          </a:prstGeom>
        </p:spPr>
      </p:pic>
      <p:sp>
        <p:nvSpPr>
          <p:cNvPr id="13315" name="Titel 1">
            <a:extLst>
              <a:ext uri="{FF2B5EF4-FFF2-40B4-BE49-F238E27FC236}">
                <a16:creationId xmlns:a16="http://schemas.microsoft.com/office/drawing/2014/main" id="{983FE12F-BC41-463E-8BB2-A243C4B90ED4}"/>
              </a:ext>
            </a:extLst>
          </p:cNvPr>
          <p:cNvSpPr>
            <a:spLocks noGrp="1" noChangeArrowheads="1"/>
          </p:cNvSpPr>
          <p:nvPr>
            <p:ph type="title"/>
          </p:nvPr>
        </p:nvSpPr>
        <p:spPr>
          <a:xfrm>
            <a:off x="506413" y="1457325"/>
            <a:ext cx="9574212" cy="595313"/>
          </a:xfrm>
        </p:spPr>
        <p:txBody>
          <a:bodyPr/>
          <a:lstStyle/>
          <a:p>
            <a:r>
              <a:rPr lang="de-DE" altLang="de-DE"/>
              <a:t>Zeitraum nach der Diagnose</a:t>
            </a:r>
          </a:p>
        </p:txBody>
      </p:sp>
      <p:sp>
        <p:nvSpPr>
          <p:cNvPr id="13316" name="Foliennummernplatzhalter 4">
            <a:extLst>
              <a:ext uri="{FF2B5EF4-FFF2-40B4-BE49-F238E27FC236}">
                <a16:creationId xmlns:a16="http://schemas.microsoft.com/office/drawing/2014/main" id="{A9FB53F8-FCA7-4CE0-BEB2-F608EB7C745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7B24384A-8F64-4CA3-83C5-DD571D97B69E}" type="slidenum">
              <a:rPr lang="de-DE" altLang="de-DE" sz="1500" b="0" smtClean="0">
                <a:solidFill>
                  <a:schemeClr val="bg1"/>
                </a:solidFill>
              </a:rPr>
              <a:pPr/>
              <a:t>8</a:t>
            </a:fld>
            <a:endParaRPr lang="de-DE" altLang="de-DE" sz="1500" b="0">
              <a:solidFill>
                <a:schemeClr val="bg1"/>
              </a:solidFill>
            </a:endParaRPr>
          </a:p>
        </p:txBody>
      </p:sp>
      <p:sp>
        <p:nvSpPr>
          <p:cNvPr id="6" name="Inhaltsplatzhalter 2">
            <a:extLst>
              <a:ext uri="{FF2B5EF4-FFF2-40B4-BE49-F238E27FC236}">
                <a16:creationId xmlns:a16="http://schemas.microsoft.com/office/drawing/2014/main" id="{193D54CA-7006-410B-A212-C8682501E3BC}"/>
              </a:ext>
            </a:extLst>
          </p:cNvPr>
          <p:cNvSpPr>
            <a:spLocks noGrp="1"/>
          </p:cNvSpPr>
          <p:nvPr>
            <p:ph idx="1"/>
          </p:nvPr>
        </p:nvSpPr>
        <p:spPr>
          <a:xfrm>
            <a:off x="1035050" y="2262188"/>
            <a:ext cx="4932363" cy="2762250"/>
          </a:xfrm>
        </p:spPr>
        <p:txBody>
          <a:bodyPr/>
          <a:lstStyle/>
          <a:p>
            <a:pPr marL="0" indent="0" defTabSz="914400">
              <a:lnSpc>
                <a:spcPct val="120000"/>
              </a:lnSpc>
              <a:spcBef>
                <a:spcPts val="600"/>
              </a:spcBef>
              <a:buClr>
                <a:srgbClr val="004994"/>
              </a:buClr>
              <a:buFontTx/>
              <a:buNone/>
              <a:defRPr/>
            </a:pPr>
            <a:r>
              <a:rPr lang="de-DE" sz="1800" kern="1200" dirty="0">
                <a:solidFill>
                  <a:schemeClr val="tx1"/>
                </a:solidFill>
              </a:rPr>
              <a:t>Nach mehreren Monaten treten die Beschwerden erneut auf, da er mittlerweile allergisch auf Isocyanate reagiert. </a:t>
            </a:r>
            <a:br>
              <a:rPr lang="de-DE" sz="1800" kern="1200" dirty="0">
                <a:solidFill>
                  <a:schemeClr val="tx1"/>
                </a:solidFill>
              </a:rPr>
            </a:br>
            <a:r>
              <a:rPr lang="de-DE" sz="1800" kern="1200" dirty="0">
                <a:solidFill>
                  <a:schemeClr val="tx1"/>
                </a:solidFill>
              </a:rPr>
              <a:t>Der Beschäftigte muss seine Tätigkeit </a:t>
            </a:r>
            <a:br>
              <a:rPr lang="de-DE" sz="1800" kern="1200" dirty="0">
                <a:solidFill>
                  <a:schemeClr val="tx1"/>
                </a:solidFill>
              </a:rPr>
            </a:br>
            <a:r>
              <a:rPr lang="de-DE" sz="1800" kern="1200" dirty="0">
                <a:solidFill>
                  <a:schemeClr val="tx1"/>
                </a:solidFill>
              </a:rPr>
              <a:t>im Betrieb aufgeben.</a:t>
            </a:r>
          </a:p>
          <a:p>
            <a:pPr marL="0" indent="0" defTabSz="914400">
              <a:lnSpc>
                <a:spcPct val="120000"/>
              </a:lnSpc>
              <a:spcBef>
                <a:spcPts val="600"/>
              </a:spcBef>
              <a:buClr>
                <a:srgbClr val="004994"/>
              </a:buClr>
              <a:buFontTx/>
              <a:buNone/>
              <a:defRPr/>
            </a:pPr>
            <a:endParaRPr lang="de-DE" sz="1400" kern="1200" dirty="0">
              <a:solidFill>
                <a:srgbClr val="FF0000"/>
              </a:solidFill>
            </a:endParaRPr>
          </a:p>
        </p:txBody>
      </p:sp>
      <p:sp>
        <p:nvSpPr>
          <p:cNvPr id="13318" name="Ellipse 15">
            <a:extLst>
              <a:ext uri="{FF2B5EF4-FFF2-40B4-BE49-F238E27FC236}">
                <a16:creationId xmlns:a16="http://schemas.microsoft.com/office/drawing/2014/main" id="{C20AF83B-A635-483C-A51C-7F79797F0610}"/>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6</a:t>
            </a:r>
            <a:endParaRPr lang="de-DE" altLang="de-DE" sz="1400">
              <a:solidFill>
                <a:schemeClr val="bg1"/>
              </a:solidFill>
            </a:endParaRPr>
          </a:p>
        </p:txBody>
      </p:sp>
      <p:sp>
        <p:nvSpPr>
          <p:cNvPr id="10" name="Textfeld 9">
            <a:extLst>
              <a:ext uri="{FF2B5EF4-FFF2-40B4-BE49-F238E27FC236}">
                <a16:creationId xmlns:a16="http://schemas.microsoft.com/office/drawing/2014/main" id="{0C12980D-695A-48C8-8BAE-5DD5090F023A}"/>
              </a:ext>
            </a:extLst>
          </p:cNvPr>
          <p:cNvSpPr txBox="1"/>
          <p:nvPr/>
        </p:nvSpPr>
        <p:spPr>
          <a:xfrm>
            <a:off x="8115300" y="6278563"/>
            <a:ext cx="21177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Mai 2012</a:t>
            </a:r>
          </a:p>
        </p:txBody>
      </p:sp>
      <p:sp>
        <p:nvSpPr>
          <p:cNvPr id="13319" name="Rechteck 11">
            <a:extLst>
              <a:ext uri="{FF2B5EF4-FFF2-40B4-BE49-F238E27FC236}">
                <a16:creationId xmlns:a16="http://schemas.microsoft.com/office/drawing/2014/main" id="{352947BF-E965-4273-8F1E-747DD9684A06}"/>
              </a:ext>
            </a:extLst>
          </p:cNvPr>
          <p:cNvSpPr>
            <a:spLocks noChangeArrowheads="1"/>
          </p:cNvSpPr>
          <p:nvPr/>
        </p:nvSpPr>
        <p:spPr bwMode="auto">
          <a:xfrm>
            <a:off x="6045200" y="2352675"/>
            <a:ext cx="4344988" cy="43449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0F6ED11E-8FF6-4178-8D20-6A2C2A1F056A}"/>
              </a:ext>
            </a:extLst>
          </p:cNvPr>
          <p:cNvSpPr>
            <a:spLocks noGrp="1" noChangeArrowheads="1"/>
          </p:cNvSpPr>
          <p:nvPr>
            <p:ph type="title"/>
          </p:nvPr>
        </p:nvSpPr>
        <p:spPr>
          <a:xfrm>
            <a:off x="506413" y="1457325"/>
            <a:ext cx="9574212" cy="595313"/>
          </a:xfrm>
        </p:spPr>
        <p:txBody>
          <a:bodyPr/>
          <a:lstStyle/>
          <a:p>
            <a:pPr eaLnBrk="1" hangingPunct="1"/>
            <a:r>
              <a:rPr lang="de-DE" altLang="de-DE"/>
              <a:t>Folgen der Erkrankung </a:t>
            </a:r>
          </a:p>
        </p:txBody>
      </p:sp>
      <p:sp>
        <p:nvSpPr>
          <p:cNvPr id="14339" name="Foliennummernplatzhalter 4">
            <a:extLst>
              <a:ext uri="{FF2B5EF4-FFF2-40B4-BE49-F238E27FC236}">
                <a16:creationId xmlns:a16="http://schemas.microsoft.com/office/drawing/2014/main" id="{C559B4C2-1B02-44E9-B49D-FC6AFCB8AAB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27AF5187-2EED-4204-BF6F-1C4F737393E0}" type="slidenum">
              <a:rPr lang="de-DE" altLang="de-DE" sz="1500" b="0" smtClean="0">
                <a:solidFill>
                  <a:schemeClr val="bg1"/>
                </a:solidFill>
              </a:rPr>
              <a:pPr/>
              <a:t>9</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1546D52F-5C4C-4ABF-983B-BB1C3A0F2B5F}"/>
              </a:ext>
            </a:extLst>
          </p:cNvPr>
          <p:cNvSpPr>
            <a:spLocks noGrp="1"/>
          </p:cNvSpPr>
          <p:nvPr>
            <p:ph idx="1"/>
          </p:nvPr>
        </p:nvSpPr>
        <p:spPr>
          <a:xfrm>
            <a:off x="506413" y="2319338"/>
            <a:ext cx="8424862" cy="4575175"/>
          </a:xfrm>
        </p:spPr>
        <p:txBody>
          <a:bodyPr/>
          <a:lstStyle/>
          <a:p>
            <a:pPr marL="0" indent="0">
              <a:spcBef>
                <a:spcPts val="600"/>
              </a:spcBef>
              <a:buFontTx/>
              <a:buNone/>
              <a:defRPr/>
            </a:pPr>
            <a:r>
              <a:rPr lang="de-DE" sz="1800" b="1" dirty="0">
                <a:solidFill>
                  <a:schemeClr val="tx1"/>
                </a:solidFill>
              </a:rPr>
              <a:t>Medizinisch</a:t>
            </a:r>
          </a:p>
          <a:p>
            <a:pPr>
              <a:lnSpc>
                <a:spcPct val="120000"/>
              </a:lnSpc>
              <a:spcBef>
                <a:spcPts val="600"/>
              </a:spcBef>
              <a:buClr>
                <a:srgbClr val="004994"/>
              </a:buClr>
              <a:defRPr/>
            </a:pPr>
            <a:r>
              <a:rPr lang="de-DE" sz="1800" dirty="0">
                <a:solidFill>
                  <a:schemeClr val="tx1"/>
                </a:solidFill>
              </a:rPr>
              <a:t>Luftnot </a:t>
            </a:r>
          </a:p>
          <a:p>
            <a:pPr>
              <a:lnSpc>
                <a:spcPct val="120000"/>
              </a:lnSpc>
              <a:spcBef>
                <a:spcPts val="600"/>
              </a:spcBef>
              <a:buClr>
                <a:srgbClr val="004994"/>
              </a:buClr>
              <a:defRPr/>
            </a:pPr>
            <a:r>
              <a:rPr lang="de-DE" sz="1800" dirty="0">
                <a:solidFill>
                  <a:schemeClr val="tx1"/>
                </a:solidFill>
              </a:rPr>
              <a:t>Mehrere Krankenhausaufenthalte</a:t>
            </a:r>
          </a:p>
          <a:p>
            <a:pPr marL="0" indent="0">
              <a:spcBef>
                <a:spcPts val="1200"/>
              </a:spcBef>
              <a:buFontTx/>
              <a:buNone/>
              <a:defRPr/>
            </a:pPr>
            <a:r>
              <a:rPr lang="de-DE" sz="1800" b="1" dirty="0">
                <a:solidFill>
                  <a:schemeClr val="tx1"/>
                </a:solidFill>
              </a:rPr>
              <a:t>Beruflich</a:t>
            </a:r>
          </a:p>
          <a:p>
            <a:pPr>
              <a:lnSpc>
                <a:spcPct val="120000"/>
              </a:lnSpc>
              <a:spcBef>
                <a:spcPts val="600"/>
              </a:spcBef>
              <a:buClr>
                <a:srgbClr val="004994"/>
              </a:buClr>
              <a:defRPr/>
            </a:pPr>
            <a:r>
              <a:rPr lang="de-DE" sz="1800" dirty="0">
                <a:solidFill>
                  <a:schemeClr val="tx1"/>
                </a:solidFill>
              </a:rPr>
              <a:t>Ausfallzeiten </a:t>
            </a:r>
          </a:p>
          <a:p>
            <a:pPr>
              <a:lnSpc>
                <a:spcPct val="120000"/>
              </a:lnSpc>
              <a:spcBef>
                <a:spcPts val="600"/>
              </a:spcBef>
              <a:buClr>
                <a:srgbClr val="004994"/>
              </a:buClr>
              <a:defRPr/>
            </a:pPr>
            <a:r>
              <a:rPr lang="de-DE" sz="1800" dirty="0">
                <a:solidFill>
                  <a:schemeClr val="tx1"/>
                </a:solidFill>
              </a:rPr>
              <a:t>Arbeitsplatzverlust</a:t>
            </a:r>
          </a:p>
          <a:p>
            <a:pPr marL="0" indent="0">
              <a:spcBef>
                <a:spcPts val="1200"/>
              </a:spcBef>
              <a:buFontTx/>
              <a:buNone/>
              <a:defRPr/>
            </a:pPr>
            <a:r>
              <a:rPr lang="de-DE" sz="1800" b="1" dirty="0">
                <a:solidFill>
                  <a:schemeClr val="tx1"/>
                </a:solidFill>
              </a:rPr>
              <a:t>Privat</a:t>
            </a:r>
          </a:p>
          <a:p>
            <a:pPr>
              <a:lnSpc>
                <a:spcPct val="120000"/>
              </a:lnSpc>
              <a:spcBef>
                <a:spcPts val="600"/>
              </a:spcBef>
              <a:buClr>
                <a:srgbClr val="004994"/>
              </a:buClr>
              <a:defRPr/>
            </a:pPr>
            <a:r>
              <a:rPr lang="de-DE" sz="1800" dirty="0">
                <a:solidFill>
                  <a:schemeClr val="tx1"/>
                </a:solidFill>
              </a:rPr>
              <a:t>Überempfindlichkeit der Atemwege führt zu Einschränkungen bei Hobbys wie Grillen (Rauch) und Spaziergängen im Winter (kalte Atemluft) </a:t>
            </a:r>
          </a:p>
          <a:p>
            <a:pPr marL="366712" lvl="3" indent="0">
              <a:buFontTx/>
              <a:buNone/>
              <a:defRPr/>
            </a:pPr>
            <a:endParaRPr lang="de-DE" sz="1800" dirty="0">
              <a:solidFill>
                <a:schemeClr val="tx1"/>
              </a:solidFill>
            </a:endParaRPr>
          </a:p>
          <a:p>
            <a:pPr lvl="3">
              <a:buFont typeface="Arial" panose="020B0604020202020204" pitchFamily="34" charset="0"/>
              <a:buChar char="•"/>
              <a:defRPr/>
            </a:pPr>
            <a:endParaRPr lang="de-DE" sz="1800" dirty="0">
              <a:solidFill>
                <a:schemeClr val="tx1"/>
              </a:solidFill>
            </a:endParaRPr>
          </a:p>
          <a:p>
            <a:pPr marL="366712" lvl="3" indent="0">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marL="0" indent="0">
              <a:buFontTx/>
              <a:buNone/>
              <a:defRPr/>
            </a:pPr>
            <a:endParaRPr lang="de-DE" sz="1800" b="1" dirty="0">
              <a:solidFill>
                <a:schemeClr val="tx1"/>
              </a:solidFill>
            </a:endParaRPr>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 RCI PPT-Master</Template>
  <TotalTime>0</TotalTime>
  <Words>437</Words>
  <Application>Microsoft Office PowerPoint</Application>
  <PresentationFormat>Benutzerdefiniert</PresentationFormat>
  <Paragraphs>94</Paragraphs>
  <Slides>14</Slides>
  <Notes>14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Times</vt:lpstr>
      <vt:lpstr>BG RCI PPT-Master</vt:lpstr>
      <vt:lpstr>Berufskrankheiten aus der Praxis</vt:lpstr>
      <vt:lpstr>PowerPoint-Präsentation</vt:lpstr>
      <vt:lpstr>Station / Tätigkeit </vt:lpstr>
      <vt:lpstr>Beschwerden </vt:lpstr>
      <vt:lpstr>Beschwerden</vt:lpstr>
      <vt:lpstr>Diagnose</vt:lpstr>
      <vt:lpstr>Zeitraum nach der Diagnose</vt:lpstr>
      <vt:lpstr>Zeitraum nach der Diagnose</vt:lpstr>
      <vt:lpstr>Folgen der Erkrankung </vt:lpstr>
      <vt:lpstr>Ursachen der Erkrankung </vt:lpstr>
      <vt:lpstr>Maßnahmen </vt:lpstr>
      <vt:lpstr>Wissensblock: Grundsätzliches zu den Gefährdungen</vt:lpstr>
      <vt:lpstr>Wissensblock: Grundsätzliches zu den Gefährdungen</vt:lpstr>
      <vt:lpstr>Fragen für die Diskussionsrunde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Berufskrankheiten aus der Praxis</dc:title>
  <dc:creator/>
  <cp:revision>387</cp:revision>
  <dcterms:created xsi:type="dcterms:W3CDTF">2009-09-24T11:16:33Z</dcterms:created>
  <dcterms:modified xsi:type="dcterms:W3CDTF">2019-02-12T13:02:39Z</dcterms:modified>
</cp:coreProperties>
</file>