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63" r:id="rId2"/>
    <p:sldId id="275" r:id="rId3"/>
    <p:sldId id="265" r:id="rId4"/>
    <p:sldId id="266" r:id="rId5"/>
    <p:sldId id="291" r:id="rId6"/>
    <p:sldId id="297" r:id="rId7"/>
    <p:sldId id="299" r:id="rId8"/>
    <p:sldId id="296" r:id="rId9"/>
    <p:sldId id="300" r:id="rId10"/>
    <p:sldId id="292" r:id="rId11"/>
    <p:sldId id="295" r:id="rId12"/>
    <p:sldId id="301" r:id="rId13"/>
    <p:sldId id="283" r:id="rId14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737">
          <p15:clr>
            <a:srgbClr val="A4A3A4"/>
          </p15:clr>
        </p15:guide>
        <p15:guide id="4" orient="horz" pos="1520">
          <p15:clr>
            <a:srgbClr val="A4A3A4"/>
          </p15:clr>
        </p15:guide>
        <p15:guide id="5" pos="6541">
          <p15:clr>
            <a:srgbClr val="A4A3A4"/>
          </p15:clr>
        </p15:guide>
        <p15:guide id="6" pos="664">
          <p15:clr>
            <a:srgbClr val="A4A3A4"/>
          </p15:clr>
        </p15:guide>
        <p15:guide id="7" pos="5823">
          <p15:clr>
            <a:srgbClr val="A4A3A4"/>
          </p15:clr>
        </p15:guide>
        <p15:guide id="8" pos="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a, Agnes" initials="NA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F98BE1"/>
    <a:srgbClr val="FF0066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0" autoAdjust="0"/>
    <p:restoredTop sz="91913" autoAdjust="0"/>
  </p:normalViewPr>
  <p:slideViewPr>
    <p:cSldViewPr snapToGrid="0" showGuides="1">
      <p:cViewPr varScale="1">
        <p:scale>
          <a:sx n="98" d="100"/>
          <a:sy n="98" d="100"/>
        </p:scale>
        <p:origin x="96" y="102"/>
      </p:cViewPr>
      <p:guideLst>
        <p:guide orient="horz" pos="976"/>
        <p:guide orient="horz" pos="3856"/>
        <p:guide orient="horz" pos="737"/>
        <p:guide orient="horz" pos="1520"/>
        <p:guide pos="6541"/>
        <p:guide pos="664"/>
        <p:guide pos="5823"/>
        <p:guide pos="3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35E7D9A-D64C-4E0A-B488-DDCD4F316A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731DC41-FD77-4933-8F52-145AF26EDF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B2E64FC-B317-4E60-BB0D-726772B7EC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0763265A-9B49-4B62-ACF6-137D7BE059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85087366-9D5A-40AB-9B2F-B8443AB95F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473C1B68-6A04-4AA5-B59A-F40469685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8D9AF5E-60A2-47D2-92F6-06514C2ABA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684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DFDF2771-C634-43FE-AEDA-11C5A9B17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D52C7C3E-4531-48B6-ACD8-5A74E34F8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F79DA1F-CD3E-40E8-AB5F-8E8E22884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A8784537-676A-43BF-A6EA-51233514289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D9AF5E-60A2-47D2-92F6-06514C2ABAC1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222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F284E2E8-EC23-4131-B26F-4745D4B01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6161AD3C-5C9D-420D-81BC-E69CE9197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C93E560A-661E-4C45-ADE7-FB5EC38EC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AA55649-00A5-437D-9802-26BB027251C0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560328CE-2F56-4AD9-9F8F-482845201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5440C1A2-D3D4-4F5B-BF7E-74EEE1BF0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" panose="02020603050405020304" pitchFamily="18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BE2578B5-0E87-4E12-970E-C666217AB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FDDB722-126B-49C5-A693-90575CD22ABB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4FD6D0C1-D265-4C79-972F-4BFDC71D2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97A1428-FDFA-4252-B7BC-A2A39386E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1CB6D05A-A6CE-488B-8A25-B18C49A2A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14EED2B-9BAD-4314-A6A7-A38559F2DF68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98564285-2516-4E44-9226-2EA312867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16ABD2D0-075E-4538-A1B0-A070D943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C904513F-7D41-4921-ADFD-9EBF19126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6CB8347-1292-4C55-859B-BF1C4B9AE2E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7329F856-BF39-495C-A181-60ADE8DA4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890554DA-6B34-4C23-8E4C-67EEBB599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2C5D4DA5-8D12-46F6-98B3-C683C1262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642E35B-DAB9-4F9C-B2BC-CA56FAB655B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D9AF5E-60A2-47D2-92F6-06514C2ABAC1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653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A6459118-02A8-45A2-9E45-542DB7BAA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338E0E57-EC8D-49DB-A213-99613AD3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072BCF6A-D28E-4D13-ACA9-A8F70F7F2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C234944-2BB9-4E2D-8774-9F1ABBC2F20F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:a16="http://schemas.microsoft.com/office/drawing/2014/main" id="{B8C09078-BC72-410A-AD59-9123348BA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>
            <a:extLst>
              <a:ext uri="{FF2B5EF4-FFF2-40B4-BE49-F238E27FC236}">
                <a16:creationId xmlns:a16="http://schemas.microsoft.com/office/drawing/2014/main" id="{3B7BBB31-7140-441E-8EE1-E0CDA69AD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718A3052-16DA-4EAA-974A-80E9073D4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A794EA6E-FC69-47F0-B731-3EEDCB50C18E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6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C660CBE6-622C-41B7-B63C-05BD3B5A8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E36C54CA-C2EA-4E34-A5D4-3FE04A9B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1BE5A1E6-2721-474D-8983-7900B3B46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6D6256C-28F6-4815-8E70-C1C7AF1AB4F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48FBBAD4-A38D-4E41-9A14-8489AD036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B5047132-FD5A-4186-9179-20E0F31F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FC750C19-8299-4DFF-A128-87B8BABF9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17AB05F-C7FC-4668-B42E-F98F6419E4B5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D9AF5E-60A2-47D2-92F6-06514C2ABAC1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084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>
            <a:extLst>
              <a:ext uri="{FF2B5EF4-FFF2-40B4-BE49-F238E27FC236}">
                <a16:creationId xmlns:a16="http://schemas.microsoft.com/office/drawing/2014/main" id="{A4BC70D5-B6FF-4381-8DC4-C87B6AFE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69D9F80-1489-4A45-9221-CAB5179D1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F03CF282-6CF8-4DA3-BD93-09C3133D77E0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BD204D-5244-4990-8EE6-07D75AFD3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69296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5C395FB-07DA-4331-AC88-F2941D41B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9639-8AB8-4C27-8885-030E6783E7B1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A0DBCF2-C661-4875-A914-500559B330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C03A75F-3D90-49AA-929B-B32E501D7FD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30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1E7962-FF9E-4546-A5A0-E084807DC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4DA9-C964-4BB0-AD30-EEB9149E478C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AA7273D-9AAF-41CF-A355-3539177046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CCF250D-FE8A-4E2A-9E85-A71AE3EBF85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709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C2E391-7696-4BC5-9DFB-C036EA88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AD6F41-7806-48C6-AEB1-EB101AA7D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40E616C-3143-4A00-BDA7-C1F0B02146D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410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F6A4E00-6287-48A2-BEEF-703DA2948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A0F2E-FA52-43D1-B28A-05AC3F5008EA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BA3E46B-A62A-4930-A045-F729A14DD9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793646A-0FF6-4C96-BEB4-00249C40F8B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317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2D9BF07-9839-479F-970F-F1342544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DEBA-7659-47EF-B5F4-79E364CADDBE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41C63C4-0E6B-490A-A336-0F61FA4FA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B28EA07-5AE5-4BB3-870C-E9FC5771E2A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62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5C6D397-B17A-4609-83C2-8244DAE8C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82DA-402A-4D2B-B1F4-9064A7746C22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B3BCACC-B08E-4228-A659-068A11C668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5D36874-17D6-46E8-952D-882AD2808A2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16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89D6FE8-A9B8-4CBE-A26B-B11F9DB9F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DD139-7459-46F4-9293-41FAEE93F8F2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535FD08-1227-47CF-9B5A-AE05A12268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44CF08E-299F-49DC-988E-3EB5F19F8DC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524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18DDDC8-4116-4F36-B088-CB813AB21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2B9B-65BF-4316-B922-7AE5AEE434BB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9F9770C-E79E-4ED9-9389-9F60333123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2251F7A-A3C7-4830-A961-5DD4968F388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04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80D5103-7408-4B34-9539-9274BA60E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41E9-7492-48DD-8298-140B30B2F9F2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61C4604-DD0F-41E8-9A97-C7AA8B28DE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1203070-35BA-4924-AB6E-F3C3BC46CC7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289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B636CC-F4C9-44E1-B0EF-42099208F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748B-C072-4739-B5F6-45BA6BA7B117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3002AF8-1D40-4069-B2A5-9C259502BB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4EB0623-6C9C-4785-AEB6-2AFC5903CA97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501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E299586E-6FA6-45DB-8F41-C1F54AF8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914544EB-3A57-4194-AC0A-CB1838A8E2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9849C96-1625-449E-9AD5-185166F3F07F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3F4797C7-B287-4743-B5EA-C9504C751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1FBB4B40-0C78-4B84-B6DD-36DF82348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0D7AED24-C300-440D-88F3-AB17323960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76412F7-914D-4DC4-94E8-49769D188A3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>
            <a:extLst>
              <a:ext uri="{FF2B5EF4-FFF2-40B4-BE49-F238E27FC236}">
                <a16:creationId xmlns:a16="http://schemas.microsoft.com/office/drawing/2014/main" id="{13D66F17-59AC-4214-869B-C1527D2735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/>
              <a:t>Beispiel 07</a:t>
            </a:r>
          </a:p>
        </p:txBody>
      </p:sp>
      <p:sp>
        <p:nvSpPr>
          <p:cNvPr id="5123" name="Titel 5">
            <a:extLst>
              <a:ext uri="{FF2B5EF4-FFF2-40B4-BE49-F238E27FC236}">
                <a16:creationId xmlns:a16="http://schemas.microsoft.com/office/drawing/2014/main" id="{C09E861B-73E0-4AAC-8FF4-CAB8D4495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Berufskrankheiten aus der Praxis</a:t>
            </a:r>
          </a:p>
        </p:txBody>
      </p:sp>
      <p:sp>
        <p:nvSpPr>
          <p:cNvPr id="5124" name="Untertitel 6">
            <a:extLst>
              <a:ext uri="{FF2B5EF4-FFF2-40B4-BE49-F238E27FC236}">
                <a16:creationId xmlns:a16="http://schemas.microsoft.com/office/drawing/2014/main" id="{79CDCB58-E006-486D-AD10-8B3200384C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38475" y="3371850"/>
            <a:ext cx="6780213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/>
              <a:t>Verschleißerkrankung der Kniegelenke durch Arbeiten im Hocken, Knien, Kriechen oder Fersensitz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0152AAA-2351-4360-928C-AEB6C565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6525466"/>
            <a:ext cx="771525" cy="81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6023038B-B270-491A-BBEE-CFAD3F339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Wissensblock: Medizinische Hintergründe</a:t>
            </a:r>
          </a:p>
        </p:txBody>
      </p:sp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C7716548-9A56-4A75-8B39-0BB436930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105C464-8F0A-4134-8738-220FBDD73763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E9954E1-A441-418E-A3D2-83C91732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2335213"/>
            <a:ext cx="8783637" cy="4497387"/>
          </a:xfrm>
        </p:spPr>
        <p:txBody>
          <a:bodyPr/>
          <a:lstStyle/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kern="1200" dirty="0">
                <a:solidFill>
                  <a:schemeClr val="tx1"/>
                </a:solidFill>
              </a:rPr>
              <a:t>Längerfristiges Arbeiten im Knien bzw. Arbeiten mit vergleichbarer Kniebelastung führt zu Knorpelschädigungen im Kniegelenk. Kurzfristiges Knien (wenige Minuten) ist nicht problematisch. 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kern="1200" dirty="0">
                <a:solidFill>
                  <a:schemeClr val="tx1"/>
                </a:solidFill>
              </a:rPr>
              <a:t>Neben dem Knien begünstigen unter anderem auch folgende Faktoren einen Verschleiß des Kniegelenks: </a:t>
            </a:r>
          </a:p>
          <a:p>
            <a:pPr marL="623888" lvl="2" indent="-285750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sz="1800" kern="1200" dirty="0">
                <a:solidFill>
                  <a:schemeClr val="tx1"/>
                </a:solidFill>
              </a:rPr>
              <a:t>häufiges Springen </a:t>
            </a:r>
          </a:p>
          <a:p>
            <a:pPr marL="623888" lvl="2" indent="-285750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sz="1800" kern="1200" dirty="0">
                <a:solidFill>
                  <a:schemeClr val="tx1"/>
                </a:solidFill>
              </a:rPr>
              <a:t>Übergewicht </a:t>
            </a:r>
          </a:p>
          <a:p>
            <a:pPr marL="623888" lvl="2" indent="-285750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sz="1800" kern="1200" dirty="0">
                <a:solidFill>
                  <a:schemeClr val="tx1"/>
                </a:solidFill>
              </a:rPr>
              <a:t>Fehlernährung </a:t>
            </a:r>
          </a:p>
          <a:p>
            <a:pPr marL="623888" lvl="2" indent="-285750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sz="1800" kern="1200" dirty="0">
                <a:solidFill>
                  <a:schemeClr val="tx1"/>
                </a:solidFill>
              </a:rPr>
              <a:t>Vorschäden und Erkrankungen wie z. B. Diabetes, Gicht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kern="1200" dirty="0">
                <a:solidFill>
                  <a:schemeClr val="tx1"/>
                </a:solidFill>
              </a:rPr>
              <a:t>Bei kniender Tätigkeit an schwer zugänglichen Arbeitsstellen </a:t>
            </a:r>
            <a:br>
              <a:rPr lang="de-DE" sz="1800" kern="1200" dirty="0">
                <a:solidFill>
                  <a:schemeClr val="tx1"/>
                </a:solidFill>
              </a:rPr>
            </a:br>
            <a:r>
              <a:rPr lang="de-DE" sz="1800" kern="1200" dirty="0">
                <a:solidFill>
                  <a:schemeClr val="tx1"/>
                </a:solidFill>
              </a:rPr>
              <a:t>(Zwangshaltungen des Rumpfes) entstehen zusätzlich auch Rückenbelastungen. </a:t>
            </a:r>
          </a:p>
          <a:p>
            <a:pPr marL="471487" lvl="2" indent="-285750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CB07BBF1-0524-457A-9B91-7F1352BDA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Maßnahmen</a:t>
            </a:r>
          </a:p>
        </p:txBody>
      </p:sp>
      <p:sp>
        <p:nvSpPr>
          <p:cNvPr id="24579" name="Foliennummernplatzhalter 4">
            <a:extLst>
              <a:ext uri="{FF2B5EF4-FFF2-40B4-BE49-F238E27FC236}">
                <a16:creationId xmlns:a16="http://schemas.microsoft.com/office/drawing/2014/main" id="{A8B849F4-A4B5-41A6-9767-B7C812F132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381AEE0-5A21-4BDA-9E7C-341C40EE5C52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4580" name="Inhaltsplatzhalter 3">
            <a:extLst>
              <a:ext uri="{FF2B5EF4-FFF2-40B4-BE49-F238E27FC236}">
                <a16:creationId xmlns:a16="http://schemas.microsoft.com/office/drawing/2014/main" id="{FD2E6EC2-D1CF-4491-87D3-D4BC2F0CC7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0" y="2336800"/>
            <a:ext cx="8967788" cy="4430713"/>
          </a:xfrm>
        </p:spPr>
        <p:txBody>
          <a:bodyPr/>
          <a:lstStyle/>
          <a:p>
            <a:pPr marL="2857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Knien nur wenn nötig:</a:t>
            </a:r>
          </a:p>
          <a:p>
            <a:pPr marL="717550">
              <a:buFont typeface="Symbol" panose="05050102010706020507" pitchFamily="18" charset="2"/>
              <a:buChar char="-"/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Zuschneiden, Telefonieren etc. nicht im Knien durchführen</a:t>
            </a:r>
          </a:p>
          <a:p>
            <a:pPr marL="717550">
              <a:buFont typeface="Symbol" panose="05050102010706020507" pitchFamily="18" charset="2"/>
              <a:buChar char="-"/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Einbeiniges Knien, bei dem das zweite Bein nahezu rechtwinkelig angestellt ist, ist günstiger als zweibeiniges Knien.</a:t>
            </a:r>
          </a:p>
          <a:p>
            <a:pPr marL="2857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Knie schonen: Ununterbrochenes Arbeiten im Knien über mehr als eine halbe Stunde vermeiden. </a:t>
            </a:r>
            <a:r>
              <a:rPr lang="de-DE" sz="1800" kern="1200" dirty="0">
                <a:solidFill>
                  <a:schemeClr val="tx1"/>
                </a:solidFill>
                <a:ea typeface="+mn-ea"/>
                <a:cs typeface="+mn-cs"/>
              </a:rPr>
              <a:t>Ist längerfristiges Knien notwendig, kann durch wiederkehrende kurze Bewegungspausen (einige Schritte herum gehen) einer Knorpelschädigung entgegengewirkt werden.</a:t>
            </a:r>
            <a:endParaRPr lang="de-DE" altLang="de-DE" sz="180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Knien immer mit Knieschutz</a:t>
            </a:r>
            <a:endParaRPr lang="de-DE" alt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Auf Körpersignale achten: Bei Schwellungen oder Schmerzen einen Arzt bzw. eine Ärztin aufsuchen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46E86D1-1F28-4233-B3D6-49571CC1A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13729" r="12273" b="14956"/>
          <a:stretch/>
        </p:blipFill>
        <p:spPr>
          <a:xfrm>
            <a:off x="7115958" y="4658385"/>
            <a:ext cx="2356062" cy="234000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B41BF9E-2591-45B1-A083-A0D12FBD1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94696"/>
              </p:ext>
            </p:extLst>
          </p:nvPr>
        </p:nvGraphicFramePr>
        <p:xfrm>
          <a:off x="542700" y="2741576"/>
          <a:ext cx="756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364025012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310428167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733073200"/>
                    </a:ext>
                  </a:extLst>
                </a:gridCol>
              </a:tblGrid>
              <a:tr h="252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042522"/>
                  </a:ext>
                </a:extLst>
              </a:tr>
            </a:tbl>
          </a:graphicData>
        </a:graphic>
      </p:graphicFrame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45AF143A-EAF7-4C29-AE17-088694FF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2339975"/>
            <a:ext cx="9558338" cy="4198938"/>
          </a:xfrm>
        </p:spPr>
        <p:txBody>
          <a:bodyPr/>
          <a:lstStyle/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kern="1200" dirty="0">
                <a:solidFill>
                  <a:schemeClr val="tx1"/>
                </a:solidFill>
                <a:ea typeface="+mn-ea"/>
                <a:cs typeface="+mn-cs"/>
              </a:rPr>
              <a:t>Arbeitsmittel zum Vermeiden vom Knien oder Hocken: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endParaRPr lang="de-DE" sz="11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</a:rPr>
              <a:t>Kniebänke und Knieschoner können bei unvermeidbarem Knien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die Belastungen etwas schonender machen: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2531" name="Titel 1">
            <a:extLst>
              <a:ext uri="{FF2B5EF4-FFF2-40B4-BE49-F238E27FC236}">
                <a16:creationId xmlns:a16="http://schemas.microsoft.com/office/drawing/2014/main" id="{29A6917D-942D-408F-9894-628A516CD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Vorschläge für geeignete Arbeitsmittel  </a:t>
            </a:r>
          </a:p>
        </p:txBody>
      </p:sp>
      <p:sp>
        <p:nvSpPr>
          <p:cNvPr id="22532" name="Foliennummernplatzhalter 4">
            <a:extLst>
              <a:ext uri="{FF2B5EF4-FFF2-40B4-BE49-F238E27FC236}">
                <a16:creationId xmlns:a16="http://schemas.microsoft.com/office/drawing/2014/main" id="{EBC1D2A3-B331-4E8C-BA55-C9C08431B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02EC428-060E-4BBA-8680-24FD66CF37AD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1BAA94C-73D2-4329-8E44-97587E3B5382}"/>
              </a:ext>
            </a:extLst>
          </p:cNvPr>
          <p:cNvSpPr txBox="1"/>
          <p:nvPr/>
        </p:nvSpPr>
        <p:spPr>
          <a:xfrm>
            <a:off x="8293302" y="6721386"/>
            <a:ext cx="190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Kniebank</a:t>
            </a:r>
            <a:endParaRPr lang="de-DE" sz="1800" dirty="0">
              <a:solidFill>
                <a:schemeClr val="tx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1370D7A-58F1-45AE-B9F5-13AC6F0FF13F}"/>
              </a:ext>
            </a:extLst>
          </p:cNvPr>
          <p:cNvGrpSpPr/>
          <p:nvPr/>
        </p:nvGrpSpPr>
        <p:grpSpPr>
          <a:xfrm>
            <a:off x="604588" y="2829459"/>
            <a:ext cx="7418205" cy="2435695"/>
            <a:chOff x="604588" y="2829459"/>
            <a:chExt cx="7418205" cy="243569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9C673D4-7AD0-4E51-9116-FD081EF2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700" y="2829459"/>
              <a:ext cx="2340000" cy="23400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32CF8CA-C7A4-48B7-BC8F-B25F01A09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4" t="12924" r="17608" b="22734"/>
            <a:stretch/>
          </p:blipFill>
          <p:spPr>
            <a:xfrm>
              <a:off x="5683989" y="2829459"/>
              <a:ext cx="2338804" cy="2340000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B4F846D-7DD7-49C1-A6D5-307085FF964A}"/>
                </a:ext>
              </a:extLst>
            </p:cNvPr>
            <p:cNvSpPr txBox="1"/>
            <p:nvPr/>
          </p:nvSpPr>
          <p:spPr>
            <a:xfrm>
              <a:off x="3094323" y="4988155"/>
              <a:ext cx="1901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Stripper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C45F090-F9BC-45FA-A676-12ECA6D19319}"/>
                </a:ext>
              </a:extLst>
            </p:cNvPr>
            <p:cNvSpPr txBox="1"/>
            <p:nvPr/>
          </p:nvSpPr>
          <p:spPr>
            <a:xfrm>
              <a:off x="5551077" y="4988155"/>
              <a:ext cx="1901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Arbeitshocker</a:t>
              </a: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4D00C42-1483-406F-8802-AF63BB27D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1" y="2857505"/>
              <a:ext cx="2340000" cy="2335767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2A8ADDCB-B291-459C-A9BF-DCC11B195F03}"/>
                </a:ext>
              </a:extLst>
            </p:cNvPr>
            <p:cNvSpPr txBox="1"/>
            <p:nvPr/>
          </p:nvSpPr>
          <p:spPr>
            <a:xfrm>
              <a:off x="604588" y="4988155"/>
              <a:ext cx="1901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</a:rPr>
                <a:t>Anreißer</a:t>
              </a:r>
              <a:endParaRPr lang="de-DE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C57D4C29-4C00-4EC4-A87D-D67F0A10C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Fragen für die Diskussionsrunde</a:t>
            </a:r>
          </a:p>
        </p:txBody>
      </p:sp>
      <p:sp>
        <p:nvSpPr>
          <p:cNvPr id="26627" name="Foliennummernplatzhalter 4">
            <a:extLst>
              <a:ext uri="{FF2B5EF4-FFF2-40B4-BE49-F238E27FC236}">
                <a16:creationId xmlns:a16="http://schemas.microsoft.com/office/drawing/2014/main" id="{61EAA05C-86F4-4DED-BA8B-ACEA6E2DF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8925C06-AF3A-4528-AA30-0DD94E028653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5364" name="Inhaltsplatzhalter 2">
            <a:extLst>
              <a:ext uri="{FF2B5EF4-FFF2-40B4-BE49-F238E27FC236}">
                <a16:creationId xmlns:a16="http://schemas.microsoft.com/office/drawing/2014/main" id="{0FC54940-E107-4D19-811C-E45D3108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2333625"/>
            <a:ext cx="9642475" cy="4575175"/>
          </a:xfrm>
        </p:spPr>
        <p:txBody>
          <a:bodyPr/>
          <a:lstStyle/>
          <a:p>
            <a:pPr marL="2857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Wo treten in unserem Arbeitsalltag Kniebelastungen auf? </a:t>
            </a:r>
          </a:p>
          <a:p>
            <a:pPr marL="2857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Für Beschäftigte mit bodennahen Tätigkeiten:</a:t>
            </a:r>
          </a:p>
          <a:p>
            <a:pPr marL="471487" lvl="2" indent="-285750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Welche Arbeitsmittel </a:t>
            </a:r>
            <a:r>
              <a:rPr lang="de-DE" altLang="de-DE" sz="1800" kern="1200" dirty="0">
                <a:solidFill>
                  <a:schemeClr val="tx1"/>
                </a:solidFill>
              </a:rPr>
              <a:t>stehen uns zur Verfügung</a:t>
            </a: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, um kniende Arbeiten zu vermeiden? </a:t>
            </a:r>
            <a:b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Können wir damit alle Arbeiten zufriedenstellend erledigen? Gibt es Verbesserungsbedarf?</a:t>
            </a:r>
          </a:p>
          <a:p>
            <a:pPr marL="471487" lvl="2" indent="-285750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Welche persönlichen Schutzausrüstungen stehen uns zur Verfügung? </a:t>
            </a:r>
            <a:b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de-DE" altLang="de-DE" sz="1800" kern="1200" dirty="0">
                <a:solidFill>
                  <a:schemeClr val="tx1"/>
                </a:solidFill>
              </a:rPr>
              <a:t>Können wir damit alle Arbeiten zufriedenstellend erledigen? Gibt es Verbesserungsbedarf?</a:t>
            </a:r>
          </a:p>
          <a:p>
            <a:pPr marL="471487" lvl="2" indent="-285750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Wie organisieren wir Kurzpausen, wenn sich kniende Arbeiten nicht vermeiden lassen?</a:t>
            </a:r>
          </a:p>
          <a:p>
            <a:pPr marL="471487" lvl="2" indent="-285750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Welche Ausgleichsübungen kennen wir?</a:t>
            </a:r>
          </a:p>
          <a:p>
            <a:pPr marL="2857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Für Fahrzeugführer und -</a:t>
            </a:r>
            <a:r>
              <a:rPr lang="de-DE" altLang="de-DE" sz="1800" kern="1200" dirty="0" err="1">
                <a:solidFill>
                  <a:schemeClr val="tx1"/>
                </a:solidFill>
                <a:ea typeface="+mn-ea"/>
                <a:cs typeface="+mn-cs"/>
              </a:rPr>
              <a:t>führerinnen</a:t>
            </a:r>
            <a:r>
              <a:rPr lang="de-DE" altLang="de-DE" sz="1800" kern="1200" dirty="0">
                <a:solidFill>
                  <a:schemeClr val="tx1"/>
                </a:solidFill>
                <a:ea typeface="+mn-ea"/>
                <a:cs typeface="+mn-cs"/>
              </a:rPr>
              <a:t> und Rangierer sowie Rangiererinnen: Vermeiden wir konsequent das Abspringen? Was müsste verbessert werden?</a:t>
            </a:r>
          </a:p>
          <a:p>
            <a:pPr marL="358775">
              <a:lnSpc>
                <a:spcPct val="120000"/>
              </a:lnSpc>
              <a:spcBef>
                <a:spcPts val="1200"/>
              </a:spcBef>
              <a:defRPr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EBE00E6F-035F-499C-9B44-C0ED14545A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9574213" cy="595313"/>
          </a:xfrm>
        </p:spPr>
        <p:txBody>
          <a:bodyPr/>
          <a:lstStyle/>
          <a:p>
            <a:pPr eaLnBrk="1" hangingPunct="1"/>
            <a:r>
              <a:rPr lang="de-DE" altLang="de-DE"/>
              <a:t>Arbeitssituation</a:t>
            </a:r>
          </a:p>
        </p:txBody>
      </p:sp>
      <p:sp>
        <p:nvSpPr>
          <p:cNvPr id="7171" name="Datumsplatzhalter 3">
            <a:extLst>
              <a:ext uri="{FF2B5EF4-FFF2-40B4-BE49-F238E27FC236}">
                <a16:creationId xmlns:a16="http://schemas.microsoft.com/office/drawing/2014/main" id="{04E6E383-FCA0-4A8B-A044-929A3AFE9DE9}"/>
              </a:ext>
            </a:extLst>
          </p:cNvPr>
          <p:cNvSpPr txBox="1">
            <a:spLocks noGrp="1"/>
          </p:cNvSpPr>
          <p:nvPr/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de-DE" altLang="de-DE" sz="1400" b="0">
              <a:solidFill>
                <a:schemeClr val="bg1"/>
              </a:solidFill>
            </a:endParaRPr>
          </a:p>
        </p:txBody>
      </p:sp>
      <p:sp>
        <p:nvSpPr>
          <p:cNvPr id="7172" name="Foliennummernplatzhalter 4">
            <a:extLst>
              <a:ext uri="{FF2B5EF4-FFF2-40B4-BE49-F238E27FC236}">
                <a16:creationId xmlns:a16="http://schemas.microsoft.com/office/drawing/2014/main" id="{A751F0CB-704D-48BE-B0DF-79B4C9D12507}"/>
              </a:ext>
            </a:extLst>
          </p:cNvPr>
          <p:cNvSpPr txBox="1">
            <a:spLocks noGrp="1"/>
          </p:cNvSpPr>
          <p:nvPr/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F2723C0-13DD-45DB-B4A9-8E99CDA80847}" type="slidenum">
              <a:rPr lang="de-DE" altLang="de-DE" sz="1500" b="0">
                <a:solidFill>
                  <a:schemeClr val="bg1"/>
                </a:solidFill>
              </a:rPr>
              <a:pPr algn="r" eaLnBrk="1" hangingPunct="1"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5125" name="Rechteck 6">
            <a:extLst>
              <a:ext uri="{FF2B5EF4-FFF2-40B4-BE49-F238E27FC236}">
                <a16:creationId xmlns:a16="http://schemas.microsoft.com/office/drawing/2014/main" id="{3C8FE1E6-A799-4454-A9E6-963B5BF35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2052638"/>
            <a:ext cx="965835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Person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54-jährige, selbstständige Raumausstatterin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35 Jahre Berufserfahrung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Tätigkeitsschwerpunkt: Bodenbeläge erneuern</a:t>
            </a:r>
            <a:endParaRPr lang="de-DE" altLang="de-DE" sz="1800" b="0" dirty="0">
              <a:solidFill>
                <a:schemeClr val="tx1"/>
              </a:solidFill>
            </a:endParaRPr>
          </a:p>
        </p:txBody>
      </p:sp>
      <p:sp>
        <p:nvSpPr>
          <p:cNvPr id="7174" name="Rechteck 7">
            <a:extLst>
              <a:ext uri="{FF2B5EF4-FFF2-40B4-BE49-F238E27FC236}">
                <a16:creationId xmlns:a16="http://schemas.microsoft.com/office/drawing/2014/main" id="{699579EC-723F-4075-91D2-833926F3E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821113"/>
            <a:ext cx="9644063" cy="19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Aufgabe/Tätigkeit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b="0" dirty="0">
                <a:solidFill>
                  <a:schemeClr val="tx1"/>
                </a:solidFill>
              </a:rPr>
              <a:t>Die Raumausstatterin wird im elterlichen Betrieb ausgebildet. Sie arbeitet dort, bis sie sich mit einem eigenen Betrieb selbstständig macht.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b="0" dirty="0">
                <a:solidFill>
                  <a:schemeClr val="tx1"/>
                </a:solidFill>
              </a:rPr>
              <a:t>Insbesondere bei Tätigkeiten an Bodenbelägen muss sie häufig knien, hocken, kriechen und im Fersensitz arbeiten.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9DE715B-5DAE-4E67-938B-4C3CE1E5C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3" y="1554163"/>
            <a:ext cx="5148000" cy="5144889"/>
          </a:xfrm>
          <a:prstGeom prst="rect">
            <a:avLst/>
          </a:prstGeom>
        </p:spPr>
      </p:pic>
      <p:sp>
        <p:nvSpPr>
          <p:cNvPr id="9220" name="Titel 1">
            <a:extLst>
              <a:ext uri="{FF2B5EF4-FFF2-40B4-BE49-F238E27FC236}">
                <a16:creationId xmlns:a16="http://schemas.microsoft.com/office/drawing/2014/main" id="{EA979387-CF16-492A-B048-40CBB8FE5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9221" name="Foliennummernplatzhalter 4">
            <a:extLst>
              <a:ext uri="{FF2B5EF4-FFF2-40B4-BE49-F238E27FC236}">
                <a16:creationId xmlns:a16="http://schemas.microsoft.com/office/drawing/2014/main" id="{6D9BFAA8-ED0A-42C2-A6B5-B02EDD73B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C2427F0-A124-49DD-B66C-0EA77F52CE32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22" name="Rechteck 6">
            <a:extLst>
              <a:ext uri="{FF2B5EF4-FFF2-40B4-BE49-F238E27FC236}">
                <a16:creationId xmlns:a16="http://schemas.microsoft.com/office/drawing/2014/main" id="{1A566925-709C-42C9-B0FB-3CA5BB6E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209800"/>
            <a:ext cx="38481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 dirty="0">
                <a:solidFill>
                  <a:schemeClr val="tx1"/>
                </a:solidFill>
              </a:rPr>
              <a:t>Die Raumausstatterin entfernt den bestehenden Bodenbelag. Dabei arbeitet sie im Fersensitz.</a:t>
            </a:r>
          </a:p>
        </p:txBody>
      </p:sp>
      <p:sp>
        <p:nvSpPr>
          <p:cNvPr id="9223" name="Ellipse 15">
            <a:extLst>
              <a:ext uri="{FF2B5EF4-FFF2-40B4-BE49-F238E27FC236}">
                <a16:creationId xmlns:a16="http://schemas.microsoft.com/office/drawing/2014/main" id="{B7C0E118-BC30-410A-87E4-9FD228324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1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922A6A6-B5CF-45DB-BB0E-5882BD340EC9}"/>
              </a:ext>
            </a:extLst>
          </p:cNvPr>
          <p:cNvSpPr txBox="1"/>
          <p:nvPr/>
        </p:nvSpPr>
        <p:spPr>
          <a:xfrm>
            <a:off x="8853488" y="6283325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ab 1982</a:t>
            </a:r>
          </a:p>
        </p:txBody>
      </p:sp>
      <p:sp>
        <p:nvSpPr>
          <p:cNvPr id="9219" name="Rechteck 8">
            <a:extLst>
              <a:ext uri="{FF2B5EF4-FFF2-40B4-BE49-F238E27FC236}">
                <a16:creationId xmlns:a16="http://schemas.microsoft.com/office/drawing/2014/main" id="{2D3C59A7-5E67-4C98-8868-422713068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E1CB88B-7EEC-4497-B6CF-88DC5E9C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3" y="1549400"/>
            <a:ext cx="5148000" cy="5148000"/>
          </a:xfrm>
          <a:prstGeom prst="rect">
            <a:avLst/>
          </a:prstGeom>
        </p:spPr>
      </p:pic>
      <p:sp>
        <p:nvSpPr>
          <p:cNvPr id="11267" name="Foliennummernplatzhalter 4">
            <a:extLst>
              <a:ext uri="{FF2B5EF4-FFF2-40B4-BE49-F238E27FC236}">
                <a16:creationId xmlns:a16="http://schemas.microsoft.com/office/drawing/2014/main" id="{BE572C0F-3F76-4EA1-80A0-C9FE3B612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3C54531-79D0-477D-A2D8-561A58DABE3E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8" name="Rechteck 6">
            <a:extLst>
              <a:ext uri="{FF2B5EF4-FFF2-40B4-BE49-F238E27FC236}">
                <a16:creationId xmlns:a16="http://schemas.microsoft.com/office/drawing/2014/main" id="{C840A1B5-4319-4B85-BB83-1F1E1E04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2209800"/>
            <a:ext cx="425608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Zur Vorbereitung des Untergrunds trägt sie Ausgleichsmasse auf. Dazu muss sie knien und ihren Oberkörper am Boden abstützen.</a:t>
            </a:r>
          </a:p>
        </p:txBody>
      </p:sp>
      <p:sp>
        <p:nvSpPr>
          <p:cNvPr id="11269" name="Ellipse 15">
            <a:extLst>
              <a:ext uri="{FF2B5EF4-FFF2-40B4-BE49-F238E27FC236}">
                <a16:creationId xmlns:a16="http://schemas.microsoft.com/office/drawing/2014/main" id="{7BD3B0B5-9DA1-4D76-A99A-4B1C2E348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2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B43C4C2-EBDE-4B07-BD90-1E43CD271C5B}"/>
              </a:ext>
            </a:extLst>
          </p:cNvPr>
          <p:cNvSpPr txBox="1"/>
          <p:nvPr/>
        </p:nvSpPr>
        <p:spPr>
          <a:xfrm>
            <a:off x="8853488" y="6288088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ab 1982</a:t>
            </a:r>
          </a:p>
        </p:txBody>
      </p:sp>
      <p:sp>
        <p:nvSpPr>
          <p:cNvPr id="11271" name="Titel 1">
            <a:extLst>
              <a:ext uri="{FF2B5EF4-FFF2-40B4-BE49-F238E27FC236}">
                <a16:creationId xmlns:a16="http://schemas.microsoft.com/office/drawing/2014/main" id="{D5EB3CE7-BC8E-4CA1-A8BF-68FCC6D12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11272" name="Rechteck 8">
            <a:extLst>
              <a:ext uri="{FF2B5EF4-FFF2-40B4-BE49-F238E27FC236}">
                <a16:creationId xmlns:a16="http://schemas.microsoft.com/office/drawing/2014/main" id="{8EB3EC30-E1A9-4D46-A866-40359F46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4781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098B00-8E58-48AB-A72B-EA7B8FA37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25" y="1549400"/>
            <a:ext cx="5148000" cy="5148000"/>
          </a:xfrm>
          <a:prstGeom prst="rect">
            <a:avLst/>
          </a:prstGeom>
        </p:spPr>
      </p:pic>
      <p:sp>
        <p:nvSpPr>
          <p:cNvPr id="12291" name="Titel 1">
            <a:extLst>
              <a:ext uri="{FF2B5EF4-FFF2-40B4-BE49-F238E27FC236}">
                <a16:creationId xmlns:a16="http://schemas.microsoft.com/office/drawing/2014/main" id="{A368E1D2-D053-408A-BCDC-7BC399C9E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12292" name="Foliennummernplatzhalter 4">
            <a:extLst>
              <a:ext uri="{FF2B5EF4-FFF2-40B4-BE49-F238E27FC236}">
                <a16:creationId xmlns:a16="http://schemas.microsoft.com/office/drawing/2014/main" id="{8E3CA0EF-23F0-45FE-A5B9-28BC68E02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7AA2091-54F0-4140-B264-F8011569D871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3" name="Rechteck 6">
            <a:extLst>
              <a:ext uri="{FF2B5EF4-FFF2-40B4-BE49-F238E27FC236}">
                <a16:creationId xmlns:a16="http://schemas.microsoft.com/office/drawing/2014/main" id="{46B10AD7-5A01-4053-9A55-B400B2238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209800"/>
            <a:ext cx="41036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Die Rollenware legt die Raumausstatterin im Knien aus. Ihren Oberkörper kann sie dabei nicht abstützen.</a:t>
            </a:r>
          </a:p>
        </p:txBody>
      </p:sp>
      <p:sp>
        <p:nvSpPr>
          <p:cNvPr id="12294" name="Ellipse 15">
            <a:extLst>
              <a:ext uri="{FF2B5EF4-FFF2-40B4-BE49-F238E27FC236}">
                <a16:creationId xmlns:a16="http://schemas.microsoft.com/office/drawing/2014/main" id="{696A9E40-5EAD-4476-9528-0B4D8A084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3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37F0829-70DD-4A47-AB95-E33A64EEBAEF}"/>
              </a:ext>
            </a:extLst>
          </p:cNvPr>
          <p:cNvSpPr txBox="1"/>
          <p:nvPr/>
        </p:nvSpPr>
        <p:spPr>
          <a:xfrm>
            <a:off x="8853488" y="6288088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ab 1982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D23523C2-86BF-40DB-B92D-ACB8428D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83E1F1-608E-4506-96F2-F904C45C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25" y="1549400"/>
            <a:ext cx="5148000" cy="5148000"/>
          </a:xfrm>
          <a:prstGeom prst="rect">
            <a:avLst/>
          </a:prstGeom>
        </p:spPr>
      </p:pic>
      <p:sp>
        <p:nvSpPr>
          <p:cNvPr id="14339" name="Titel 1">
            <a:extLst>
              <a:ext uri="{FF2B5EF4-FFF2-40B4-BE49-F238E27FC236}">
                <a16:creationId xmlns:a16="http://schemas.microsoft.com/office/drawing/2014/main" id="{A21F0333-1948-4AA6-A4B4-EEA3EBA71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14340" name="Foliennummernplatzhalter 4">
            <a:extLst>
              <a:ext uri="{FF2B5EF4-FFF2-40B4-BE49-F238E27FC236}">
                <a16:creationId xmlns:a16="http://schemas.microsoft.com/office/drawing/2014/main" id="{5857B2C4-C325-4ABD-8498-D1A130711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361C8117-C476-477B-ABC4-CE80E3672A9A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4341" name="Rechteck 6">
            <a:extLst>
              <a:ext uri="{FF2B5EF4-FFF2-40B4-BE49-F238E27FC236}">
                <a16:creationId xmlns:a16="http://schemas.microsoft.com/office/drawing/2014/main" id="{76E12844-A6DB-4BFC-B10F-610DE36C7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2209800"/>
            <a:ext cx="37560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Auch das Anstreichen von Heiz-körpern gehört zu ihren Aufgaben. Dabei arbeitet sie im Fersensitz.</a:t>
            </a:r>
          </a:p>
        </p:txBody>
      </p:sp>
      <p:sp>
        <p:nvSpPr>
          <p:cNvPr id="14342" name="Ellipse 15">
            <a:extLst>
              <a:ext uri="{FF2B5EF4-FFF2-40B4-BE49-F238E27FC236}">
                <a16:creationId xmlns:a16="http://schemas.microsoft.com/office/drawing/2014/main" id="{ADD32A4D-70EA-4ADA-8E96-C2C753B6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4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F311DA-4CEB-4402-A613-AF0503748F0D}"/>
              </a:ext>
            </a:extLst>
          </p:cNvPr>
          <p:cNvSpPr txBox="1"/>
          <p:nvPr/>
        </p:nvSpPr>
        <p:spPr>
          <a:xfrm>
            <a:off x="8853488" y="6288088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ab 1982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A66794E7-C98E-4653-B885-30A34D95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A0858D-7846-4221-81E7-FF6619E32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88" y="2027188"/>
            <a:ext cx="4680000" cy="4680000"/>
          </a:xfrm>
          <a:prstGeom prst="rect">
            <a:avLst/>
          </a:prstGeom>
        </p:spPr>
      </p:pic>
      <p:sp>
        <p:nvSpPr>
          <p:cNvPr id="16387" name="Titel 1">
            <a:extLst>
              <a:ext uri="{FF2B5EF4-FFF2-40B4-BE49-F238E27FC236}">
                <a16:creationId xmlns:a16="http://schemas.microsoft.com/office/drawing/2014/main" id="{7920A53A-3F48-425A-AA7E-CA162A6E6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Beschwerden und Diagnose</a:t>
            </a:r>
          </a:p>
        </p:txBody>
      </p:sp>
      <p:sp>
        <p:nvSpPr>
          <p:cNvPr id="16388" name="Foliennummernplatzhalter 4">
            <a:extLst>
              <a:ext uri="{FF2B5EF4-FFF2-40B4-BE49-F238E27FC236}">
                <a16:creationId xmlns:a16="http://schemas.microsoft.com/office/drawing/2014/main" id="{F3DC5FFB-96E9-4C9B-8D79-0D8AB66D5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ADA7A09-68B9-43F6-9F83-AE5EAD6BB143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6389" name="Rechteck 6">
            <a:extLst>
              <a:ext uri="{FF2B5EF4-FFF2-40B4-BE49-F238E27FC236}">
                <a16:creationId xmlns:a16="http://schemas.microsoft.com/office/drawing/2014/main" id="{053904DE-0EB9-48BE-87C7-AD4D587E1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2241550"/>
            <a:ext cx="442118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800" b="0">
                <a:solidFill>
                  <a:schemeClr val="tx1"/>
                </a:solidFill>
              </a:rPr>
              <a:t>Die Raumausstatterin leidet immer häufiger unter Knieschmerzen, die mit der Zeit immer stärker werden. Die Arbeit im Knien fällt ihr zunehmend schwerer.</a:t>
            </a:r>
          </a:p>
          <a:p>
            <a:pPr>
              <a:spcBef>
                <a:spcPts val="1200"/>
              </a:spcBef>
            </a:pPr>
            <a:r>
              <a:rPr lang="de-DE" altLang="de-DE" sz="1800" b="0">
                <a:solidFill>
                  <a:schemeClr val="tx1"/>
                </a:solidFill>
              </a:rPr>
              <a:t>Sie sucht eine Ärztin auf. Diese veranlasst eine Röntgenuntersuchung und stellt eine Verschmälerung des Gelenkspalts fest. Die Diagnose lautet Kniegelenksarthrose (= Gonarthrose).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9B6206-3EDC-4F57-BF4A-63D27076EC49}"/>
              </a:ext>
            </a:extLst>
          </p:cNvPr>
          <p:cNvSpPr txBox="1"/>
          <p:nvPr/>
        </p:nvSpPr>
        <p:spPr>
          <a:xfrm>
            <a:off x="8853488" y="6288088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2017</a:t>
            </a:r>
          </a:p>
        </p:txBody>
      </p:sp>
      <p:sp>
        <p:nvSpPr>
          <p:cNvPr id="16392" name="Ellipse 15">
            <a:extLst>
              <a:ext uri="{FF2B5EF4-FFF2-40B4-BE49-F238E27FC236}">
                <a16:creationId xmlns:a16="http://schemas.microsoft.com/office/drawing/2014/main" id="{28C87929-662F-4322-83B4-635722C8C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5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443A96EF-27D2-4887-A250-4F08EC8A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25" y="2017663"/>
            <a:ext cx="4680000" cy="46847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36B20F30-3E59-48C9-9B79-85C3D6932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Folgen der Erkrankung </a:t>
            </a:r>
          </a:p>
        </p:txBody>
      </p:sp>
      <p:sp>
        <p:nvSpPr>
          <p:cNvPr id="18435" name="Foliennummernplatzhalter 4">
            <a:extLst>
              <a:ext uri="{FF2B5EF4-FFF2-40B4-BE49-F238E27FC236}">
                <a16:creationId xmlns:a16="http://schemas.microsoft.com/office/drawing/2014/main" id="{D5B832F3-4EEF-48AA-8825-2DFD1DE77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993B0EA-93F8-4FEA-A910-735C0090734A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1E67EA9-8B43-4D76-9E9C-C9D37BDB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2359025"/>
            <a:ext cx="8434387" cy="39100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b="1" kern="1200" dirty="0">
                <a:solidFill>
                  <a:schemeClr val="tx1"/>
                </a:solidFill>
              </a:rPr>
              <a:t>Medizinisch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  <a:ea typeface="+mn-ea"/>
                <a:cs typeface="+mn-cs"/>
              </a:rPr>
              <a:t>Knieschmerzen im Alltag, auch nachts 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  <a:ea typeface="+mn-ea"/>
                <a:cs typeface="+mn-cs"/>
              </a:rPr>
              <a:t>Arthrose im Kniegelenk, Bewegungseinschränkungen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de-DE" sz="2000" b="1" kern="1200" dirty="0">
                <a:solidFill>
                  <a:schemeClr val="tx1"/>
                </a:solidFill>
              </a:rPr>
              <a:t>Beruflich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  <a:ea typeface="+mn-ea"/>
                <a:cs typeface="+mn-cs"/>
              </a:rPr>
              <a:t>Wiederholt mehrere Wochen Ausfallzeit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  <a:ea typeface="+mn-ea"/>
                <a:cs typeface="+mn-cs"/>
              </a:rPr>
              <a:t>Finanzielle Einbußen, da größere Kundenaufträge teilweise nicht angenommen werden können. Die Beschäftigung einer Aushilfskraft wird erforderlich.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de-DE" sz="2000" b="1" kern="1200" dirty="0">
                <a:solidFill>
                  <a:schemeClr val="tx1"/>
                </a:solidFill>
              </a:rPr>
              <a:t>Privat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  <a:ea typeface="+mn-ea"/>
                <a:cs typeface="+mn-cs"/>
              </a:rPr>
              <a:t>Einschränkung der Mobilität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6636B523-AC5F-4640-9F3B-89B06BC77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Ursachen der Erkrankung </a:t>
            </a:r>
          </a:p>
        </p:txBody>
      </p:sp>
      <p:sp>
        <p:nvSpPr>
          <p:cNvPr id="20483" name="Foliennummernplatzhalter 4">
            <a:extLst>
              <a:ext uri="{FF2B5EF4-FFF2-40B4-BE49-F238E27FC236}">
                <a16:creationId xmlns:a16="http://schemas.microsoft.com/office/drawing/2014/main" id="{D08FB1A9-2C61-45CD-9143-74799E920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51C2EEB-7736-4A05-A4BB-AA9C8CE6AA4A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482B8280-1145-4802-B46D-FA41D396D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2327275"/>
            <a:ext cx="8783638" cy="4497388"/>
          </a:xfrm>
        </p:spPr>
        <p:txBody>
          <a:bodyPr/>
          <a:lstStyle/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Länger andauerndes Knien, Hocken, Kriechen und Arbeiten im Fersensitz </a:t>
            </a:r>
          </a:p>
          <a:p>
            <a:pPr marL="2857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sz="18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4763EEF-401C-4273-A0F3-663584DFB288}"/>
              </a:ext>
            </a:extLst>
          </p:cNvPr>
          <p:cNvGrpSpPr/>
          <p:nvPr/>
        </p:nvGrpSpPr>
        <p:grpSpPr>
          <a:xfrm>
            <a:off x="2208871" y="2715719"/>
            <a:ext cx="5388246" cy="3853849"/>
            <a:chOff x="1839947" y="2672388"/>
            <a:chExt cx="5388246" cy="3853849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22B0E56-870E-4068-B461-32BC2517FA02}"/>
                </a:ext>
              </a:extLst>
            </p:cNvPr>
            <p:cNvGrpSpPr/>
            <p:nvPr/>
          </p:nvGrpSpPr>
          <p:grpSpPr>
            <a:xfrm>
              <a:off x="2925797" y="4436599"/>
              <a:ext cx="1302343" cy="1874195"/>
              <a:chOff x="1839947" y="4401093"/>
              <a:chExt cx="1302343" cy="1874195"/>
            </a:xfrm>
          </p:grpSpPr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FCB9116-D7A6-416B-8020-6242FB7668F1}"/>
                  </a:ext>
                </a:extLst>
              </p:cNvPr>
              <p:cNvSpPr txBox="1"/>
              <p:nvPr/>
            </p:nvSpPr>
            <p:spPr>
              <a:xfrm>
                <a:off x="1839947" y="5967511"/>
                <a:ext cx="1236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Fersensitz</a:t>
                </a:r>
              </a:p>
            </p:txBody>
          </p:sp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DD56F970-8060-4120-A67A-FAAC37815B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305" r="77826" b="16144"/>
              <a:stretch/>
            </p:blipFill>
            <p:spPr>
              <a:xfrm>
                <a:off x="1839947" y="4401093"/>
                <a:ext cx="1302343" cy="1591540"/>
              </a:xfrm>
              <a:prstGeom prst="rect">
                <a:avLst/>
              </a:prstGeom>
            </p:spPr>
          </p:pic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DAFAB12-E2D3-42C1-8722-E8F7A22C037C}"/>
                </a:ext>
              </a:extLst>
            </p:cNvPr>
            <p:cNvGrpSpPr/>
            <p:nvPr/>
          </p:nvGrpSpPr>
          <p:grpSpPr>
            <a:xfrm>
              <a:off x="4756129" y="4465429"/>
              <a:ext cx="1952626" cy="2060808"/>
              <a:chOff x="3670279" y="4429923"/>
              <a:chExt cx="1952626" cy="2060808"/>
            </a:xfrm>
          </p:grpSpPr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7C7D8857-C279-4E13-8A9E-20C62C6B53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02" t="52876" r="35853" b="16145"/>
              <a:stretch/>
            </p:blipFill>
            <p:spPr>
              <a:xfrm>
                <a:off x="3670279" y="4429923"/>
                <a:ext cx="1952626" cy="1562710"/>
              </a:xfrm>
              <a:prstGeom prst="rect">
                <a:avLst/>
              </a:prstGeom>
            </p:spPr>
          </p:pic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786E012-3B15-4223-8F4D-870CCC3EE0A9}"/>
                  </a:ext>
                </a:extLst>
              </p:cNvPr>
              <p:cNvSpPr txBox="1"/>
              <p:nvPr/>
            </p:nvSpPr>
            <p:spPr>
              <a:xfrm>
                <a:off x="3828634" y="5967511"/>
                <a:ext cx="1724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Kriechen</a:t>
                </a:r>
                <a:br>
                  <a:rPr lang="de-DE" sz="1400" b="0" dirty="0">
                    <a:solidFill>
                      <a:schemeClr val="tx1"/>
                    </a:solidFill>
                  </a:rPr>
                </a:br>
                <a:r>
                  <a:rPr lang="de-DE" sz="1400" b="0" dirty="0">
                    <a:solidFill>
                      <a:schemeClr val="tx1"/>
                    </a:solidFill>
                  </a:rPr>
                  <a:t>(„</a:t>
                </a:r>
                <a:r>
                  <a:rPr lang="de-DE" sz="1400" b="0" dirty="0" err="1">
                    <a:solidFill>
                      <a:schemeClr val="tx1"/>
                    </a:solidFill>
                  </a:rPr>
                  <a:t>Vierfüßlergang</a:t>
                </a:r>
                <a:r>
                  <a:rPr lang="de-DE" sz="1400" b="0" dirty="0">
                    <a:solidFill>
                      <a:schemeClr val="tx1"/>
                    </a:solidFill>
                  </a:rPr>
                  <a:t>“)</a:t>
                </a:r>
              </a:p>
            </p:txBody>
          </p:sp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3AC6583F-AE83-4647-9652-7D4216527845}"/>
                </a:ext>
              </a:extLst>
            </p:cNvPr>
            <p:cNvGrpSpPr/>
            <p:nvPr/>
          </p:nvGrpSpPr>
          <p:grpSpPr>
            <a:xfrm>
              <a:off x="5925850" y="2672388"/>
              <a:ext cx="1302343" cy="1567467"/>
              <a:chOff x="1839947" y="2685833"/>
              <a:chExt cx="1302343" cy="1567467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AF63F5D6-29D1-40B6-8D7E-15CE2AEA21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36" r="77827" b="52691"/>
              <a:stretch/>
            </p:blipFill>
            <p:spPr>
              <a:xfrm>
                <a:off x="1839947" y="2685833"/>
                <a:ext cx="1302343" cy="1567467"/>
              </a:xfrm>
              <a:prstGeom prst="rect">
                <a:avLst/>
              </a:prstGeom>
            </p:spPr>
          </p:pic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2BCEA2B-80A9-4878-9CF2-ADAEEDD45D0B}"/>
                  </a:ext>
                </a:extLst>
              </p:cNvPr>
              <p:cNvSpPr txBox="1"/>
              <p:nvPr/>
            </p:nvSpPr>
            <p:spPr>
              <a:xfrm>
                <a:off x="1839947" y="3945523"/>
                <a:ext cx="1236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Hocken</a:t>
                </a:r>
              </a:p>
            </p:txBody>
          </p:sp>
        </p:grp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CAEC3168-0015-4618-9697-52C6C7720978}"/>
                </a:ext>
              </a:extLst>
            </p:cNvPr>
            <p:cNvGrpSpPr/>
            <p:nvPr/>
          </p:nvGrpSpPr>
          <p:grpSpPr>
            <a:xfrm>
              <a:off x="3948257" y="2673796"/>
              <a:ext cx="1506678" cy="2014261"/>
              <a:chOff x="3948257" y="2673796"/>
              <a:chExt cx="1506678" cy="2014261"/>
            </a:xfrm>
          </p:grpSpPr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60F7F6BD-B904-4C4C-8DD0-BCEEBE110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69" t="16236" r="35562" b="52214"/>
              <a:stretch/>
            </p:blipFill>
            <p:spPr>
              <a:xfrm>
                <a:off x="4058873" y="2673796"/>
                <a:ext cx="1396062" cy="1591540"/>
              </a:xfrm>
              <a:prstGeom prst="rect">
                <a:avLst/>
              </a:prstGeom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46A0571-8BA2-4E70-AF68-3C807762FC57}"/>
                  </a:ext>
                </a:extLst>
              </p:cNvPr>
              <p:cNvSpPr txBox="1"/>
              <p:nvPr/>
            </p:nvSpPr>
            <p:spPr>
              <a:xfrm>
                <a:off x="3948257" y="3949393"/>
                <a:ext cx="139606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Knien </a:t>
                </a:r>
                <a:r>
                  <a:rPr lang="de-DE" sz="1400" b="0">
                    <a:solidFill>
                      <a:schemeClr val="tx1"/>
                    </a:solidFill>
                  </a:rPr>
                  <a:t>ohne abgestützten </a:t>
                </a:r>
                <a:r>
                  <a:rPr lang="de-DE" sz="1400" b="0" dirty="0">
                    <a:solidFill>
                      <a:schemeClr val="tx1"/>
                    </a:solidFill>
                  </a:rPr>
                  <a:t>Oberkörper</a:t>
                </a:r>
              </a:p>
            </p:txBody>
          </p:sp>
        </p:grp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89AAF242-E6DD-4EB8-8F9B-77D3A629A3F3}"/>
                </a:ext>
              </a:extLst>
            </p:cNvPr>
            <p:cNvGrpSpPr/>
            <p:nvPr/>
          </p:nvGrpSpPr>
          <p:grpSpPr>
            <a:xfrm>
              <a:off x="1839947" y="2672388"/>
              <a:ext cx="1637395" cy="2015669"/>
              <a:chOff x="6150894" y="2675204"/>
              <a:chExt cx="1637395" cy="2015669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FCB18FB0-8DA1-489F-9CAD-267667823E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22" t="16236" b="52214"/>
              <a:stretch/>
            </p:blipFill>
            <p:spPr>
              <a:xfrm>
                <a:off x="6150894" y="2675204"/>
                <a:ext cx="1637395" cy="1591540"/>
              </a:xfrm>
              <a:prstGeom prst="rect">
                <a:avLst/>
              </a:prstGeom>
            </p:spPr>
          </p:pic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1216B720-F405-4B6F-B648-0CD57B2F8CEF}"/>
                  </a:ext>
                </a:extLst>
              </p:cNvPr>
              <p:cNvSpPr txBox="1"/>
              <p:nvPr/>
            </p:nvSpPr>
            <p:spPr>
              <a:xfrm>
                <a:off x="6271560" y="3952209"/>
                <a:ext cx="139606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Knien mit abgestütztem Oberkörper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534</Words>
  <Application>Microsoft Office PowerPoint</Application>
  <PresentationFormat>Benutzerdefiniert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Symbol</vt:lpstr>
      <vt:lpstr>Times</vt:lpstr>
      <vt:lpstr>BG RCI PPT-Master</vt:lpstr>
      <vt:lpstr>Berufskrankheiten aus der Praxis</vt:lpstr>
      <vt:lpstr>Arbeitssituation</vt:lpstr>
      <vt:lpstr>Station / Tätigkeit </vt:lpstr>
      <vt:lpstr>Station / Tätigkeit </vt:lpstr>
      <vt:lpstr>Station / Tätigkeit </vt:lpstr>
      <vt:lpstr>Station / Tätigkeit </vt:lpstr>
      <vt:lpstr>Beschwerden und Diagnose</vt:lpstr>
      <vt:lpstr>Folgen der Erkrankung </vt:lpstr>
      <vt:lpstr>Ursachen der Erkrankung </vt:lpstr>
      <vt:lpstr>Wissensblock: Medizinische Hintergründe</vt:lpstr>
      <vt:lpstr>Maßnahmen</vt:lpstr>
      <vt:lpstr>Vorschläge für geeignete Arbeitsmittel  </vt:lpstr>
      <vt:lpstr>Fragen für die Diskussionsrunde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Berufskrankheiten aus der Praxis</dc:title>
  <dc:creator/>
  <cp:revision>496</cp:revision>
  <dcterms:created xsi:type="dcterms:W3CDTF">2009-09-24T11:16:33Z</dcterms:created>
  <dcterms:modified xsi:type="dcterms:W3CDTF">2019-02-12T13:02:46Z</dcterms:modified>
</cp:coreProperties>
</file>