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63" r:id="rId2"/>
    <p:sldId id="275" r:id="rId3"/>
    <p:sldId id="265" r:id="rId4"/>
    <p:sldId id="266" r:id="rId5"/>
    <p:sldId id="267" r:id="rId6"/>
    <p:sldId id="268" r:id="rId7"/>
    <p:sldId id="291" r:id="rId8"/>
    <p:sldId id="292" r:id="rId9"/>
    <p:sldId id="293" r:id="rId10"/>
    <p:sldId id="277" r:id="rId11"/>
    <p:sldId id="294" r:id="rId12"/>
    <p:sldId id="283" r:id="rId13"/>
    <p:sldId id="296" r:id="rId14"/>
    <p:sldId id="295" r:id="rId15"/>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856">
          <p15:clr>
            <a:srgbClr val="A4A3A4"/>
          </p15:clr>
        </p15:guide>
        <p15:guide id="3" orient="horz" pos="737">
          <p15:clr>
            <a:srgbClr val="A4A3A4"/>
          </p15:clr>
        </p15:guide>
        <p15:guide id="4" orient="horz" pos="1503">
          <p15:clr>
            <a:srgbClr val="A4A3A4"/>
          </p15:clr>
        </p15:guide>
        <p15:guide id="5" pos="6541">
          <p15:clr>
            <a:srgbClr val="A4A3A4"/>
          </p15:clr>
        </p15:guide>
        <p15:guide id="6" pos="668">
          <p15:clr>
            <a:srgbClr val="A4A3A4"/>
          </p15:clr>
        </p15:guide>
        <p15:guide id="7" pos="5823">
          <p15:clr>
            <a:srgbClr val="A4A3A4"/>
          </p15:clr>
        </p15:guide>
        <p15:guide id="8" pos="32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32" autoAdjust="0"/>
    <p:restoredTop sz="94639" autoAdjust="0"/>
  </p:normalViewPr>
  <p:slideViewPr>
    <p:cSldViewPr snapToGrid="0" showGuides="1">
      <p:cViewPr varScale="1">
        <p:scale>
          <a:sx n="99" d="100"/>
          <a:sy n="99" d="100"/>
        </p:scale>
        <p:origin x="246" y="78"/>
      </p:cViewPr>
      <p:guideLst>
        <p:guide orient="horz" pos="976"/>
        <p:guide orient="horz" pos="3856"/>
        <p:guide orient="horz" pos="737"/>
        <p:guide orient="horz" pos="1503"/>
        <p:guide pos="6541"/>
        <p:guide pos="668"/>
        <p:guide pos="5823"/>
        <p:guide pos="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88EA8E5-6C26-47B2-8EB6-B1AEDEB9D41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E8CEBFAA-67FE-4E3E-9E25-B95BE7EC037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B484E5A7-A0A2-4C9F-A65B-4DDDF81CD2C2}"/>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348ACF3E-3DB6-4E5D-9B05-75724AD17FD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AC9F34CE-5E25-47BE-92F6-80759DA3E56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047A0E60-EAA1-49D3-9FEE-BF2E400DE31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panose="02020603050405020304" pitchFamily="18" charset="0"/>
              </a:defRPr>
            </a:lvl1pPr>
          </a:lstStyle>
          <a:p>
            <a:pPr>
              <a:defRPr/>
            </a:pPr>
            <a:fld id="{7B265AFE-8697-4EB3-A4DF-D311C39448A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1</a:t>
            </a:fld>
            <a:endParaRPr lang="de-DE" altLang="de-DE"/>
          </a:p>
        </p:txBody>
      </p:sp>
    </p:spTree>
    <p:extLst>
      <p:ext uri="{BB962C8B-B14F-4D97-AF65-F5344CB8AC3E}">
        <p14:creationId xmlns:p14="http://schemas.microsoft.com/office/powerpoint/2010/main" val="165745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10</a:t>
            </a:fld>
            <a:endParaRPr lang="de-DE" altLang="de-DE"/>
          </a:p>
        </p:txBody>
      </p:sp>
    </p:spTree>
    <p:extLst>
      <p:ext uri="{BB962C8B-B14F-4D97-AF65-F5344CB8AC3E}">
        <p14:creationId xmlns:p14="http://schemas.microsoft.com/office/powerpoint/2010/main" val="158052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11</a:t>
            </a:fld>
            <a:endParaRPr lang="de-DE" altLang="de-DE"/>
          </a:p>
        </p:txBody>
      </p:sp>
    </p:spTree>
    <p:extLst>
      <p:ext uri="{BB962C8B-B14F-4D97-AF65-F5344CB8AC3E}">
        <p14:creationId xmlns:p14="http://schemas.microsoft.com/office/powerpoint/2010/main" val="274306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D2DA9C4B-7E4A-4EDB-84C2-D89477DC36A8}"/>
              </a:ext>
            </a:extLst>
          </p:cNvPr>
          <p:cNvSpPr>
            <a:spLocks noGrp="1" noRot="1" noChangeAspect="1" noChangeArrowheads="1" noTextEdit="1"/>
          </p:cNvSpPr>
          <p:nvPr>
            <p:ph type="sldImg"/>
          </p:nvPr>
        </p:nvSpPr>
        <p:spPr>
          <a:ln/>
        </p:spPr>
      </p:sp>
      <p:sp>
        <p:nvSpPr>
          <p:cNvPr id="18435" name="Notizenplatzhalter 2">
            <a:extLst>
              <a:ext uri="{FF2B5EF4-FFF2-40B4-BE49-F238E27FC236}">
                <a16:creationId xmlns:a16="http://schemas.microsoft.com/office/drawing/2014/main" id="{C161F462-D247-4C07-8117-DD0F33F67B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8436" name="Foliennummernplatzhalter 3">
            <a:extLst>
              <a:ext uri="{FF2B5EF4-FFF2-40B4-BE49-F238E27FC236}">
                <a16:creationId xmlns:a16="http://schemas.microsoft.com/office/drawing/2014/main" id="{D6D5DE57-E3A9-4CAF-8353-CADE262744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9982A39F-7877-4F67-964F-B74813C20D65}" type="slidenum">
              <a:rPr lang="de-DE" altLang="de-DE" sz="1200" b="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13</a:t>
            </a:fld>
            <a:endParaRPr lang="de-DE" altLang="de-DE"/>
          </a:p>
        </p:txBody>
      </p:sp>
    </p:spTree>
    <p:extLst>
      <p:ext uri="{BB962C8B-B14F-4D97-AF65-F5344CB8AC3E}">
        <p14:creationId xmlns:p14="http://schemas.microsoft.com/office/powerpoint/2010/main" val="269349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FE717AFE-7CC0-483A-996E-4BEAEAB52F22}"/>
              </a:ext>
            </a:extLst>
          </p:cNvPr>
          <p:cNvSpPr>
            <a:spLocks noGrp="1" noRot="1" noChangeAspect="1" noChangeArrowheads="1" noTextEdit="1"/>
          </p:cNvSpPr>
          <p:nvPr>
            <p:ph type="sldImg"/>
          </p:nvPr>
        </p:nvSpPr>
        <p:spPr>
          <a:ln/>
        </p:spPr>
      </p:sp>
      <p:sp>
        <p:nvSpPr>
          <p:cNvPr id="21507" name="Notizenplatzhalter 2">
            <a:extLst>
              <a:ext uri="{FF2B5EF4-FFF2-40B4-BE49-F238E27FC236}">
                <a16:creationId xmlns:a16="http://schemas.microsoft.com/office/drawing/2014/main" id="{EF44908E-3412-4220-A31B-66865CC774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21508" name="Foliennummernplatzhalter 3">
            <a:extLst>
              <a:ext uri="{FF2B5EF4-FFF2-40B4-BE49-F238E27FC236}">
                <a16:creationId xmlns:a16="http://schemas.microsoft.com/office/drawing/2014/main" id="{F77319AB-F4EF-47B5-B383-621148B451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1BAB311B-FB5A-46CF-A71A-D0BEC1D937DB}" type="slidenum">
              <a:rPr lang="de-DE" altLang="de-DE" sz="1200" b="0">
                <a:solidFill>
                  <a:schemeClr val="tx1"/>
                </a:solidFill>
                <a:latin typeface="Times" panose="02020603050405020304" pitchFamily="18" charset="0"/>
              </a:rPr>
              <a:pPr/>
              <a:t>14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2</a:t>
            </a:fld>
            <a:endParaRPr lang="de-DE" altLang="de-DE"/>
          </a:p>
        </p:txBody>
      </p:sp>
    </p:spTree>
    <p:extLst>
      <p:ext uri="{BB962C8B-B14F-4D97-AF65-F5344CB8AC3E}">
        <p14:creationId xmlns:p14="http://schemas.microsoft.com/office/powerpoint/2010/main" val="196658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D72DF78B-2CAF-4B58-94EA-A46A7F150088}"/>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FEE20CE9-5DE0-4834-938B-2ECD7F92A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8196" name="Foliennummernplatzhalter 3">
            <a:extLst>
              <a:ext uri="{FF2B5EF4-FFF2-40B4-BE49-F238E27FC236}">
                <a16:creationId xmlns:a16="http://schemas.microsoft.com/office/drawing/2014/main" id="{CF23F15A-2A93-41D1-9BEB-AB85111A34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197A9355-92CC-4E24-8EA3-A7D37E8383DA}" type="slidenum">
              <a:rPr lang="de-DE" altLang="de-DE" sz="1200" b="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4</a:t>
            </a:fld>
            <a:endParaRPr lang="de-DE" altLang="de-DE"/>
          </a:p>
        </p:txBody>
      </p:sp>
    </p:spTree>
    <p:extLst>
      <p:ext uri="{BB962C8B-B14F-4D97-AF65-F5344CB8AC3E}">
        <p14:creationId xmlns:p14="http://schemas.microsoft.com/office/powerpoint/2010/main" val="171151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5</a:t>
            </a:fld>
            <a:endParaRPr lang="de-DE" altLang="de-DE"/>
          </a:p>
        </p:txBody>
      </p:sp>
    </p:spTree>
    <p:extLst>
      <p:ext uri="{BB962C8B-B14F-4D97-AF65-F5344CB8AC3E}">
        <p14:creationId xmlns:p14="http://schemas.microsoft.com/office/powerpoint/2010/main" val="217207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6</a:t>
            </a:fld>
            <a:endParaRPr lang="de-DE" altLang="de-DE"/>
          </a:p>
        </p:txBody>
      </p:sp>
    </p:spTree>
    <p:extLst>
      <p:ext uri="{BB962C8B-B14F-4D97-AF65-F5344CB8AC3E}">
        <p14:creationId xmlns:p14="http://schemas.microsoft.com/office/powerpoint/2010/main" val="111778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7</a:t>
            </a:fld>
            <a:endParaRPr lang="de-DE" altLang="de-DE"/>
          </a:p>
        </p:txBody>
      </p:sp>
    </p:spTree>
    <p:extLst>
      <p:ext uri="{BB962C8B-B14F-4D97-AF65-F5344CB8AC3E}">
        <p14:creationId xmlns:p14="http://schemas.microsoft.com/office/powerpoint/2010/main" val="292466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8</a:t>
            </a:fld>
            <a:endParaRPr lang="de-DE" altLang="de-DE"/>
          </a:p>
        </p:txBody>
      </p:sp>
    </p:spTree>
    <p:extLst>
      <p:ext uri="{BB962C8B-B14F-4D97-AF65-F5344CB8AC3E}">
        <p14:creationId xmlns:p14="http://schemas.microsoft.com/office/powerpoint/2010/main" val="220116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7B265AFE-8697-4EB3-A4DF-D311C39448AD}" type="slidenum">
              <a:rPr lang="de-DE" altLang="de-DE" smtClean="0"/>
              <a:pPr>
                <a:defRPr/>
              </a:pPr>
              <a:t>9</a:t>
            </a:fld>
            <a:endParaRPr lang="de-DE" altLang="de-DE"/>
          </a:p>
        </p:txBody>
      </p:sp>
    </p:spTree>
    <p:extLst>
      <p:ext uri="{BB962C8B-B14F-4D97-AF65-F5344CB8AC3E}">
        <p14:creationId xmlns:p14="http://schemas.microsoft.com/office/powerpoint/2010/main" val="58746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595524C2-A3B1-4E2D-AEE8-049B57677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D3C664B3-9FFE-4623-A2D9-5DE09598953E}"/>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1C3D20CD-A943-421C-8AB9-8C28D6A63415}" type="datetime1">
              <a:rPr lang="de-DE"/>
              <a:pPr>
                <a:defRPr/>
              </a:pPr>
              <a:t>12.02.2019</a:t>
            </a:fld>
            <a:endParaRPr lang="de-DE"/>
          </a:p>
        </p:txBody>
      </p:sp>
      <p:sp>
        <p:nvSpPr>
          <p:cNvPr id="6" name="Rectangle 14">
            <a:extLst>
              <a:ext uri="{FF2B5EF4-FFF2-40B4-BE49-F238E27FC236}">
                <a16:creationId xmlns:a16="http://schemas.microsoft.com/office/drawing/2014/main" id="{187DB028-8CF0-46A5-BF9D-BF27817CA17F}"/>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60649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6514CFEF-1369-43F4-95F9-0A9FB86863A1}"/>
              </a:ext>
            </a:extLst>
          </p:cNvPr>
          <p:cNvSpPr>
            <a:spLocks noGrp="1" noChangeArrowheads="1"/>
          </p:cNvSpPr>
          <p:nvPr>
            <p:ph type="dt" sz="half" idx="10"/>
          </p:nvPr>
        </p:nvSpPr>
        <p:spPr>
          <a:ln/>
        </p:spPr>
        <p:txBody>
          <a:bodyPr/>
          <a:lstStyle>
            <a:lvl1pPr>
              <a:defRPr/>
            </a:lvl1pPr>
          </a:lstStyle>
          <a:p>
            <a:pPr>
              <a:defRPr/>
            </a:pPr>
            <a:fld id="{DA6E9029-125D-46F1-BBD0-BA471D1427C8}" type="datetime1">
              <a:rPr lang="de-DE"/>
              <a:pPr>
                <a:defRPr/>
              </a:pPr>
              <a:t>12.02.2019</a:t>
            </a:fld>
            <a:endParaRPr lang="de-DE"/>
          </a:p>
        </p:txBody>
      </p:sp>
      <p:sp>
        <p:nvSpPr>
          <p:cNvPr id="5" name="Rectangle 13">
            <a:extLst>
              <a:ext uri="{FF2B5EF4-FFF2-40B4-BE49-F238E27FC236}">
                <a16:creationId xmlns:a16="http://schemas.microsoft.com/office/drawing/2014/main" id="{D801130B-F111-472B-B6BC-4CC0D098E24E}"/>
              </a:ext>
            </a:extLst>
          </p:cNvPr>
          <p:cNvSpPr>
            <a:spLocks noGrp="1" noChangeArrowheads="1"/>
          </p:cNvSpPr>
          <p:nvPr>
            <p:ph type="sldNum" sz="quarter" idx="11"/>
          </p:nvPr>
        </p:nvSpPr>
        <p:spPr>
          <a:ln/>
        </p:spPr>
        <p:txBody>
          <a:bodyPr/>
          <a:lstStyle>
            <a:lvl1pPr>
              <a:defRPr/>
            </a:lvl1pPr>
          </a:lstStyle>
          <a:p>
            <a:pPr>
              <a:defRPr/>
            </a:pPr>
            <a:r>
              <a:rPr lang="de-DE" altLang="de-DE"/>
              <a:t>Seite </a:t>
            </a:r>
            <a:fld id="{723D28E7-0AD8-4D59-939F-1A5C01010B57}" type="slidenum">
              <a:rPr lang="de-DE" altLang="de-DE" smtClean="0"/>
              <a:pPr>
                <a:defRPr/>
              </a:pPr>
              <a:t>‹Nr.›</a:t>
            </a:fld>
            <a:endParaRPr lang="de-DE" altLang="de-DE"/>
          </a:p>
        </p:txBody>
      </p:sp>
    </p:spTree>
    <p:extLst>
      <p:ext uri="{BB962C8B-B14F-4D97-AF65-F5344CB8AC3E}">
        <p14:creationId xmlns:p14="http://schemas.microsoft.com/office/powerpoint/2010/main" val="364603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46AAB1CC-A068-43CE-A9B5-FB14D8482DA1}"/>
              </a:ext>
            </a:extLst>
          </p:cNvPr>
          <p:cNvSpPr>
            <a:spLocks noGrp="1" noChangeArrowheads="1"/>
          </p:cNvSpPr>
          <p:nvPr>
            <p:ph type="dt" sz="half" idx="10"/>
          </p:nvPr>
        </p:nvSpPr>
        <p:spPr>
          <a:ln/>
        </p:spPr>
        <p:txBody>
          <a:bodyPr/>
          <a:lstStyle>
            <a:lvl1pPr>
              <a:defRPr/>
            </a:lvl1pPr>
          </a:lstStyle>
          <a:p>
            <a:pPr>
              <a:defRPr/>
            </a:pPr>
            <a:fld id="{862B8E4C-A6F3-41CA-B847-A9B0C76187C3}" type="datetime1">
              <a:rPr lang="de-DE"/>
              <a:pPr>
                <a:defRPr/>
              </a:pPr>
              <a:t>12.02.2019</a:t>
            </a:fld>
            <a:endParaRPr lang="de-DE"/>
          </a:p>
        </p:txBody>
      </p:sp>
      <p:sp>
        <p:nvSpPr>
          <p:cNvPr id="5" name="Rectangle 13">
            <a:extLst>
              <a:ext uri="{FF2B5EF4-FFF2-40B4-BE49-F238E27FC236}">
                <a16:creationId xmlns:a16="http://schemas.microsoft.com/office/drawing/2014/main" id="{1BB3E436-807A-409E-B918-253E14066B78}"/>
              </a:ext>
            </a:extLst>
          </p:cNvPr>
          <p:cNvSpPr>
            <a:spLocks noGrp="1" noChangeArrowheads="1"/>
          </p:cNvSpPr>
          <p:nvPr>
            <p:ph type="sldNum" sz="quarter" idx="11"/>
          </p:nvPr>
        </p:nvSpPr>
        <p:spPr>
          <a:ln/>
        </p:spPr>
        <p:txBody>
          <a:bodyPr/>
          <a:lstStyle>
            <a:lvl1pPr>
              <a:defRPr/>
            </a:lvl1pPr>
          </a:lstStyle>
          <a:p>
            <a:pPr>
              <a:defRPr/>
            </a:pPr>
            <a:r>
              <a:rPr lang="de-DE" altLang="de-DE"/>
              <a:t>Seite </a:t>
            </a:r>
            <a:fld id="{0A1E08B7-59B3-451E-98B7-92DE38925412}" type="slidenum">
              <a:rPr lang="de-DE" altLang="de-DE" smtClean="0"/>
              <a:pPr>
                <a:defRPr/>
              </a:pPr>
              <a:t>‹Nr.›</a:t>
            </a:fld>
            <a:endParaRPr lang="de-DE" altLang="de-DE"/>
          </a:p>
        </p:txBody>
      </p:sp>
    </p:spTree>
    <p:extLst>
      <p:ext uri="{BB962C8B-B14F-4D97-AF65-F5344CB8AC3E}">
        <p14:creationId xmlns:p14="http://schemas.microsoft.com/office/powerpoint/2010/main" val="14056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24F9BD-BE7A-4B2B-91BA-8E733D2F47E8}"/>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778CF523-88EA-40A0-AFBC-73F4C95A87CE}"/>
              </a:ext>
            </a:extLst>
          </p:cNvPr>
          <p:cNvSpPr>
            <a:spLocks noGrp="1"/>
          </p:cNvSpPr>
          <p:nvPr>
            <p:ph type="sldNum" sz="quarter" idx="11"/>
          </p:nvPr>
        </p:nvSpPr>
        <p:spPr/>
        <p:txBody>
          <a:bodyPr/>
          <a:lstStyle>
            <a:lvl1pPr>
              <a:defRPr/>
            </a:lvl1pPr>
          </a:lstStyle>
          <a:p>
            <a:pPr>
              <a:defRPr/>
            </a:pPr>
            <a:r>
              <a:rPr lang="de-DE" altLang="de-DE"/>
              <a:t>Seite </a:t>
            </a:r>
            <a:fld id="{68A5C4A5-A537-4A2D-B17A-F3EF3034502B}" type="slidenum">
              <a:rPr lang="de-DE" altLang="de-DE" smtClean="0"/>
              <a:pPr>
                <a:defRPr/>
              </a:pPr>
              <a:t>‹Nr.›</a:t>
            </a:fld>
            <a:endParaRPr lang="de-DE" altLang="de-DE"/>
          </a:p>
        </p:txBody>
      </p:sp>
    </p:spTree>
    <p:extLst>
      <p:ext uri="{BB962C8B-B14F-4D97-AF65-F5344CB8AC3E}">
        <p14:creationId xmlns:p14="http://schemas.microsoft.com/office/powerpoint/2010/main" val="248324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FD85703C-0974-47C0-B0A9-B67786E0F19D}"/>
              </a:ext>
            </a:extLst>
          </p:cNvPr>
          <p:cNvSpPr>
            <a:spLocks noGrp="1" noChangeArrowheads="1"/>
          </p:cNvSpPr>
          <p:nvPr>
            <p:ph type="dt" sz="half" idx="10"/>
          </p:nvPr>
        </p:nvSpPr>
        <p:spPr>
          <a:ln/>
        </p:spPr>
        <p:txBody>
          <a:bodyPr/>
          <a:lstStyle>
            <a:lvl1pPr>
              <a:defRPr/>
            </a:lvl1pPr>
          </a:lstStyle>
          <a:p>
            <a:pPr>
              <a:defRPr/>
            </a:pPr>
            <a:fld id="{1EADB431-815E-4BC9-9249-50C9C92179B2}" type="datetime1">
              <a:rPr lang="de-DE"/>
              <a:pPr>
                <a:defRPr/>
              </a:pPr>
              <a:t>12.02.2019</a:t>
            </a:fld>
            <a:endParaRPr lang="de-DE"/>
          </a:p>
        </p:txBody>
      </p:sp>
      <p:sp>
        <p:nvSpPr>
          <p:cNvPr id="5" name="Rectangle 13">
            <a:extLst>
              <a:ext uri="{FF2B5EF4-FFF2-40B4-BE49-F238E27FC236}">
                <a16:creationId xmlns:a16="http://schemas.microsoft.com/office/drawing/2014/main" id="{E4DD0495-F28B-45EA-9115-84405E1A8349}"/>
              </a:ext>
            </a:extLst>
          </p:cNvPr>
          <p:cNvSpPr>
            <a:spLocks noGrp="1" noChangeArrowheads="1"/>
          </p:cNvSpPr>
          <p:nvPr>
            <p:ph type="sldNum" sz="quarter" idx="11"/>
          </p:nvPr>
        </p:nvSpPr>
        <p:spPr>
          <a:ln/>
        </p:spPr>
        <p:txBody>
          <a:bodyPr/>
          <a:lstStyle>
            <a:lvl1pPr>
              <a:defRPr/>
            </a:lvl1pPr>
          </a:lstStyle>
          <a:p>
            <a:pPr>
              <a:defRPr/>
            </a:pPr>
            <a:r>
              <a:rPr lang="de-DE" altLang="de-DE"/>
              <a:t>Seite </a:t>
            </a:r>
            <a:fld id="{34A683E5-5E28-4D3C-86A4-E8D4A058FCA0}" type="slidenum">
              <a:rPr lang="de-DE" altLang="de-DE" smtClean="0"/>
              <a:pPr>
                <a:defRPr/>
              </a:pPr>
              <a:t>‹Nr.›</a:t>
            </a:fld>
            <a:endParaRPr lang="de-DE" altLang="de-DE"/>
          </a:p>
        </p:txBody>
      </p:sp>
    </p:spTree>
    <p:extLst>
      <p:ext uri="{BB962C8B-B14F-4D97-AF65-F5344CB8AC3E}">
        <p14:creationId xmlns:p14="http://schemas.microsoft.com/office/powerpoint/2010/main" val="285126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93EFC442-DB35-45B6-A1A9-E5A52C257367}"/>
              </a:ext>
            </a:extLst>
          </p:cNvPr>
          <p:cNvSpPr>
            <a:spLocks noGrp="1" noChangeArrowheads="1"/>
          </p:cNvSpPr>
          <p:nvPr>
            <p:ph type="dt" sz="half" idx="10"/>
          </p:nvPr>
        </p:nvSpPr>
        <p:spPr>
          <a:ln/>
        </p:spPr>
        <p:txBody>
          <a:bodyPr/>
          <a:lstStyle>
            <a:lvl1pPr>
              <a:defRPr/>
            </a:lvl1pPr>
          </a:lstStyle>
          <a:p>
            <a:pPr>
              <a:defRPr/>
            </a:pPr>
            <a:fld id="{5774D802-DCC8-410C-8BD6-CFDF2D912864}" type="datetime1">
              <a:rPr lang="de-DE"/>
              <a:pPr>
                <a:defRPr/>
              </a:pPr>
              <a:t>12.02.2019</a:t>
            </a:fld>
            <a:endParaRPr lang="de-DE"/>
          </a:p>
        </p:txBody>
      </p:sp>
      <p:sp>
        <p:nvSpPr>
          <p:cNvPr id="6" name="Rectangle 13">
            <a:extLst>
              <a:ext uri="{FF2B5EF4-FFF2-40B4-BE49-F238E27FC236}">
                <a16:creationId xmlns:a16="http://schemas.microsoft.com/office/drawing/2014/main" id="{ECAABD6C-706F-4912-AD4C-AA90D0F5D0A6}"/>
              </a:ext>
            </a:extLst>
          </p:cNvPr>
          <p:cNvSpPr>
            <a:spLocks noGrp="1" noChangeArrowheads="1"/>
          </p:cNvSpPr>
          <p:nvPr>
            <p:ph type="sldNum" sz="quarter" idx="11"/>
          </p:nvPr>
        </p:nvSpPr>
        <p:spPr>
          <a:ln/>
        </p:spPr>
        <p:txBody>
          <a:bodyPr/>
          <a:lstStyle>
            <a:lvl1pPr>
              <a:defRPr/>
            </a:lvl1pPr>
          </a:lstStyle>
          <a:p>
            <a:pPr>
              <a:defRPr/>
            </a:pPr>
            <a:r>
              <a:rPr lang="de-DE" altLang="de-DE"/>
              <a:t>Seite </a:t>
            </a:r>
            <a:fld id="{38C0A879-59E3-484F-8471-909F5D38C203}" type="slidenum">
              <a:rPr lang="de-DE" altLang="de-DE" smtClean="0"/>
              <a:pPr>
                <a:defRPr/>
              </a:pPr>
              <a:t>‹Nr.›</a:t>
            </a:fld>
            <a:endParaRPr lang="de-DE" altLang="de-DE"/>
          </a:p>
        </p:txBody>
      </p:sp>
    </p:spTree>
    <p:extLst>
      <p:ext uri="{BB962C8B-B14F-4D97-AF65-F5344CB8AC3E}">
        <p14:creationId xmlns:p14="http://schemas.microsoft.com/office/powerpoint/2010/main" val="195780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29791EE4-9F80-4EC8-B705-CEF1BB626E58}"/>
              </a:ext>
            </a:extLst>
          </p:cNvPr>
          <p:cNvSpPr>
            <a:spLocks noGrp="1" noChangeArrowheads="1"/>
          </p:cNvSpPr>
          <p:nvPr>
            <p:ph type="dt" sz="half" idx="10"/>
          </p:nvPr>
        </p:nvSpPr>
        <p:spPr>
          <a:ln/>
        </p:spPr>
        <p:txBody>
          <a:bodyPr/>
          <a:lstStyle>
            <a:lvl1pPr>
              <a:defRPr/>
            </a:lvl1pPr>
          </a:lstStyle>
          <a:p>
            <a:pPr>
              <a:defRPr/>
            </a:pPr>
            <a:fld id="{23FF100A-8A3A-4CC0-91E0-A6884F143ECE}" type="datetime1">
              <a:rPr lang="de-DE"/>
              <a:pPr>
                <a:defRPr/>
              </a:pPr>
              <a:t>12.02.2019</a:t>
            </a:fld>
            <a:endParaRPr lang="de-DE"/>
          </a:p>
        </p:txBody>
      </p:sp>
      <p:sp>
        <p:nvSpPr>
          <p:cNvPr id="8" name="Rectangle 13">
            <a:extLst>
              <a:ext uri="{FF2B5EF4-FFF2-40B4-BE49-F238E27FC236}">
                <a16:creationId xmlns:a16="http://schemas.microsoft.com/office/drawing/2014/main" id="{CF909EDB-F005-464D-B0CE-7FEB3BBC9E1E}"/>
              </a:ext>
            </a:extLst>
          </p:cNvPr>
          <p:cNvSpPr>
            <a:spLocks noGrp="1" noChangeArrowheads="1"/>
          </p:cNvSpPr>
          <p:nvPr>
            <p:ph type="sldNum" sz="quarter" idx="11"/>
          </p:nvPr>
        </p:nvSpPr>
        <p:spPr>
          <a:ln/>
        </p:spPr>
        <p:txBody>
          <a:bodyPr/>
          <a:lstStyle>
            <a:lvl1pPr>
              <a:defRPr/>
            </a:lvl1pPr>
          </a:lstStyle>
          <a:p>
            <a:pPr>
              <a:defRPr/>
            </a:pPr>
            <a:r>
              <a:rPr lang="de-DE" altLang="de-DE"/>
              <a:t>Seite </a:t>
            </a:r>
            <a:fld id="{DC0A4B73-8DBE-4980-8384-DDAB206D9DE7}" type="slidenum">
              <a:rPr lang="de-DE" altLang="de-DE" smtClean="0"/>
              <a:pPr>
                <a:defRPr/>
              </a:pPr>
              <a:t>‹Nr.›</a:t>
            </a:fld>
            <a:endParaRPr lang="de-DE" altLang="de-DE"/>
          </a:p>
        </p:txBody>
      </p:sp>
    </p:spTree>
    <p:extLst>
      <p:ext uri="{BB962C8B-B14F-4D97-AF65-F5344CB8AC3E}">
        <p14:creationId xmlns:p14="http://schemas.microsoft.com/office/powerpoint/2010/main" val="38320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70C6910F-68F7-40CE-8E4E-2A661D5CDF6D}"/>
              </a:ext>
            </a:extLst>
          </p:cNvPr>
          <p:cNvSpPr>
            <a:spLocks noGrp="1" noChangeArrowheads="1"/>
          </p:cNvSpPr>
          <p:nvPr>
            <p:ph type="dt" sz="half" idx="10"/>
          </p:nvPr>
        </p:nvSpPr>
        <p:spPr>
          <a:ln/>
        </p:spPr>
        <p:txBody>
          <a:bodyPr/>
          <a:lstStyle>
            <a:lvl1pPr>
              <a:defRPr/>
            </a:lvl1pPr>
          </a:lstStyle>
          <a:p>
            <a:pPr>
              <a:defRPr/>
            </a:pPr>
            <a:fld id="{86C8187B-3B38-4FD1-9E3B-CA3C6DAB2628}" type="datetime1">
              <a:rPr lang="de-DE"/>
              <a:pPr>
                <a:defRPr/>
              </a:pPr>
              <a:t>12.02.2019</a:t>
            </a:fld>
            <a:endParaRPr lang="de-DE"/>
          </a:p>
        </p:txBody>
      </p:sp>
      <p:sp>
        <p:nvSpPr>
          <p:cNvPr id="4" name="Rectangle 13">
            <a:extLst>
              <a:ext uri="{FF2B5EF4-FFF2-40B4-BE49-F238E27FC236}">
                <a16:creationId xmlns:a16="http://schemas.microsoft.com/office/drawing/2014/main" id="{44E40837-2CF9-47C1-8486-A30A95DD0313}"/>
              </a:ext>
            </a:extLst>
          </p:cNvPr>
          <p:cNvSpPr>
            <a:spLocks noGrp="1" noChangeArrowheads="1"/>
          </p:cNvSpPr>
          <p:nvPr>
            <p:ph type="sldNum" sz="quarter" idx="11"/>
          </p:nvPr>
        </p:nvSpPr>
        <p:spPr>
          <a:ln/>
        </p:spPr>
        <p:txBody>
          <a:bodyPr/>
          <a:lstStyle>
            <a:lvl1pPr>
              <a:defRPr/>
            </a:lvl1pPr>
          </a:lstStyle>
          <a:p>
            <a:pPr>
              <a:defRPr/>
            </a:pPr>
            <a:r>
              <a:rPr lang="de-DE" altLang="de-DE"/>
              <a:t>Seite </a:t>
            </a:r>
            <a:fld id="{357916DC-3844-4970-9699-573558C075EB}" type="slidenum">
              <a:rPr lang="de-DE" altLang="de-DE" smtClean="0"/>
              <a:pPr>
                <a:defRPr/>
              </a:pPr>
              <a:t>‹Nr.›</a:t>
            </a:fld>
            <a:endParaRPr lang="de-DE" altLang="de-DE"/>
          </a:p>
        </p:txBody>
      </p:sp>
    </p:spTree>
    <p:extLst>
      <p:ext uri="{BB962C8B-B14F-4D97-AF65-F5344CB8AC3E}">
        <p14:creationId xmlns:p14="http://schemas.microsoft.com/office/powerpoint/2010/main" val="253848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32F15E9-8E55-49D5-9A1B-6180572EA216}"/>
              </a:ext>
            </a:extLst>
          </p:cNvPr>
          <p:cNvSpPr>
            <a:spLocks noGrp="1" noChangeArrowheads="1"/>
          </p:cNvSpPr>
          <p:nvPr>
            <p:ph type="dt" sz="half" idx="10"/>
          </p:nvPr>
        </p:nvSpPr>
        <p:spPr>
          <a:ln/>
        </p:spPr>
        <p:txBody>
          <a:bodyPr/>
          <a:lstStyle>
            <a:lvl1pPr>
              <a:defRPr/>
            </a:lvl1pPr>
          </a:lstStyle>
          <a:p>
            <a:pPr>
              <a:defRPr/>
            </a:pPr>
            <a:fld id="{CE65EA9C-7278-41D0-A7E8-B791A08F28B3}" type="datetime1">
              <a:rPr lang="de-DE"/>
              <a:pPr>
                <a:defRPr/>
              </a:pPr>
              <a:t>12.02.2019</a:t>
            </a:fld>
            <a:endParaRPr lang="de-DE"/>
          </a:p>
        </p:txBody>
      </p:sp>
      <p:sp>
        <p:nvSpPr>
          <p:cNvPr id="3" name="Rectangle 13">
            <a:extLst>
              <a:ext uri="{FF2B5EF4-FFF2-40B4-BE49-F238E27FC236}">
                <a16:creationId xmlns:a16="http://schemas.microsoft.com/office/drawing/2014/main" id="{CAE22A8B-74B5-41C7-9403-B528061CE0F1}"/>
              </a:ext>
            </a:extLst>
          </p:cNvPr>
          <p:cNvSpPr>
            <a:spLocks noGrp="1" noChangeArrowheads="1"/>
          </p:cNvSpPr>
          <p:nvPr>
            <p:ph type="sldNum" sz="quarter" idx="11"/>
          </p:nvPr>
        </p:nvSpPr>
        <p:spPr>
          <a:ln/>
        </p:spPr>
        <p:txBody>
          <a:bodyPr/>
          <a:lstStyle>
            <a:lvl1pPr>
              <a:defRPr/>
            </a:lvl1pPr>
          </a:lstStyle>
          <a:p>
            <a:pPr>
              <a:defRPr/>
            </a:pPr>
            <a:r>
              <a:rPr lang="de-DE" altLang="de-DE"/>
              <a:t>Seite </a:t>
            </a:r>
            <a:fld id="{23CB4DD6-0B23-451F-82D9-7AFCDFABAC1A}" type="slidenum">
              <a:rPr lang="de-DE" altLang="de-DE" smtClean="0"/>
              <a:pPr>
                <a:defRPr/>
              </a:pPr>
              <a:t>‹Nr.›</a:t>
            </a:fld>
            <a:endParaRPr lang="de-DE" altLang="de-DE"/>
          </a:p>
        </p:txBody>
      </p:sp>
    </p:spTree>
    <p:extLst>
      <p:ext uri="{BB962C8B-B14F-4D97-AF65-F5344CB8AC3E}">
        <p14:creationId xmlns:p14="http://schemas.microsoft.com/office/powerpoint/2010/main" val="40206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5C39085B-F25A-40D5-8E0F-EF24B24C1EA3}"/>
              </a:ext>
            </a:extLst>
          </p:cNvPr>
          <p:cNvSpPr>
            <a:spLocks noGrp="1" noChangeArrowheads="1"/>
          </p:cNvSpPr>
          <p:nvPr>
            <p:ph type="dt" sz="half" idx="10"/>
          </p:nvPr>
        </p:nvSpPr>
        <p:spPr>
          <a:ln/>
        </p:spPr>
        <p:txBody>
          <a:bodyPr/>
          <a:lstStyle>
            <a:lvl1pPr>
              <a:defRPr/>
            </a:lvl1pPr>
          </a:lstStyle>
          <a:p>
            <a:pPr>
              <a:defRPr/>
            </a:pPr>
            <a:fld id="{A7ADA801-B662-4CDE-BBD6-ADE6502AB509}" type="datetime1">
              <a:rPr lang="de-DE"/>
              <a:pPr>
                <a:defRPr/>
              </a:pPr>
              <a:t>12.02.2019</a:t>
            </a:fld>
            <a:endParaRPr lang="de-DE"/>
          </a:p>
        </p:txBody>
      </p:sp>
      <p:sp>
        <p:nvSpPr>
          <p:cNvPr id="6" name="Rectangle 13">
            <a:extLst>
              <a:ext uri="{FF2B5EF4-FFF2-40B4-BE49-F238E27FC236}">
                <a16:creationId xmlns:a16="http://schemas.microsoft.com/office/drawing/2014/main" id="{34CA1AB9-F026-4E21-BC25-0F325EA30B8B}"/>
              </a:ext>
            </a:extLst>
          </p:cNvPr>
          <p:cNvSpPr>
            <a:spLocks noGrp="1" noChangeArrowheads="1"/>
          </p:cNvSpPr>
          <p:nvPr>
            <p:ph type="sldNum" sz="quarter" idx="11"/>
          </p:nvPr>
        </p:nvSpPr>
        <p:spPr>
          <a:ln/>
        </p:spPr>
        <p:txBody>
          <a:bodyPr/>
          <a:lstStyle>
            <a:lvl1pPr>
              <a:defRPr/>
            </a:lvl1pPr>
          </a:lstStyle>
          <a:p>
            <a:pPr>
              <a:defRPr/>
            </a:pPr>
            <a:r>
              <a:rPr lang="de-DE" altLang="de-DE"/>
              <a:t>Seite </a:t>
            </a:r>
            <a:fld id="{8103299C-53A1-4275-8226-34DBF8FB141D}" type="slidenum">
              <a:rPr lang="de-DE" altLang="de-DE" smtClean="0"/>
              <a:pPr>
                <a:defRPr/>
              </a:pPr>
              <a:t>‹Nr.›</a:t>
            </a:fld>
            <a:endParaRPr lang="de-DE" altLang="de-DE"/>
          </a:p>
        </p:txBody>
      </p:sp>
    </p:spTree>
    <p:extLst>
      <p:ext uri="{BB962C8B-B14F-4D97-AF65-F5344CB8AC3E}">
        <p14:creationId xmlns:p14="http://schemas.microsoft.com/office/powerpoint/2010/main" val="180734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8A4B39AF-F954-4F2C-8DDD-0198DF276EF1}"/>
              </a:ext>
            </a:extLst>
          </p:cNvPr>
          <p:cNvSpPr>
            <a:spLocks noGrp="1" noChangeArrowheads="1"/>
          </p:cNvSpPr>
          <p:nvPr>
            <p:ph type="dt" sz="half" idx="10"/>
          </p:nvPr>
        </p:nvSpPr>
        <p:spPr>
          <a:ln/>
        </p:spPr>
        <p:txBody>
          <a:bodyPr/>
          <a:lstStyle>
            <a:lvl1pPr>
              <a:defRPr/>
            </a:lvl1pPr>
          </a:lstStyle>
          <a:p>
            <a:pPr>
              <a:defRPr/>
            </a:pPr>
            <a:fld id="{44866F60-8297-4B93-9469-578DE72C2D4E}" type="datetime1">
              <a:rPr lang="de-DE"/>
              <a:pPr>
                <a:defRPr/>
              </a:pPr>
              <a:t>12.02.2019</a:t>
            </a:fld>
            <a:endParaRPr lang="de-DE"/>
          </a:p>
        </p:txBody>
      </p:sp>
      <p:sp>
        <p:nvSpPr>
          <p:cNvPr id="6" name="Rectangle 13">
            <a:extLst>
              <a:ext uri="{FF2B5EF4-FFF2-40B4-BE49-F238E27FC236}">
                <a16:creationId xmlns:a16="http://schemas.microsoft.com/office/drawing/2014/main" id="{98AD760F-6CE7-4041-97CB-747F77D46DA1}"/>
              </a:ext>
            </a:extLst>
          </p:cNvPr>
          <p:cNvSpPr>
            <a:spLocks noGrp="1" noChangeArrowheads="1"/>
          </p:cNvSpPr>
          <p:nvPr>
            <p:ph type="sldNum" sz="quarter" idx="11"/>
          </p:nvPr>
        </p:nvSpPr>
        <p:spPr>
          <a:ln/>
        </p:spPr>
        <p:txBody>
          <a:bodyPr/>
          <a:lstStyle>
            <a:lvl1pPr>
              <a:defRPr/>
            </a:lvl1pPr>
          </a:lstStyle>
          <a:p>
            <a:pPr>
              <a:defRPr/>
            </a:pPr>
            <a:r>
              <a:rPr lang="de-DE" altLang="de-DE"/>
              <a:t>Seite </a:t>
            </a:r>
            <a:fld id="{0267500E-0B40-4F70-B37D-E0D68827867D}" type="slidenum">
              <a:rPr lang="de-DE" altLang="de-DE" smtClean="0"/>
              <a:pPr>
                <a:defRPr/>
              </a:pPr>
              <a:t>‹Nr.›</a:t>
            </a:fld>
            <a:endParaRPr lang="de-DE" altLang="de-DE"/>
          </a:p>
        </p:txBody>
      </p:sp>
    </p:spTree>
    <p:extLst>
      <p:ext uri="{BB962C8B-B14F-4D97-AF65-F5344CB8AC3E}">
        <p14:creationId xmlns:p14="http://schemas.microsoft.com/office/powerpoint/2010/main" val="84982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29594BB6-48EB-48A7-B277-47D3126716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53EA7ACF-9A6C-405D-8125-CF344D36C62A}"/>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2B4FC6C2-D50A-427F-BC3B-17A45E09FA7F}" type="datetime1">
              <a:rPr lang="de-DE"/>
              <a:pPr>
                <a:defRPr/>
              </a:pPr>
              <a:t>12.02.2019</a:t>
            </a:fld>
            <a:endParaRPr lang="de-DE"/>
          </a:p>
        </p:txBody>
      </p:sp>
      <p:sp>
        <p:nvSpPr>
          <p:cNvPr id="1028" name="Rectangle 14">
            <a:extLst>
              <a:ext uri="{FF2B5EF4-FFF2-40B4-BE49-F238E27FC236}">
                <a16:creationId xmlns:a16="http://schemas.microsoft.com/office/drawing/2014/main" id="{1C080C67-ACF9-42FE-9C96-0A0EFE9AF39A}"/>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79CCDBE6-BDCC-4272-B72B-E85341E2EB1B}"/>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F5FB63A8-DC09-430B-B3DA-B4F5DEDEEB93}"/>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60161700-E755-48BB-82B3-077CE8B9291B}"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35" r:id="rId1"/>
    <p:sldLayoutId id="2147484336"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F6B7315E-2CEC-4151-8EDA-56D895255D2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10</a:t>
            </a:r>
          </a:p>
        </p:txBody>
      </p:sp>
      <p:sp>
        <p:nvSpPr>
          <p:cNvPr id="5123" name="Titel 5">
            <a:extLst>
              <a:ext uri="{FF2B5EF4-FFF2-40B4-BE49-F238E27FC236}">
                <a16:creationId xmlns:a16="http://schemas.microsoft.com/office/drawing/2014/main" id="{40333220-7E60-42EB-924C-45C447F30733}"/>
              </a:ext>
            </a:extLst>
          </p:cNvPr>
          <p:cNvSpPr>
            <a:spLocks noGrp="1" noChangeArrowheads="1"/>
          </p:cNvSpPr>
          <p:nvPr>
            <p:ph type="ctrTitle"/>
          </p:nvPr>
        </p:nvSpPr>
        <p:spPr/>
        <p:txBody>
          <a:bodyPr/>
          <a:lstStyle/>
          <a:p>
            <a:pPr eaLnBrk="1" hangingPunct="1"/>
            <a:r>
              <a:rPr lang="de-DE" altLang="de-DE" dirty="0"/>
              <a:t>Berufskrankheiten aus der Praxis</a:t>
            </a:r>
          </a:p>
        </p:txBody>
      </p:sp>
      <p:sp>
        <p:nvSpPr>
          <p:cNvPr id="5124" name="Untertitel 6">
            <a:extLst>
              <a:ext uri="{FF2B5EF4-FFF2-40B4-BE49-F238E27FC236}">
                <a16:creationId xmlns:a16="http://schemas.microsoft.com/office/drawing/2014/main" id="{439FD98E-53ED-4493-9142-EA711F0F2BAA}"/>
              </a:ext>
            </a:extLst>
          </p:cNvPr>
          <p:cNvSpPr>
            <a:spLocks noGrp="1" noChangeArrowheads="1"/>
          </p:cNvSpPr>
          <p:nvPr>
            <p:ph type="subTitle" idx="1"/>
          </p:nvPr>
        </p:nvSpPr>
        <p:spPr>
          <a:xfrm>
            <a:off x="3032125" y="3371850"/>
            <a:ext cx="7113588" cy="1752600"/>
          </a:xfrm>
        </p:spPr>
        <p:txBody>
          <a:bodyPr/>
          <a:lstStyle/>
          <a:p>
            <a:pPr marL="0" indent="0" eaLnBrk="1" hangingPunct="1">
              <a:buFontTx/>
              <a:buNone/>
            </a:pPr>
            <a:r>
              <a:rPr lang="de-DE" altLang="de-DE" dirty="0"/>
              <a:t>Schwere Hauterkrankung durch Feuchtarbeit und Kontakt mit Reinigungsmitteln</a:t>
            </a:r>
          </a:p>
        </p:txBody>
      </p:sp>
      <p:pic>
        <p:nvPicPr>
          <p:cNvPr id="7" name="Grafik 2">
            <a:extLst>
              <a:ext uri="{FF2B5EF4-FFF2-40B4-BE49-F238E27FC236}">
                <a16:creationId xmlns:a16="http://schemas.microsoft.com/office/drawing/2014/main" id="{51E1AE41-F4EB-4055-ACD2-9B96462E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4">
            <a:extLst>
              <a:ext uri="{FF2B5EF4-FFF2-40B4-BE49-F238E27FC236}">
                <a16:creationId xmlns:a16="http://schemas.microsoft.com/office/drawing/2014/main" id="{FF882E0D-D22D-4C5B-9D21-733D47DC5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59" y="6536477"/>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203728D0-3C63-4319-89B8-D54B836A3E02}"/>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5363" name="Foliennummernplatzhalter 4">
            <a:extLst>
              <a:ext uri="{FF2B5EF4-FFF2-40B4-BE49-F238E27FC236}">
                <a16:creationId xmlns:a16="http://schemas.microsoft.com/office/drawing/2014/main" id="{C57696A5-16B0-4DE2-9AEC-E1D7E94168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61A2C32-9590-4531-ACE6-499BDC76B91B}"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81718C86-5EA7-4F76-B666-A3BCD3A38201}"/>
              </a:ext>
            </a:extLst>
          </p:cNvPr>
          <p:cNvSpPr>
            <a:spLocks noGrp="1"/>
          </p:cNvSpPr>
          <p:nvPr>
            <p:ph idx="1"/>
          </p:nvPr>
        </p:nvSpPr>
        <p:spPr>
          <a:xfrm>
            <a:off x="512763" y="2316163"/>
            <a:ext cx="9174162" cy="4575175"/>
          </a:xfrm>
        </p:spPr>
        <p:txBody>
          <a:bodyPr/>
          <a:lstStyle/>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Unzureichende Gefährdungsbeurteilung: Die verstärkte Hautbelastung durch das Schwitzen unter der gummierten Kleidung wurde nicht erkannt. </a:t>
            </a:r>
          </a:p>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Vom Betrieb wurde keine arbeitsmedizinische Vorsorge organisiert.</a:t>
            </a:r>
          </a:p>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Frisch gewaschene Unterkleidung wurde nur einmal pro Woche gestellt. Im Betrieb gab es keine Möglichkeit, die Arbeitskleidung zu trocknen.</a:t>
            </a:r>
          </a:p>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Unaufmerksame Vorgesetzte: Es wurde nicht erkannt, dass der Beschäftigte (betriebs- und eigenverursacht) gefährlich arbeitete.</a:t>
            </a:r>
          </a:p>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Beschäftigter hatte schädigende Angewohnheiten, z. B. wechselte er die Handschuhe nur selten (erst, wenn sie Löcher bekamen).</a:t>
            </a:r>
          </a:p>
          <a:p>
            <a:pPr>
              <a:lnSpc>
                <a:spcPct val="120000"/>
              </a:lnSpc>
              <a:spcBef>
                <a:spcPts val="600"/>
              </a:spcBef>
              <a:buClr>
                <a:srgbClr val="004994"/>
              </a:buClr>
              <a:buFont typeface="Arial" panose="020B0604020202020204" pitchFamily="34" charset="0"/>
              <a:buChar char="•"/>
              <a:defRPr/>
            </a:pPr>
            <a:r>
              <a:rPr lang="de-DE" sz="1800" kern="1200" dirty="0">
                <a:solidFill>
                  <a:schemeClr val="tx1"/>
                </a:solidFill>
              </a:rPr>
              <a:t>Beschäftigter hat den Betriebsarzt zu spät auf seine Hautbeschwerden angesprochen. Somit wurde die Erkrankung zu spät erkannt. Der Betriebsarzt hat nur schleppend reagiert.</a:t>
            </a:r>
          </a:p>
          <a:p>
            <a:pPr marL="0" indent="0">
              <a:lnSpc>
                <a:spcPct val="120000"/>
              </a:lnSpc>
              <a:spcBef>
                <a:spcPts val="600"/>
              </a:spcBef>
              <a:buFontTx/>
              <a:buNone/>
              <a:defRPr/>
            </a:pPr>
            <a:r>
              <a:rPr lang="de-DE" sz="1800" dirty="0">
                <a:solidFill>
                  <a:schemeClr val="tx1"/>
                </a:solidFill>
              </a:rPr>
              <a:t> </a:t>
            </a:r>
          </a:p>
          <a:p>
            <a:pPr marL="0" indent="0">
              <a:lnSpc>
                <a:spcPct val="120000"/>
              </a:lnSpc>
              <a:spcBef>
                <a:spcPts val="600"/>
              </a:spcBef>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E8AC7560-E7E6-43D1-A34E-BD76D645C670}"/>
              </a:ext>
            </a:extLst>
          </p:cNvPr>
          <p:cNvSpPr>
            <a:spLocks noGrp="1" noChangeArrowheads="1"/>
          </p:cNvSpPr>
          <p:nvPr>
            <p:ph type="title"/>
          </p:nvPr>
        </p:nvSpPr>
        <p:spPr>
          <a:xfrm>
            <a:off x="506413" y="1457325"/>
            <a:ext cx="9574212" cy="595313"/>
          </a:xfrm>
        </p:spPr>
        <p:txBody>
          <a:bodyPr/>
          <a:lstStyle/>
          <a:p>
            <a:pPr eaLnBrk="1" hangingPunct="1"/>
            <a:r>
              <a:rPr lang="de-DE" altLang="de-DE"/>
              <a:t>Maßnahmen</a:t>
            </a:r>
          </a:p>
        </p:txBody>
      </p:sp>
      <p:sp>
        <p:nvSpPr>
          <p:cNvPr id="16387" name="Foliennummernplatzhalter 4">
            <a:extLst>
              <a:ext uri="{FF2B5EF4-FFF2-40B4-BE49-F238E27FC236}">
                <a16:creationId xmlns:a16="http://schemas.microsoft.com/office/drawing/2014/main" id="{93599B1E-4566-494E-A6C0-BD6930E2CE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015FAC49-7D19-4368-BA53-C85DA8536498}" type="slidenum">
              <a:rPr lang="de-DE" altLang="de-DE" sz="1500" b="0" smtClean="0">
                <a:solidFill>
                  <a:schemeClr val="bg1"/>
                </a:solidFill>
              </a:rPr>
              <a:pPr/>
              <a:t>11</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9926995E-16EC-4F22-A793-D733EFBEE7A2}"/>
              </a:ext>
            </a:extLst>
          </p:cNvPr>
          <p:cNvSpPr>
            <a:spLocks noGrp="1"/>
          </p:cNvSpPr>
          <p:nvPr>
            <p:ph idx="1"/>
          </p:nvPr>
        </p:nvSpPr>
        <p:spPr>
          <a:xfrm>
            <a:off x="512763" y="2305050"/>
            <a:ext cx="9558337" cy="4575175"/>
          </a:xfrm>
        </p:spPr>
        <p:txBody>
          <a:bodyPr/>
          <a:lstStyle/>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Die Gefährdungsbeurteilung wurde überarbeitet und eine Wirksamkeitskontrolle wurde organisiert.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Die lüftungstechnische Anlage im Arbeitsbereich wurde verbessert.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Frische Unterkleidung wird täglich bereitgestellt.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Ein Trockenraum für Arbeitskleidung wird zur Verfügung gestellt.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Nach Möglichkeit wechseln sich mehrere Beschäftigte an diesem Arbeitsplatz ab.</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Die Vorgesetzten werden geschult.</a:t>
            </a:r>
          </a:p>
          <a:p>
            <a:pPr marL="0" indent="0">
              <a:lnSpc>
                <a:spcPct val="120000"/>
              </a:lnSpc>
              <a:spcBef>
                <a:spcPts val="600"/>
              </a:spcBef>
              <a:buFontTx/>
              <a:buNone/>
              <a:defRPr/>
            </a:pPr>
            <a:r>
              <a:rPr lang="de-DE" sz="1800" dirty="0">
                <a:solidFill>
                  <a:schemeClr val="tx1"/>
                </a:solidFill>
              </a:rPr>
              <a:t> </a:t>
            </a:r>
          </a:p>
          <a:p>
            <a:pPr marL="0" indent="0">
              <a:lnSpc>
                <a:spcPct val="120000"/>
              </a:lnSpc>
              <a:spcBef>
                <a:spcPts val="600"/>
              </a:spcBef>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7CDB401A-E947-4F32-B7BA-D79CB1C23008}"/>
              </a:ext>
            </a:extLst>
          </p:cNvPr>
          <p:cNvSpPr>
            <a:spLocks noGrp="1" noChangeArrowheads="1"/>
          </p:cNvSpPr>
          <p:nvPr>
            <p:ph type="title"/>
          </p:nvPr>
        </p:nvSpPr>
        <p:spPr>
          <a:xfrm>
            <a:off x="506413" y="1457325"/>
            <a:ext cx="9844087" cy="595313"/>
          </a:xfrm>
        </p:spPr>
        <p:txBody>
          <a:bodyPr/>
          <a:lstStyle/>
          <a:p>
            <a:pPr eaLnBrk="1" hangingPunct="1"/>
            <a:r>
              <a:rPr lang="de-DE" altLang="de-DE"/>
              <a:t>Wissensblock: Grundsätzliches zu den Gefährdungen</a:t>
            </a:r>
          </a:p>
        </p:txBody>
      </p:sp>
      <p:sp>
        <p:nvSpPr>
          <p:cNvPr id="17411" name="Foliennummernplatzhalter 4">
            <a:extLst>
              <a:ext uri="{FF2B5EF4-FFF2-40B4-BE49-F238E27FC236}">
                <a16:creationId xmlns:a16="http://schemas.microsoft.com/office/drawing/2014/main" id="{D1215274-6AD6-419F-93E8-2B82405AA3C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B94A7CF-8A72-4DDC-A367-3DCCC72CA525}" type="slidenum">
              <a:rPr lang="de-DE" altLang="de-DE" sz="1500" b="0" smtClean="0">
                <a:solidFill>
                  <a:schemeClr val="bg1"/>
                </a:solidFill>
              </a:rPr>
              <a:pPr/>
              <a:t>12</a:t>
            </a:fld>
            <a:endParaRPr lang="de-DE" altLang="de-DE" sz="1500" b="0">
              <a:solidFill>
                <a:schemeClr val="bg1"/>
              </a:solidFill>
            </a:endParaRPr>
          </a:p>
        </p:txBody>
      </p:sp>
      <p:sp>
        <p:nvSpPr>
          <p:cNvPr id="8" name="Inhaltsplatzhalter 2">
            <a:extLst>
              <a:ext uri="{FF2B5EF4-FFF2-40B4-BE49-F238E27FC236}">
                <a16:creationId xmlns:a16="http://schemas.microsoft.com/office/drawing/2014/main" id="{872ACB1E-90A2-4E8D-A355-10973D7B89D5}"/>
              </a:ext>
            </a:extLst>
          </p:cNvPr>
          <p:cNvSpPr>
            <a:spLocks noGrp="1" noChangeArrowheads="1"/>
          </p:cNvSpPr>
          <p:nvPr>
            <p:ph idx="1"/>
          </p:nvPr>
        </p:nvSpPr>
        <p:spPr>
          <a:xfrm>
            <a:off x="512763" y="2305050"/>
            <a:ext cx="9844087" cy="5032375"/>
          </a:xfrm>
        </p:spPr>
        <p:txBody>
          <a:bodyPr/>
          <a:lstStyle/>
          <a:p>
            <a:pPr marL="0" indent="0">
              <a:lnSpc>
                <a:spcPct val="120000"/>
              </a:lnSpc>
              <a:spcBef>
                <a:spcPts val="600"/>
              </a:spcBef>
              <a:buClr>
                <a:srgbClr val="004994"/>
              </a:buClr>
              <a:buFontTx/>
              <a:buNone/>
              <a:defRPr/>
            </a:pPr>
            <a:r>
              <a:rPr lang="de-DE" altLang="de-DE" sz="2000" dirty="0">
                <a:solidFill>
                  <a:schemeClr val="tx1"/>
                </a:solidFill>
              </a:rPr>
              <a:t>Durch immer wiederkehrende Einwirkungen von Wasser, Reinigungsmitteln, Stäuben und organischen Lösemitteln (z. B. Kleber, Verdünner) wird die Haut chronisch geschädigt. Dabei wird die Haut zunächst entfettet und es folgen Austrocknung, Rissbildung, Juckreiz, Schuppung und letztlich </a:t>
            </a:r>
            <a:r>
              <a:rPr lang="de-DE" altLang="de-DE" sz="2000" dirty="0" err="1">
                <a:solidFill>
                  <a:schemeClr val="tx1"/>
                </a:solidFill>
              </a:rPr>
              <a:t>Ekzembildungen</a:t>
            </a:r>
            <a:r>
              <a:rPr lang="de-DE" altLang="de-DE" sz="2000" dirty="0">
                <a:solidFill>
                  <a:schemeClr val="tx1"/>
                </a:solidFill>
              </a:rPr>
              <a:t> bis hin zum Absterben ganzer Hautpartien.</a:t>
            </a:r>
          </a:p>
          <a:p>
            <a:pPr marL="0" indent="0">
              <a:buFontTx/>
              <a:buNone/>
              <a:defRPr/>
            </a:pPr>
            <a:r>
              <a:rPr lang="de-DE" sz="2000" dirty="0">
                <a:solidFill>
                  <a:schemeClr val="tx1"/>
                </a:solidFill>
              </a:rPr>
              <a:t>Hautschädigend können beispielsweise sein:</a:t>
            </a:r>
          </a:p>
          <a:p>
            <a:pPr>
              <a:spcBef>
                <a:spcPts val="600"/>
              </a:spcBef>
              <a:buClr>
                <a:srgbClr val="004994"/>
              </a:buClr>
              <a:buFont typeface="Arial" panose="020B0604020202020204" pitchFamily="34" charset="0"/>
              <a:buChar char="•"/>
              <a:defRPr/>
            </a:pPr>
            <a:r>
              <a:rPr lang="de-DE" sz="2000" kern="1200" dirty="0">
                <a:solidFill>
                  <a:schemeClr val="tx1"/>
                </a:solidFill>
              </a:rPr>
              <a:t>Arbeiten „in feuchtem Milieu“, also mit ständigem Hautkontakt zu flüssigen wässrigen und nicht-wässrigen Medien, z. B. Reinigungsarbeiten, wenn sie regelmäßig mehr als etwa 2 Stunden täglich ausgeführt werden.</a:t>
            </a:r>
          </a:p>
          <a:p>
            <a:pPr>
              <a:spcBef>
                <a:spcPts val="600"/>
              </a:spcBef>
              <a:buClr>
                <a:srgbClr val="004994"/>
              </a:buClr>
              <a:buFont typeface="Arial" panose="020B0604020202020204" pitchFamily="34" charset="0"/>
              <a:buChar char="•"/>
              <a:defRPr/>
            </a:pPr>
            <a:r>
              <a:rPr lang="de-DE" sz="2000" kern="1200" dirty="0" err="1">
                <a:solidFill>
                  <a:schemeClr val="tx1"/>
                </a:solidFill>
              </a:rPr>
              <a:t>Aufkonzentration</a:t>
            </a:r>
            <a:r>
              <a:rPr lang="de-DE" sz="2000" kern="1200" dirty="0">
                <a:solidFill>
                  <a:schemeClr val="tx1"/>
                </a:solidFill>
              </a:rPr>
              <a:t> von wasserverdünnten Arbeitsstoffen (z. B. Kaltreiniger, Kühlschmiermittel), wenn Spritzer auf der Kleidung eintrocknen.</a:t>
            </a:r>
          </a:p>
          <a:p>
            <a:pPr>
              <a:spcBef>
                <a:spcPts val="600"/>
              </a:spcBef>
              <a:buClr>
                <a:srgbClr val="004994"/>
              </a:buClr>
              <a:buFont typeface="Arial" panose="020B0604020202020204" pitchFamily="34" charset="0"/>
              <a:buChar char="•"/>
              <a:defRPr/>
            </a:pPr>
            <a:r>
              <a:rPr lang="de-DE" sz="2000" kern="1200" dirty="0">
                <a:solidFill>
                  <a:schemeClr val="tx1"/>
                </a:solidFill>
              </a:rPr>
              <a:t>Tragen feuchtigkeitsdichter Handschuhe („Okklusion“), ebenfalls ab etwa 2 Stunden täglich.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4">
            <a:extLst>
              <a:ext uri="{FF2B5EF4-FFF2-40B4-BE49-F238E27FC236}">
                <a16:creationId xmlns:a16="http://schemas.microsoft.com/office/drawing/2014/main" id="{0AFC55F0-000B-408C-89D4-D8207BF03F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B0B71FA-2E48-4E09-A63E-8263679ACF97}" type="slidenum">
              <a:rPr lang="de-DE" altLang="de-DE" sz="1500" b="0" smtClean="0">
                <a:solidFill>
                  <a:schemeClr val="bg1"/>
                </a:solidFill>
              </a:rPr>
              <a:pPr/>
              <a:t>13</a:t>
            </a:fld>
            <a:endParaRPr lang="de-DE" altLang="de-DE" sz="1500" b="0">
              <a:solidFill>
                <a:schemeClr val="bg1"/>
              </a:solidFill>
            </a:endParaRPr>
          </a:p>
        </p:txBody>
      </p:sp>
      <p:sp>
        <p:nvSpPr>
          <p:cNvPr id="19459" name="Titel 1">
            <a:extLst>
              <a:ext uri="{FF2B5EF4-FFF2-40B4-BE49-F238E27FC236}">
                <a16:creationId xmlns:a16="http://schemas.microsoft.com/office/drawing/2014/main" id="{CE901DA1-F5C3-4BC0-A947-1899E29090BB}"/>
              </a:ext>
            </a:extLst>
          </p:cNvPr>
          <p:cNvSpPr>
            <a:spLocks noGrp="1" noChangeArrowheads="1"/>
          </p:cNvSpPr>
          <p:nvPr>
            <p:ph type="title"/>
          </p:nvPr>
        </p:nvSpPr>
        <p:spPr>
          <a:xfrm>
            <a:off x="506413" y="1457325"/>
            <a:ext cx="9844087" cy="595313"/>
          </a:xfrm>
        </p:spPr>
        <p:txBody>
          <a:bodyPr/>
          <a:lstStyle/>
          <a:p>
            <a:pPr eaLnBrk="1" hangingPunct="1"/>
            <a:r>
              <a:rPr lang="de-DE" altLang="de-DE"/>
              <a:t>Wissensblock: Grundsätzliches zu den Gefährdungen</a:t>
            </a:r>
          </a:p>
        </p:txBody>
      </p:sp>
      <p:sp>
        <p:nvSpPr>
          <p:cNvPr id="7" name="Inhaltsplatzhalter 2">
            <a:extLst>
              <a:ext uri="{FF2B5EF4-FFF2-40B4-BE49-F238E27FC236}">
                <a16:creationId xmlns:a16="http://schemas.microsoft.com/office/drawing/2014/main" id="{05DC5F5D-FD53-4E8A-B1B3-3DAEFC1AB068}"/>
              </a:ext>
            </a:extLst>
          </p:cNvPr>
          <p:cNvSpPr>
            <a:spLocks noGrp="1" noChangeArrowheads="1"/>
          </p:cNvSpPr>
          <p:nvPr>
            <p:ph idx="1"/>
          </p:nvPr>
        </p:nvSpPr>
        <p:spPr>
          <a:xfrm>
            <a:off x="522288" y="2343150"/>
            <a:ext cx="9844087" cy="5032375"/>
          </a:xfrm>
        </p:spPr>
        <p:txBody>
          <a:bodyPr/>
          <a:lstStyle/>
          <a:p>
            <a:pPr>
              <a:spcBef>
                <a:spcPts val="600"/>
              </a:spcBef>
              <a:buClr>
                <a:srgbClr val="004994"/>
              </a:buClr>
              <a:buFont typeface="Arial" panose="020B0604020202020204" pitchFamily="34" charset="0"/>
              <a:buChar char="•"/>
              <a:defRPr/>
            </a:pPr>
            <a:r>
              <a:rPr lang="de-DE" sz="2000" kern="1200" dirty="0">
                <a:solidFill>
                  <a:schemeClr val="tx1"/>
                </a:solidFill>
              </a:rPr>
              <a:t>Häufiges Reinigen der Hände, ab etwa 20 mal pro Tag. Bei Kontakt mit aggressiven Reinigungsmitteln ist das allerdings auch schon früher möglich.</a:t>
            </a:r>
          </a:p>
          <a:p>
            <a:pPr>
              <a:spcBef>
                <a:spcPts val="600"/>
              </a:spcBef>
              <a:buClr>
                <a:srgbClr val="004994"/>
              </a:buClr>
              <a:buFont typeface="Arial" panose="020B0604020202020204" pitchFamily="34" charset="0"/>
              <a:buChar char="•"/>
              <a:defRPr/>
            </a:pPr>
            <a:r>
              <a:rPr lang="de-DE" sz="2000" kern="1200" dirty="0">
                <a:solidFill>
                  <a:schemeClr val="tx1"/>
                </a:solidFill>
              </a:rPr>
              <a:t>Kontakt zu reizenden oder ätzenden Stoffen, </a:t>
            </a:r>
            <a:br>
              <a:rPr lang="de-DE" sz="2000" kern="1200" dirty="0">
                <a:solidFill>
                  <a:schemeClr val="tx1"/>
                </a:solidFill>
              </a:rPr>
            </a:br>
            <a:r>
              <a:rPr lang="de-DE" sz="2000" kern="1200" dirty="0">
                <a:solidFill>
                  <a:schemeClr val="tx1"/>
                </a:solidFill>
              </a:rPr>
              <a:t>z. B. Kühlschmiermittel, Desinfektionsmittel, Pflanzen- /Insektengifte, Lötsubstanzen, </a:t>
            </a:r>
            <a:r>
              <a:rPr lang="de-DE" sz="2000" kern="1200" dirty="0" err="1">
                <a:solidFill>
                  <a:schemeClr val="tx1"/>
                </a:solidFill>
              </a:rPr>
              <a:t>Gummihilfsstoffe</a:t>
            </a:r>
            <a:r>
              <a:rPr lang="de-DE" sz="2000" kern="1200" dirty="0">
                <a:solidFill>
                  <a:schemeClr val="tx1"/>
                </a:solidFill>
              </a:rPr>
              <a:t> und Farbstoffe.</a:t>
            </a:r>
          </a:p>
          <a:p>
            <a:pPr>
              <a:spcBef>
                <a:spcPts val="600"/>
              </a:spcBef>
              <a:buClr>
                <a:srgbClr val="004994"/>
              </a:buClr>
              <a:buFont typeface="Arial" panose="020B0604020202020204" pitchFamily="34" charset="0"/>
              <a:buChar char="•"/>
              <a:defRPr/>
            </a:pPr>
            <a:r>
              <a:rPr lang="de-DE" sz="2000" kern="1200" dirty="0">
                <a:solidFill>
                  <a:schemeClr val="tx1"/>
                </a:solidFill>
              </a:rPr>
              <a:t>Auch natürliche Stoffe können eine Gefahrenquelle sein, </a:t>
            </a:r>
            <a:br>
              <a:rPr lang="de-DE" sz="2000" kern="1200" dirty="0">
                <a:solidFill>
                  <a:schemeClr val="tx1"/>
                </a:solidFill>
              </a:rPr>
            </a:br>
            <a:r>
              <a:rPr lang="de-DE" sz="2000" kern="1200" dirty="0">
                <a:solidFill>
                  <a:schemeClr val="tx1"/>
                </a:solidFill>
              </a:rPr>
              <a:t>z. B. Wasser (siehe oben), Naturlatex, Mehle, Pflanzenbestandteile, Hölzer, Tierhaare und –schuppen und tierische Proteine.</a:t>
            </a:r>
          </a:p>
          <a:p>
            <a:pPr>
              <a:defRPr/>
            </a:pPr>
            <a:endParaRPr lang="de-DE" sz="2000" dirty="0">
              <a:solidFill>
                <a:schemeClr val="tx1"/>
              </a:solidFill>
            </a:endParaRPr>
          </a:p>
          <a:p>
            <a:pPr marL="0" indent="0">
              <a:buFontTx/>
              <a:buNone/>
              <a:defRPr/>
            </a:pPr>
            <a:endParaRPr lang="de-DE" sz="2000" dirty="0">
              <a:solidFill>
                <a:schemeClr val="tx1"/>
              </a:solidFill>
            </a:endParaRPr>
          </a:p>
          <a:p>
            <a:pPr>
              <a:defRPr/>
            </a:pPr>
            <a:endParaRPr lang="de-DE" altLang="de-DE" sz="2000" dirty="0">
              <a:solidFill>
                <a:schemeClr val="tx1"/>
              </a:solidFill>
            </a:endParaRPr>
          </a:p>
          <a:p>
            <a:pPr>
              <a:lnSpc>
                <a:spcPct val="120000"/>
              </a:lnSpc>
              <a:spcBef>
                <a:spcPts val="600"/>
              </a:spcBef>
              <a:buClr>
                <a:srgbClr val="004994"/>
              </a:buClr>
              <a:defRPr/>
            </a:pPr>
            <a:endParaRPr lang="de-DE" altLang="de-DE" sz="2000" dirty="0">
              <a:solidFill>
                <a:srgbClr val="0070C0"/>
              </a:solidFill>
            </a:endParaRPr>
          </a:p>
        </p:txBody>
      </p:sp>
      <p:pic>
        <p:nvPicPr>
          <p:cNvPr id="19461" name="Grafik 1">
            <a:extLst>
              <a:ext uri="{FF2B5EF4-FFF2-40B4-BE49-F238E27FC236}">
                <a16:creationId xmlns:a16="http://schemas.microsoft.com/office/drawing/2014/main" id="{4A11D1DF-AD2D-44E7-BDA9-8292B19448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521652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Grafik 3">
            <a:extLst>
              <a:ext uri="{FF2B5EF4-FFF2-40B4-BE49-F238E27FC236}">
                <a16:creationId xmlns:a16="http://schemas.microsoft.com/office/drawing/2014/main" id="{0E37CC03-C1D4-4125-B402-CE29F0DD48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1813" y="52292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F4910785-830E-4CAD-A707-2A701D84E51A}"/>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0483" name="Foliennummernplatzhalter 4">
            <a:extLst>
              <a:ext uri="{FF2B5EF4-FFF2-40B4-BE49-F238E27FC236}">
                <a16:creationId xmlns:a16="http://schemas.microsoft.com/office/drawing/2014/main" id="{DB0249D0-B814-4074-95A0-921427FD8A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3813CE8-DBA8-477C-8FF7-59416480C258}" type="slidenum">
              <a:rPr lang="de-DE" altLang="de-DE" sz="1500" b="0" smtClean="0">
                <a:solidFill>
                  <a:schemeClr val="bg1"/>
                </a:solidFill>
              </a:rPr>
              <a:pPr/>
              <a:t>14</a:t>
            </a:fld>
            <a:endParaRPr lang="de-DE" altLang="de-DE" sz="1500" b="0">
              <a:solidFill>
                <a:schemeClr val="bg1"/>
              </a:solidFill>
            </a:endParaRPr>
          </a:p>
        </p:txBody>
      </p:sp>
      <p:sp>
        <p:nvSpPr>
          <p:cNvPr id="20484" name="Inhaltsplatzhalter 2">
            <a:extLst>
              <a:ext uri="{FF2B5EF4-FFF2-40B4-BE49-F238E27FC236}">
                <a16:creationId xmlns:a16="http://schemas.microsoft.com/office/drawing/2014/main" id="{E393304F-5B39-4C6E-865A-892952B40A18}"/>
              </a:ext>
            </a:extLst>
          </p:cNvPr>
          <p:cNvSpPr>
            <a:spLocks noGrp="1" noChangeArrowheads="1"/>
          </p:cNvSpPr>
          <p:nvPr>
            <p:ph idx="1"/>
          </p:nvPr>
        </p:nvSpPr>
        <p:spPr>
          <a:xfrm>
            <a:off x="522288" y="2314575"/>
            <a:ext cx="9844087" cy="5032375"/>
          </a:xfrm>
        </p:spPr>
        <p:txBody>
          <a:bodyPr/>
          <a:lstStyle/>
          <a:p>
            <a:pPr>
              <a:lnSpc>
                <a:spcPct val="120000"/>
              </a:lnSpc>
              <a:spcBef>
                <a:spcPts val="600"/>
              </a:spcBef>
              <a:buClr>
                <a:srgbClr val="004994"/>
              </a:buClr>
            </a:pPr>
            <a:r>
              <a:rPr lang="de-DE" altLang="de-DE" sz="2000" dirty="0">
                <a:solidFill>
                  <a:schemeClr val="tx1"/>
                </a:solidFill>
              </a:rPr>
              <a:t>Wo haben wir Kontakt mit hautgefährdenden Stoffen? Woran erkennen wir diese?</a:t>
            </a:r>
          </a:p>
          <a:p>
            <a:pPr>
              <a:lnSpc>
                <a:spcPct val="120000"/>
              </a:lnSpc>
              <a:spcBef>
                <a:spcPts val="600"/>
              </a:spcBef>
              <a:buClr>
                <a:srgbClr val="004994"/>
              </a:buClr>
            </a:pPr>
            <a:r>
              <a:rPr lang="de-DE" altLang="de-DE" sz="2000" dirty="0">
                <a:solidFill>
                  <a:schemeClr val="tx1"/>
                </a:solidFill>
              </a:rPr>
              <a:t>Welche Schutzhandschuhe benutzen wir und wie sind diese gekennzeichnet (Piktogramme)? </a:t>
            </a:r>
          </a:p>
          <a:p>
            <a:pPr>
              <a:lnSpc>
                <a:spcPct val="120000"/>
              </a:lnSpc>
              <a:spcBef>
                <a:spcPts val="600"/>
              </a:spcBef>
              <a:buClr>
                <a:srgbClr val="004994"/>
              </a:buClr>
            </a:pPr>
            <a:r>
              <a:rPr lang="de-DE" altLang="de-DE" sz="2000" dirty="0">
                <a:solidFill>
                  <a:schemeClr val="tx1"/>
                </a:solidFill>
              </a:rPr>
              <a:t>Wie lange benutzen wir die Schutzhandschuhe und wann wechseln wir sie?</a:t>
            </a:r>
          </a:p>
          <a:p>
            <a:pPr>
              <a:lnSpc>
                <a:spcPct val="120000"/>
              </a:lnSpc>
              <a:spcBef>
                <a:spcPts val="600"/>
              </a:spcBef>
              <a:buClr>
                <a:srgbClr val="004994"/>
              </a:buClr>
            </a:pPr>
            <a:r>
              <a:rPr lang="de-DE" altLang="de-DE" sz="2000" dirty="0">
                <a:solidFill>
                  <a:schemeClr val="tx1"/>
                </a:solidFill>
              </a:rPr>
              <a:t>Wie steht es bei uns mit der Hygiene?</a:t>
            </a:r>
          </a:p>
          <a:p>
            <a:pPr>
              <a:lnSpc>
                <a:spcPct val="120000"/>
              </a:lnSpc>
              <a:spcBef>
                <a:spcPts val="600"/>
              </a:spcBef>
              <a:buClr>
                <a:srgbClr val="004994"/>
              </a:buClr>
            </a:pPr>
            <a:r>
              <a:rPr lang="de-DE" altLang="de-DE" sz="2000" dirty="0">
                <a:solidFill>
                  <a:schemeClr val="tx1"/>
                </a:solidFill>
              </a:rPr>
              <a:t>Wie bewahren wir benutzte persönliche Schutzausrüstungen auf?</a:t>
            </a:r>
          </a:p>
          <a:p>
            <a:pPr>
              <a:lnSpc>
                <a:spcPct val="120000"/>
              </a:lnSpc>
              <a:spcBef>
                <a:spcPts val="600"/>
              </a:spcBef>
              <a:buClr>
                <a:srgbClr val="004994"/>
              </a:buClr>
            </a:pPr>
            <a:r>
              <a:rPr lang="de-DE" altLang="de-DE" sz="2000" dirty="0">
                <a:solidFill>
                  <a:schemeClr val="tx1"/>
                </a:solidFill>
              </a:rPr>
              <a:t>Wie werden wir vom Betriebsarzt bzw. der Betriebsärztin unterstützt?</a:t>
            </a:r>
          </a:p>
          <a:p>
            <a:pPr>
              <a:lnSpc>
                <a:spcPct val="120000"/>
              </a:lnSpc>
              <a:spcBef>
                <a:spcPts val="600"/>
              </a:spcBef>
              <a:buClr>
                <a:srgbClr val="004994"/>
              </a:buClr>
            </a:pPr>
            <a:r>
              <a:rPr lang="de-DE" altLang="de-DE" sz="2000" dirty="0">
                <a:solidFill>
                  <a:schemeClr val="tx1"/>
                </a:solidFill>
              </a:rPr>
              <a:t>Würdet ihr über eure Hautprobleme mit dem Betriebsarzt oder der Betriebsärztin sprechen? Wenn nein, warum nicht?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E8294FDE-8569-4F06-8A8D-64670C519BFF}"/>
              </a:ext>
            </a:extLst>
          </p:cNvPr>
          <p:cNvSpPr>
            <a:spLocks noGrp="1" noChangeArrowheads="1"/>
          </p:cNvSpPr>
          <p:nvPr>
            <p:ph type="title" idx="4294967295"/>
          </p:nvPr>
        </p:nvSpPr>
        <p:spPr>
          <a:xfrm>
            <a:off x="528638" y="1457325"/>
            <a:ext cx="9574212" cy="595313"/>
          </a:xfrm>
        </p:spPr>
        <p:txBody>
          <a:bodyPr/>
          <a:lstStyle/>
          <a:p>
            <a:pPr eaLnBrk="1" hangingPunct="1"/>
            <a:r>
              <a:rPr lang="de-DE" altLang="de-DE"/>
              <a:t>Arbeitssituation</a:t>
            </a:r>
          </a:p>
        </p:txBody>
      </p:sp>
      <p:sp>
        <p:nvSpPr>
          <p:cNvPr id="6147" name="Datumsplatzhalter 3">
            <a:extLst>
              <a:ext uri="{FF2B5EF4-FFF2-40B4-BE49-F238E27FC236}">
                <a16:creationId xmlns:a16="http://schemas.microsoft.com/office/drawing/2014/main" id="{BA7D52CC-0720-4375-9905-BBD95869E61D}"/>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6148" name="Foliennummernplatzhalter 4">
            <a:extLst>
              <a:ext uri="{FF2B5EF4-FFF2-40B4-BE49-F238E27FC236}">
                <a16:creationId xmlns:a16="http://schemas.microsoft.com/office/drawing/2014/main" id="{5BF7E1DA-5A98-4256-B7E1-CBD8BD141CDB}"/>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9790B8ED-27EA-4BBC-BA08-D691DDD954AB}"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34887105-A241-4B32-B0F7-31040C6F4B01}"/>
              </a:ext>
            </a:extLst>
          </p:cNvPr>
          <p:cNvSpPr>
            <a:spLocks noChangeArrowheads="1"/>
          </p:cNvSpPr>
          <p:nvPr/>
        </p:nvSpPr>
        <p:spPr bwMode="auto">
          <a:xfrm>
            <a:off x="511175" y="2052638"/>
            <a:ext cx="55578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59-jähriger Schlosser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seit 4 Jahren als Oberflächenreiniger in einer mechanischen Werkstatt tätig</a:t>
            </a:r>
            <a:endParaRPr lang="de-DE" altLang="de-DE" sz="2000" b="0" dirty="0"/>
          </a:p>
        </p:txBody>
      </p:sp>
      <p:sp>
        <p:nvSpPr>
          <p:cNvPr id="6150" name="Rechteck 7">
            <a:extLst>
              <a:ext uri="{FF2B5EF4-FFF2-40B4-BE49-F238E27FC236}">
                <a16:creationId xmlns:a16="http://schemas.microsoft.com/office/drawing/2014/main" id="{31FBBBA4-8E1D-4DEE-A10E-B7BF906F89BB}"/>
              </a:ext>
            </a:extLst>
          </p:cNvPr>
          <p:cNvSpPr>
            <a:spLocks noChangeArrowheads="1"/>
          </p:cNvSpPr>
          <p:nvPr/>
        </p:nvSpPr>
        <p:spPr bwMode="auto">
          <a:xfrm>
            <a:off x="525463" y="4108450"/>
            <a:ext cx="86423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dirty="0">
                <a:solidFill>
                  <a:schemeClr val="tx1"/>
                </a:solidFill>
              </a:rPr>
              <a:t>Aufgabe/Tätigkeit</a:t>
            </a:r>
          </a:p>
          <a:p>
            <a:pPr>
              <a:lnSpc>
                <a:spcPct val="120000"/>
              </a:lnSpc>
              <a:spcBef>
                <a:spcPts val="600"/>
              </a:spcBef>
              <a:buClr>
                <a:srgbClr val="004994"/>
              </a:buClr>
            </a:pPr>
            <a:r>
              <a:rPr lang="de-DE" altLang="de-DE" sz="2000" b="0" dirty="0">
                <a:solidFill>
                  <a:schemeClr val="tx1"/>
                </a:solidFill>
              </a:rPr>
              <a:t>Vor der Instandsetzung werden große Maschinenteile in einer Durchlauf-Reinigungsanlage von Farben, Fetten und Schmutz befreit. </a:t>
            </a:r>
          </a:p>
          <a:p>
            <a:pPr>
              <a:lnSpc>
                <a:spcPct val="120000"/>
              </a:lnSpc>
              <a:spcBef>
                <a:spcPts val="600"/>
              </a:spcBef>
              <a:buClr>
                <a:srgbClr val="004994"/>
              </a:buClr>
            </a:pPr>
            <a:r>
              <a:rPr lang="de-DE" altLang="de-DE" sz="2000" b="0" dirty="0">
                <a:solidFill>
                  <a:schemeClr val="tx1"/>
                </a:solidFill>
              </a:rPr>
              <a:t>Der Beschäftigte hat die Aufgabe, Restanhaftungen an den Maschinenteilen am Ausgang der Reinigungsanlage mit einem Hochdruckreiniger manuell zu entfernen.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8E801A6-58CE-4969-B6F1-82E8D0CDD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54163"/>
            <a:ext cx="5148000" cy="5151113"/>
          </a:xfrm>
          <a:prstGeom prst="rect">
            <a:avLst/>
          </a:prstGeom>
        </p:spPr>
      </p:pic>
      <p:sp>
        <p:nvSpPr>
          <p:cNvPr id="7172" name="Titel 1">
            <a:extLst>
              <a:ext uri="{FF2B5EF4-FFF2-40B4-BE49-F238E27FC236}">
                <a16:creationId xmlns:a16="http://schemas.microsoft.com/office/drawing/2014/main" id="{543CC66E-243B-41B8-9930-AB9ECDCA4635}"/>
              </a:ext>
            </a:extLst>
          </p:cNvPr>
          <p:cNvSpPr>
            <a:spLocks noGrp="1" noChangeArrowheads="1"/>
          </p:cNvSpPr>
          <p:nvPr>
            <p:ph type="title"/>
          </p:nvPr>
        </p:nvSpPr>
        <p:spPr>
          <a:xfrm>
            <a:off x="506413" y="1457325"/>
            <a:ext cx="9574212" cy="595313"/>
          </a:xfrm>
        </p:spPr>
        <p:txBody>
          <a:bodyPr/>
          <a:lstStyle/>
          <a:p>
            <a:pPr eaLnBrk="1" hangingPunct="1"/>
            <a:r>
              <a:rPr lang="de-DE" altLang="de-DE" dirty="0"/>
              <a:t>Station / Tätigkeit </a:t>
            </a:r>
          </a:p>
        </p:txBody>
      </p:sp>
      <p:sp>
        <p:nvSpPr>
          <p:cNvPr id="7173" name="Foliennummernplatzhalter 4">
            <a:extLst>
              <a:ext uri="{FF2B5EF4-FFF2-40B4-BE49-F238E27FC236}">
                <a16:creationId xmlns:a16="http://schemas.microsoft.com/office/drawing/2014/main" id="{2C72B3F9-B3F1-4C2F-B3CD-998DD2D476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08134DAA-25AF-4F27-A433-ACD7E0B58FBB}" type="slidenum">
              <a:rPr lang="de-DE" altLang="de-DE" sz="1500" b="0" smtClean="0">
                <a:solidFill>
                  <a:schemeClr val="bg1"/>
                </a:solidFill>
              </a:rPr>
              <a:pPr/>
              <a:t>3</a:t>
            </a:fld>
            <a:endParaRPr lang="de-DE" altLang="de-DE" sz="1500" b="0">
              <a:solidFill>
                <a:schemeClr val="bg1"/>
              </a:solidFill>
            </a:endParaRPr>
          </a:p>
        </p:txBody>
      </p:sp>
      <p:sp>
        <p:nvSpPr>
          <p:cNvPr id="7174" name="Rechteck 6">
            <a:extLst>
              <a:ext uri="{FF2B5EF4-FFF2-40B4-BE49-F238E27FC236}">
                <a16:creationId xmlns:a16="http://schemas.microsoft.com/office/drawing/2014/main" id="{FAE013C0-879A-42EC-9331-EFBE2DD13D16}"/>
              </a:ext>
            </a:extLst>
          </p:cNvPr>
          <p:cNvSpPr>
            <a:spLocks noChangeArrowheads="1"/>
          </p:cNvSpPr>
          <p:nvPr/>
        </p:nvSpPr>
        <p:spPr bwMode="auto">
          <a:xfrm>
            <a:off x="955675" y="2209800"/>
            <a:ext cx="38481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Für seine Arbeit mit dem Hochdruckreiniger stehen dem Beschäftigten Schürze, Schutzbrille, Gummistiefel und -handschuhe zur Verfügung. Er benutzt sie nur unregelmäßig. Auch bei konsequentem Tragen ist ein Kontakt mit Schmutz und Reinigungsmitteln an Kleidung und Haut nicht komplett auszuschließen.</a:t>
            </a:r>
          </a:p>
          <a:p>
            <a:pPr>
              <a:lnSpc>
                <a:spcPct val="120000"/>
              </a:lnSpc>
              <a:spcBef>
                <a:spcPts val="600"/>
              </a:spcBef>
              <a:buClr>
                <a:srgbClr val="004994"/>
              </a:buClr>
            </a:pPr>
            <a:r>
              <a:rPr lang="de-DE" altLang="de-DE" sz="1800" b="0" dirty="0">
                <a:solidFill>
                  <a:schemeClr val="tx1"/>
                </a:solidFill>
              </a:rPr>
              <a:t>Hautschutz-, Hautreinigungs- und Pflegemittel stehen bereit, werden von ihm aber kaum benutzt.</a:t>
            </a:r>
          </a:p>
        </p:txBody>
      </p:sp>
      <p:sp>
        <p:nvSpPr>
          <p:cNvPr id="7175" name="Ellipse 15">
            <a:extLst>
              <a:ext uri="{FF2B5EF4-FFF2-40B4-BE49-F238E27FC236}">
                <a16:creationId xmlns:a16="http://schemas.microsoft.com/office/drawing/2014/main" id="{C7146D55-E681-4FB2-9EC0-C08BDC0F5F3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30F17F89-1F78-4C82-95C5-0F11B0C6BC5C}"/>
              </a:ext>
            </a:extLst>
          </p:cNvPr>
          <p:cNvSpPr txBox="1"/>
          <p:nvPr/>
        </p:nvSpPr>
        <p:spPr>
          <a:xfrm>
            <a:off x="8853488" y="6280947"/>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2006</a:t>
            </a:r>
          </a:p>
        </p:txBody>
      </p:sp>
      <p:sp>
        <p:nvSpPr>
          <p:cNvPr id="7171" name="Rechteck 8">
            <a:extLst>
              <a:ext uri="{FF2B5EF4-FFF2-40B4-BE49-F238E27FC236}">
                <a16:creationId xmlns:a16="http://schemas.microsoft.com/office/drawing/2014/main" id="{364497EB-330D-4DCB-934A-BAEB3D7BDA9F}"/>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A5EB624-48FF-4745-8BA2-3A08063BB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25" y="1549400"/>
            <a:ext cx="5148000" cy="5148000"/>
          </a:xfrm>
          <a:prstGeom prst="rect">
            <a:avLst/>
          </a:prstGeom>
        </p:spPr>
      </p:pic>
      <p:sp>
        <p:nvSpPr>
          <p:cNvPr id="9219" name="Foliennummernplatzhalter 4">
            <a:extLst>
              <a:ext uri="{FF2B5EF4-FFF2-40B4-BE49-F238E27FC236}">
                <a16:creationId xmlns:a16="http://schemas.microsoft.com/office/drawing/2014/main" id="{7D35FE88-CFDD-427F-B08A-F6A9294DBD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23817FB-0BA2-42EB-AF52-942D828C03E2}" type="slidenum">
              <a:rPr lang="de-DE" altLang="de-DE" sz="1500" b="0" smtClean="0">
                <a:solidFill>
                  <a:schemeClr val="bg1"/>
                </a:solidFill>
              </a:rPr>
              <a:pPr/>
              <a:t>4</a:t>
            </a:fld>
            <a:endParaRPr lang="de-DE" altLang="de-DE" sz="1500" b="0">
              <a:solidFill>
                <a:schemeClr val="bg1"/>
              </a:solidFill>
            </a:endParaRPr>
          </a:p>
        </p:txBody>
      </p:sp>
      <p:sp>
        <p:nvSpPr>
          <p:cNvPr id="9220" name="Rechteck 6">
            <a:extLst>
              <a:ext uri="{FF2B5EF4-FFF2-40B4-BE49-F238E27FC236}">
                <a16:creationId xmlns:a16="http://schemas.microsoft.com/office/drawing/2014/main" id="{E346160A-ACA7-4FB7-8F23-9C2EA232E689}"/>
              </a:ext>
            </a:extLst>
          </p:cNvPr>
          <p:cNvSpPr>
            <a:spLocks noChangeArrowheads="1"/>
          </p:cNvSpPr>
          <p:nvPr/>
        </p:nvSpPr>
        <p:spPr bwMode="auto">
          <a:xfrm>
            <a:off x="955675" y="2209800"/>
            <a:ext cx="3773488"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Gelegentlich bemerkt der Beschäftigte Hautreizungen an Wangen, Armen und Bauch, die nach Behandlung und Schonung wieder abheilen. Wenn nötig, lässt er sich einige Tage zu anderen Arbeiten einteilen. Seine Vorgesetzten können das in beschränktem Maße auch realisieren.</a:t>
            </a:r>
          </a:p>
        </p:txBody>
      </p:sp>
      <p:sp>
        <p:nvSpPr>
          <p:cNvPr id="9221" name="Ellipse 15">
            <a:extLst>
              <a:ext uri="{FF2B5EF4-FFF2-40B4-BE49-F238E27FC236}">
                <a16:creationId xmlns:a16="http://schemas.microsoft.com/office/drawing/2014/main" id="{5EDA0CBB-1D5B-432B-B20D-BADA9B86C7CF}"/>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9223" name="Titel 1">
            <a:extLst>
              <a:ext uri="{FF2B5EF4-FFF2-40B4-BE49-F238E27FC236}">
                <a16:creationId xmlns:a16="http://schemas.microsoft.com/office/drawing/2014/main" id="{A5ACD8D2-32ED-4BB1-83F1-774636E00133}"/>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9" name="Textfeld 8">
            <a:extLst>
              <a:ext uri="{FF2B5EF4-FFF2-40B4-BE49-F238E27FC236}">
                <a16:creationId xmlns:a16="http://schemas.microsoft.com/office/drawing/2014/main" id="{3E030396-BC2F-4D01-A32A-6873CB373647}"/>
              </a:ext>
            </a:extLst>
          </p:cNvPr>
          <p:cNvSpPr txBox="1"/>
          <p:nvPr/>
        </p:nvSpPr>
        <p:spPr>
          <a:xfrm>
            <a:off x="8580438" y="6278563"/>
            <a:ext cx="165258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2006–2010</a:t>
            </a:r>
          </a:p>
        </p:txBody>
      </p:sp>
      <p:sp>
        <p:nvSpPr>
          <p:cNvPr id="9222" name="Rechteck 13">
            <a:extLst>
              <a:ext uri="{FF2B5EF4-FFF2-40B4-BE49-F238E27FC236}">
                <a16:creationId xmlns:a16="http://schemas.microsoft.com/office/drawing/2014/main" id="{9F8969B5-6B0E-4FFD-AAE5-66CF9D7A6282}"/>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FE874E4-DDFB-4AEF-BBBF-EFD31C142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25" y="1549400"/>
            <a:ext cx="5148000" cy="5151113"/>
          </a:xfrm>
          <a:prstGeom prst="rect">
            <a:avLst/>
          </a:prstGeom>
        </p:spPr>
      </p:pic>
      <p:sp>
        <p:nvSpPr>
          <p:cNvPr id="10243" name="Titel 1">
            <a:extLst>
              <a:ext uri="{FF2B5EF4-FFF2-40B4-BE49-F238E27FC236}">
                <a16:creationId xmlns:a16="http://schemas.microsoft.com/office/drawing/2014/main" id="{31946B6F-83CE-4831-B2B5-D64C456B1FEB}"/>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10244" name="Foliennummernplatzhalter 4">
            <a:extLst>
              <a:ext uri="{FF2B5EF4-FFF2-40B4-BE49-F238E27FC236}">
                <a16:creationId xmlns:a16="http://schemas.microsoft.com/office/drawing/2014/main" id="{067703D8-C121-44C4-A78D-5552DDC438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22EE4EA-70FB-47F2-AAC0-E735085AA91D}" type="slidenum">
              <a:rPr lang="de-DE" altLang="de-DE" sz="1500" b="0" smtClean="0">
                <a:solidFill>
                  <a:schemeClr val="bg1"/>
                </a:solidFill>
              </a:rPr>
              <a:pPr/>
              <a:t>5</a:t>
            </a:fld>
            <a:endParaRPr lang="de-DE" altLang="de-DE" sz="1500" b="0">
              <a:solidFill>
                <a:schemeClr val="bg1"/>
              </a:solidFill>
            </a:endParaRPr>
          </a:p>
        </p:txBody>
      </p:sp>
      <p:sp>
        <p:nvSpPr>
          <p:cNvPr id="10245" name="Rechteck 6">
            <a:extLst>
              <a:ext uri="{FF2B5EF4-FFF2-40B4-BE49-F238E27FC236}">
                <a16:creationId xmlns:a16="http://schemas.microsoft.com/office/drawing/2014/main" id="{9FBC18DF-4B97-43A6-A1CD-DF38BFA4D79A}"/>
              </a:ext>
            </a:extLst>
          </p:cNvPr>
          <p:cNvSpPr>
            <a:spLocks noChangeArrowheads="1"/>
          </p:cNvSpPr>
          <p:nvPr/>
        </p:nvSpPr>
        <p:spPr bwMode="auto">
          <a:xfrm>
            <a:off x="955675" y="2209800"/>
            <a:ext cx="3989388"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Die Hautprobleme treten jetzt monatlich auf. Er bekommt zusätzliche persönliche Schutzausrüstungen (gummierte Latzhose und Jacke, Visierhelm und Stulpenhandschuhe), die ihn besser schützen sollen.</a:t>
            </a:r>
          </a:p>
          <a:p>
            <a:pPr>
              <a:lnSpc>
                <a:spcPct val="120000"/>
              </a:lnSpc>
              <a:spcBef>
                <a:spcPts val="600"/>
              </a:spcBef>
              <a:buClr>
                <a:srgbClr val="004994"/>
              </a:buClr>
            </a:pPr>
            <a:r>
              <a:rPr lang="de-DE" altLang="de-DE" sz="1800" b="0" dirty="0">
                <a:solidFill>
                  <a:schemeClr val="tx1"/>
                </a:solidFill>
              </a:rPr>
              <a:t>Er cremt sich jetzt regelmäßig ein, benutzt aber nur handelsübliche Produkte, die er sich selbst kauft.</a:t>
            </a:r>
          </a:p>
          <a:p>
            <a:pPr>
              <a:lnSpc>
                <a:spcPct val="120000"/>
              </a:lnSpc>
              <a:spcBef>
                <a:spcPts val="600"/>
              </a:spcBef>
              <a:buClr>
                <a:srgbClr val="004994"/>
              </a:buClr>
            </a:pPr>
            <a:endParaRPr lang="de-DE" altLang="de-DE" sz="1400" b="0" dirty="0">
              <a:solidFill>
                <a:srgbClr val="FF0000"/>
              </a:solidFill>
            </a:endParaRPr>
          </a:p>
        </p:txBody>
      </p:sp>
      <p:sp>
        <p:nvSpPr>
          <p:cNvPr id="10246" name="Ellipse 15">
            <a:extLst>
              <a:ext uri="{FF2B5EF4-FFF2-40B4-BE49-F238E27FC236}">
                <a16:creationId xmlns:a16="http://schemas.microsoft.com/office/drawing/2014/main" id="{47FC4F63-CCF1-4F27-81C9-8E6AAEEC7CF8}"/>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BB9F2FBC-CCBC-4F4A-BF82-92E46EB2BF7F}"/>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2010</a:t>
            </a:r>
          </a:p>
        </p:txBody>
      </p:sp>
      <p:sp>
        <p:nvSpPr>
          <p:cNvPr id="10247" name="Rechteck 11">
            <a:extLst>
              <a:ext uri="{FF2B5EF4-FFF2-40B4-BE49-F238E27FC236}">
                <a16:creationId xmlns:a16="http://schemas.microsoft.com/office/drawing/2014/main" id="{9AD39EBF-72E4-4C3E-A1CA-014BAEAAD367}"/>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53ED81D-F21D-4AB5-916E-81C9FAFE3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25" y="1549400"/>
            <a:ext cx="5148000" cy="5148000"/>
          </a:xfrm>
          <a:prstGeom prst="rect">
            <a:avLst/>
          </a:prstGeom>
        </p:spPr>
      </p:pic>
      <p:sp>
        <p:nvSpPr>
          <p:cNvPr id="11268" name="Titel 1">
            <a:extLst>
              <a:ext uri="{FF2B5EF4-FFF2-40B4-BE49-F238E27FC236}">
                <a16:creationId xmlns:a16="http://schemas.microsoft.com/office/drawing/2014/main" id="{69213A90-6BB8-4B8B-A82E-8DFA28D01BF9}"/>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11269" name="Foliennummernplatzhalter 4">
            <a:extLst>
              <a:ext uri="{FF2B5EF4-FFF2-40B4-BE49-F238E27FC236}">
                <a16:creationId xmlns:a16="http://schemas.microsoft.com/office/drawing/2014/main" id="{13A986EC-0E33-490F-9D71-A2B7F05750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C3AEB88-F81B-4DFA-B4ED-5B3F245AEF9B}" type="slidenum">
              <a:rPr lang="de-DE" altLang="de-DE" sz="1500" b="0" smtClean="0">
                <a:solidFill>
                  <a:schemeClr val="bg1"/>
                </a:solidFill>
              </a:rPr>
              <a:pPr/>
              <a:t>6</a:t>
            </a:fld>
            <a:endParaRPr lang="de-DE" altLang="de-DE" sz="1500" b="0">
              <a:solidFill>
                <a:schemeClr val="bg1"/>
              </a:solidFill>
            </a:endParaRPr>
          </a:p>
        </p:txBody>
      </p:sp>
      <p:sp>
        <p:nvSpPr>
          <p:cNvPr id="11270" name="Rechteck 6">
            <a:extLst>
              <a:ext uri="{FF2B5EF4-FFF2-40B4-BE49-F238E27FC236}">
                <a16:creationId xmlns:a16="http://schemas.microsoft.com/office/drawing/2014/main" id="{DBE796AD-84AD-4E09-AE2E-B5BC169B0C6E}"/>
              </a:ext>
            </a:extLst>
          </p:cNvPr>
          <p:cNvSpPr>
            <a:spLocks noChangeArrowheads="1"/>
          </p:cNvSpPr>
          <p:nvPr/>
        </p:nvSpPr>
        <p:spPr bwMode="auto">
          <a:xfrm>
            <a:off x="955675" y="2209800"/>
            <a:ext cx="40878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In der gummierten Kleidung und im feuchtwarmen Raumklima neben der Reinigungsanlage schwitzt er stark. </a:t>
            </a:r>
          </a:p>
          <a:p>
            <a:pPr>
              <a:lnSpc>
                <a:spcPct val="120000"/>
              </a:lnSpc>
              <a:spcBef>
                <a:spcPts val="600"/>
              </a:spcBef>
              <a:buClr>
                <a:srgbClr val="004994"/>
              </a:buClr>
            </a:pPr>
            <a:r>
              <a:rPr lang="de-DE" altLang="de-DE" sz="1800" b="0" dirty="0">
                <a:solidFill>
                  <a:schemeClr val="tx1"/>
                </a:solidFill>
              </a:rPr>
              <a:t>Da er die Handschuhe nicht konsequent trägt, hat er oft verschmutzte Hände. Zieht er dann die Handschuhe an, werden sie innen kontaminiert. </a:t>
            </a: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p:txBody>
      </p:sp>
      <p:sp>
        <p:nvSpPr>
          <p:cNvPr id="11271" name="Ellipse 15">
            <a:extLst>
              <a:ext uri="{FF2B5EF4-FFF2-40B4-BE49-F238E27FC236}">
                <a16:creationId xmlns:a16="http://schemas.microsoft.com/office/drawing/2014/main" id="{D1536E22-8FAD-4804-A433-727E45DDBC6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9" name="Textfeld 8">
            <a:extLst>
              <a:ext uri="{FF2B5EF4-FFF2-40B4-BE49-F238E27FC236}">
                <a16:creationId xmlns:a16="http://schemas.microsoft.com/office/drawing/2014/main" id="{F054A875-C2FE-4829-A89E-194707CAFB2C}"/>
              </a:ext>
            </a:extLst>
          </p:cNvPr>
          <p:cNvSpPr txBox="1"/>
          <p:nvPr/>
        </p:nvSpPr>
        <p:spPr>
          <a:xfrm>
            <a:off x="8580438" y="6275388"/>
            <a:ext cx="165258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2010–2013</a:t>
            </a:r>
          </a:p>
        </p:txBody>
      </p:sp>
      <p:sp>
        <p:nvSpPr>
          <p:cNvPr id="11267" name="Rechteck 11">
            <a:extLst>
              <a:ext uri="{FF2B5EF4-FFF2-40B4-BE49-F238E27FC236}">
                <a16:creationId xmlns:a16="http://schemas.microsoft.com/office/drawing/2014/main" id="{2B6ABE36-1566-405B-9CF4-3D714F877E41}"/>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3A49F9B-6731-443D-B582-4ACE1BB54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25" y="1549400"/>
            <a:ext cx="5148000" cy="5148000"/>
          </a:xfrm>
          <a:prstGeom prst="rect">
            <a:avLst/>
          </a:prstGeom>
        </p:spPr>
      </p:pic>
      <p:sp>
        <p:nvSpPr>
          <p:cNvPr id="12292" name="Titel 1">
            <a:extLst>
              <a:ext uri="{FF2B5EF4-FFF2-40B4-BE49-F238E27FC236}">
                <a16:creationId xmlns:a16="http://schemas.microsoft.com/office/drawing/2014/main" id="{77F16FFF-266C-43EE-A153-CA93C4795542}"/>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12293" name="Foliennummernplatzhalter 4">
            <a:extLst>
              <a:ext uri="{FF2B5EF4-FFF2-40B4-BE49-F238E27FC236}">
                <a16:creationId xmlns:a16="http://schemas.microsoft.com/office/drawing/2014/main" id="{75FA2793-3321-4BCC-90DB-C313FBE2A0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F736D834-429D-4A16-8869-6EDC44ABD04D}" type="slidenum">
              <a:rPr lang="de-DE" altLang="de-DE" sz="1500" b="0" smtClean="0">
                <a:solidFill>
                  <a:schemeClr val="bg1"/>
                </a:solidFill>
              </a:rPr>
              <a:pPr/>
              <a:t>7</a:t>
            </a:fld>
            <a:endParaRPr lang="de-DE" altLang="de-DE" sz="1500" b="0">
              <a:solidFill>
                <a:schemeClr val="bg1"/>
              </a:solidFill>
            </a:endParaRPr>
          </a:p>
        </p:txBody>
      </p:sp>
      <p:sp>
        <p:nvSpPr>
          <p:cNvPr id="12294" name="Rechteck 6">
            <a:extLst>
              <a:ext uri="{FF2B5EF4-FFF2-40B4-BE49-F238E27FC236}">
                <a16:creationId xmlns:a16="http://schemas.microsoft.com/office/drawing/2014/main" id="{2EDCCDC8-4466-4612-8155-4746744DB433}"/>
              </a:ext>
            </a:extLst>
          </p:cNvPr>
          <p:cNvSpPr>
            <a:spLocks noChangeArrowheads="1"/>
          </p:cNvSpPr>
          <p:nvPr/>
        </p:nvSpPr>
        <p:spPr bwMode="auto">
          <a:xfrm>
            <a:off x="955675" y="2209800"/>
            <a:ext cx="40878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Außerdem hat er sich angewöhnt, bei Arbeitspausen die Hände hinter den Hosenlatz zu stecken. Dabei wird die Kleidung im Bauchbereich mit den aggressiven Reinigungsmitteln benetzt. Trocknen sie auf dem Stoff ein, erhöht sich ihre Konzentration und sie gelangen dann hochkonzentriert auf die Haut.</a:t>
            </a:r>
            <a:endParaRPr lang="de-DE" altLang="de-DE" sz="1400" b="0" dirty="0">
              <a:solidFill>
                <a:srgbClr val="FF0000"/>
              </a:solidFill>
            </a:endParaRPr>
          </a:p>
        </p:txBody>
      </p:sp>
      <p:sp>
        <p:nvSpPr>
          <p:cNvPr id="12295" name="Ellipse 15">
            <a:extLst>
              <a:ext uri="{FF2B5EF4-FFF2-40B4-BE49-F238E27FC236}">
                <a16:creationId xmlns:a16="http://schemas.microsoft.com/office/drawing/2014/main" id="{0755DCC7-EAA7-461E-9342-23918B137D4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9" name="Textfeld 8">
            <a:extLst>
              <a:ext uri="{FF2B5EF4-FFF2-40B4-BE49-F238E27FC236}">
                <a16:creationId xmlns:a16="http://schemas.microsoft.com/office/drawing/2014/main" id="{EFABCA0B-07B6-4E92-86CC-392A87764603}"/>
              </a:ext>
            </a:extLst>
          </p:cNvPr>
          <p:cNvSpPr txBox="1"/>
          <p:nvPr/>
        </p:nvSpPr>
        <p:spPr>
          <a:xfrm>
            <a:off x="8580438" y="6278563"/>
            <a:ext cx="165258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2010–2013</a:t>
            </a:r>
          </a:p>
        </p:txBody>
      </p:sp>
      <p:sp>
        <p:nvSpPr>
          <p:cNvPr id="12291" name="Rechteck 11">
            <a:extLst>
              <a:ext uri="{FF2B5EF4-FFF2-40B4-BE49-F238E27FC236}">
                <a16:creationId xmlns:a16="http://schemas.microsoft.com/office/drawing/2014/main" id="{8E761415-0985-47CE-82CF-49E4F7B461BE}"/>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80E271B-0047-4FFE-87AF-A4E22CB1C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903" y="2197663"/>
            <a:ext cx="4497285" cy="4500000"/>
          </a:xfrm>
          <a:prstGeom prst="rect">
            <a:avLst/>
          </a:prstGeom>
        </p:spPr>
      </p:pic>
      <p:sp>
        <p:nvSpPr>
          <p:cNvPr id="13316" name="Titel 1">
            <a:extLst>
              <a:ext uri="{FF2B5EF4-FFF2-40B4-BE49-F238E27FC236}">
                <a16:creationId xmlns:a16="http://schemas.microsoft.com/office/drawing/2014/main" id="{4C022010-9897-4F5A-8AB6-862DF7C7F203}"/>
              </a:ext>
            </a:extLst>
          </p:cNvPr>
          <p:cNvSpPr>
            <a:spLocks noGrp="1" noChangeArrowheads="1"/>
          </p:cNvSpPr>
          <p:nvPr>
            <p:ph type="title"/>
          </p:nvPr>
        </p:nvSpPr>
        <p:spPr>
          <a:xfrm>
            <a:off x="506413" y="1457325"/>
            <a:ext cx="9574212" cy="595313"/>
          </a:xfrm>
        </p:spPr>
        <p:txBody>
          <a:bodyPr/>
          <a:lstStyle/>
          <a:p>
            <a:r>
              <a:rPr lang="de-DE" dirty="0"/>
              <a:t>Diagnose und Zeitraum nach der Diagnose</a:t>
            </a:r>
          </a:p>
        </p:txBody>
      </p:sp>
      <p:sp>
        <p:nvSpPr>
          <p:cNvPr id="13317" name="Foliennummernplatzhalter 4">
            <a:extLst>
              <a:ext uri="{FF2B5EF4-FFF2-40B4-BE49-F238E27FC236}">
                <a16:creationId xmlns:a16="http://schemas.microsoft.com/office/drawing/2014/main" id="{5F8BFF24-1D65-4C27-912C-5DCDB8469F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1FF9DB8-DAB8-4C54-BE3B-87FAFCF8F805}" type="slidenum">
              <a:rPr lang="de-DE" altLang="de-DE" sz="1500" b="0" smtClean="0">
                <a:solidFill>
                  <a:schemeClr val="bg1"/>
                </a:solidFill>
              </a:rPr>
              <a:pPr/>
              <a:t>8</a:t>
            </a:fld>
            <a:endParaRPr lang="de-DE" altLang="de-DE" sz="1500" b="0">
              <a:solidFill>
                <a:schemeClr val="bg1"/>
              </a:solidFill>
            </a:endParaRPr>
          </a:p>
        </p:txBody>
      </p:sp>
      <p:sp>
        <p:nvSpPr>
          <p:cNvPr id="13318" name="Rechteck 6">
            <a:extLst>
              <a:ext uri="{FF2B5EF4-FFF2-40B4-BE49-F238E27FC236}">
                <a16:creationId xmlns:a16="http://schemas.microsoft.com/office/drawing/2014/main" id="{E0D3C1F9-BC9D-49C0-8470-CE12D4EC32E5}"/>
              </a:ext>
            </a:extLst>
          </p:cNvPr>
          <p:cNvSpPr>
            <a:spLocks noChangeArrowheads="1"/>
          </p:cNvSpPr>
          <p:nvPr/>
        </p:nvSpPr>
        <p:spPr bwMode="auto">
          <a:xfrm>
            <a:off x="955675" y="2209800"/>
            <a:ext cx="4692650" cy="47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Die Hautbeschwerden nehmen zu. Die Haut ist jetzt so schwer geschädigt, dass sie nicht mehr heilen kann. Auf dem Bauch bilden sich abgestorbene Hautpartien (Nekrosen), die operativ entfernt werden müssen. Haut wird vom Oberschenkel auf den Bauch verpflanzt.</a:t>
            </a:r>
          </a:p>
          <a:p>
            <a:pPr>
              <a:lnSpc>
                <a:spcPct val="120000"/>
              </a:lnSpc>
              <a:spcBef>
                <a:spcPts val="600"/>
              </a:spcBef>
              <a:buClr>
                <a:srgbClr val="004994"/>
              </a:buClr>
            </a:pPr>
            <a:r>
              <a:rPr lang="de-DE" altLang="de-DE" sz="1800" b="0" dirty="0">
                <a:solidFill>
                  <a:schemeClr val="tx1"/>
                </a:solidFill>
              </a:rPr>
              <a:t>Eine Weiterbeschäftigung ist an diesem Arbeitsplatz nicht mehr möglich. Einen anderen Arbeitsplatz kann ihm der Betrieb nicht anbieten, daher nimmt der Beschäftigte das Angebot zum Vorruhestand an. Seine volle Rente erreicht er dadurch nicht mehr. </a:t>
            </a:r>
          </a:p>
        </p:txBody>
      </p:sp>
      <p:sp>
        <p:nvSpPr>
          <p:cNvPr id="13319" name="Ellipse 15">
            <a:extLst>
              <a:ext uri="{FF2B5EF4-FFF2-40B4-BE49-F238E27FC236}">
                <a16:creationId xmlns:a16="http://schemas.microsoft.com/office/drawing/2014/main" id="{8C4E660F-DA09-4552-91AA-3EB6CF854DB3}"/>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6</a:t>
            </a:r>
            <a:endParaRPr lang="de-DE" altLang="de-DE" sz="1400">
              <a:solidFill>
                <a:schemeClr val="bg1"/>
              </a:solidFill>
            </a:endParaRPr>
          </a:p>
        </p:txBody>
      </p:sp>
      <p:sp>
        <p:nvSpPr>
          <p:cNvPr id="9" name="Textfeld 8">
            <a:extLst>
              <a:ext uri="{FF2B5EF4-FFF2-40B4-BE49-F238E27FC236}">
                <a16:creationId xmlns:a16="http://schemas.microsoft.com/office/drawing/2014/main" id="{7C2C21C8-D3B8-46D8-A850-358AAA21244D}"/>
              </a:ext>
            </a:extLst>
          </p:cNvPr>
          <p:cNvSpPr txBox="1"/>
          <p:nvPr/>
        </p:nvSpPr>
        <p:spPr>
          <a:xfrm>
            <a:off x="8580438" y="6278563"/>
            <a:ext cx="165258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2013</a:t>
            </a:r>
          </a:p>
        </p:txBody>
      </p:sp>
      <p:sp>
        <p:nvSpPr>
          <p:cNvPr id="13315" name="Rechteck 11">
            <a:extLst>
              <a:ext uri="{FF2B5EF4-FFF2-40B4-BE49-F238E27FC236}">
                <a16:creationId xmlns:a16="http://schemas.microsoft.com/office/drawing/2014/main" id="{C9E2D5CD-17DC-46EC-A3A7-3289714B01C4}"/>
              </a:ext>
            </a:extLst>
          </p:cNvPr>
          <p:cNvSpPr>
            <a:spLocks noChangeArrowheads="1"/>
          </p:cNvSpPr>
          <p:nvPr/>
        </p:nvSpPr>
        <p:spPr bwMode="auto">
          <a:xfrm>
            <a:off x="5892903" y="2197663"/>
            <a:ext cx="4497285" cy="4500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24F43F24-6888-4243-B1DA-C9A9DDC6FBFC}"/>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4339" name="Foliennummernplatzhalter 4">
            <a:extLst>
              <a:ext uri="{FF2B5EF4-FFF2-40B4-BE49-F238E27FC236}">
                <a16:creationId xmlns:a16="http://schemas.microsoft.com/office/drawing/2014/main" id="{9D75D77E-1A7F-4B88-95E6-336B095B5D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C8BB1A8-E990-4318-913E-BB328D7ACC2B}" type="slidenum">
              <a:rPr lang="de-DE" altLang="de-DE" sz="1500" b="0" smtClean="0">
                <a:solidFill>
                  <a:schemeClr val="bg1"/>
                </a:solidFill>
              </a:rPr>
              <a:pPr/>
              <a:t>9</a:t>
            </a:fld>
            <a:endParaRPr lang="de-DE" altLang="de-DE" sz="1500" b="0">
              <a:solidFill>
                <a:schemeClr val="bg1"/>
              </a:solidFill>
            </a:endParaRPr>
          </a:p>
        </p:txBody>
      </p:sp>
      <p:sp>
        <p:nvSpPr>
          <p:cNvPr id="21508" name="Inhaltsplatzhalter 2">
            <a:extLst>
              <a:ext uri="{FF2B5EF4-FFF2-40B4-BE49-F238E27FC236}">
                <a16:creationId xmlns:a16="http://schemas.microsoft.com/office/drawing/2014/main" id="{3A23189A-9468-4C57-8F6E-97E6C1B27904}"/>
              </a:ext>
            </a:extLst>
          </p:cNvPr>
          <p:cNvSpPr txBox="1">
            <a:spLocks/>
          </p:cNvSpPr>
          <p:nvPr/>
        </p:nvSpPr>
        <p:spPr bwMode="auto">
          <a:xfrm>
            <a:off x="501650" y="2316163"/>
            <a:ext cx="964565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defTabSz="1042988">
              <a:spcBef>
                <a:spcPct val="20000"/>
              </a:spcBef>
              <a:buChar char="•"/>
              <a:defRPr sz="2400">
                <a:solidFill>
                  <a:srgbClr val="555555"/>
                </a:solidFill>
                <a:latin typeface="Arial" panose="020B0604020202020204" pitchFamily="34" charset="0"/>
              </a:defRPr>
            </a:lvl1pPr>
            <a:lvl2pPr marL="179388" indent="-177800" defTabSz="1042988">
              <a:spcBef>
                <a:spcPct val="20000"/>
              </a:spcBef>
              <a:buClr>
                <a:srgbClr val="004994"/>
              </a:buClr>
              <a:buChar char="•"/>
              <a:defRPr sz="2400">
                <a:solidFill>
                  <a:srgbClr val="555555"/>
                </a:solidFill>
                <a:latin typeface="Arial" panose="020B0604020202020204" pitchFamily="34" charset="0"/>
              </a:defRPr>
            </a:lvl2pPr>
            <a:lvl3pPr marL="365125" indent="-184150" defTabSz="1042988">
              <a:spcBef>
                <a:spcPct val="20000"/>
              </a:spcBef>
              <a:buChar char="•"/>
              <a:defRPr sz="2400">
                <a:solidFill>
                  <a:srgbClr val="555555"/>
                </a:solidFill>
                <a:latin typeface="Arial" panose="020B0604020202020204" pitchFamily="34" charset="0"/>
              </a:defRPr>
            </a:lvl3pPr>
            <a:lvl4pPr marL="549275" indent="-182563" defTabSz="1042988">
              <a:spcBef>
                <a:spcPct val="20000"/>
              </a:spcBef>
              <a:buChar char="•"/>
              <a:defRPr sz="2000">
                <a:solidFill>
                  <a:srgbClr val="555555"/>
                </a:solidFill>
                <a:latin typeface="Arial" panose="020B0604020202020204" pitchFamily="34" charset="0"/>
              </a:defRPr>
            </a:lvl4pPr>
            <a:lvl5pPr marL="719138" indent="-168275" defTabSz="1042988">
              <a:spcBef>
                <a:spcPct val="20000"/>
              </a:spcBef>
              <a:buChar char="•"/>
              <a:defRPr sz="2000">
                <a:solidFill>
                  <a:srgbClr val="555555"/>
                </a:solidFill>
                <a:latin typeface="Arial" panose="020B0604020202020204" pitchFamily="34" charset="0"/>
              </a:defRPr>
            </a:lvl5pPr>
            <a:lvl6pPr marL="11763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16335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20907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25479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nSpc>
                <a:spcPct val="120000"/>
              </a:lnSpc>
              <a:spcBef>
                <a:spcPts val="600"/>
              </a:spcBef>
              <a:buFontTx/>
              <a:buNone/>
              <a:defRPr/>
            </a:pPr>
            <a:r>
              <a:rPr lang="de-DE" altLang="de-DE" sz="1800" dirty="0">
                <a:solidFill>
                  <a:schemeClr val="tx1"/>
                </a:solidFill>
              </a:rPr>
              <a:t>Medizinisch</a:t>
            </a:r>
            <a:endParaRPr lang="de-DE" altLang="de-DE" sz="1600" dirty="0">
              <a:solidFill>
                <a:schemeClr val="tx1"/>
              </a:solidFill>
            </a:endParaRPr>
          </a:p>
          <a:p>
            <a:pPr marL="301625" indent="-285750">
              <a:lnSpc>
                <a:spcPct val="120000"/>
              </a:lnSpc>
              <a:spcBef>
                <a:spcPts val="300"/>
              </a:spcBef>
              <a:buClr>
                <a:srgbClr val="004994"/>
              </a:buClr>
              <a:defRPr/>
            </a:pPr>
            <a:r>
              <a:rPr lang="de-DE" altLang="de-DE" sz="1800" b="0" dirty="0">
                <a:solidFill>
                  <a:schemeClr val="tx1"/>
                </a:solidFill>
              </a:rPr>
              <a:t>Juckreiz und Schmerzen der Haut</a:t>
            </a:r>
          </a:p>
          <a:p>
            <a:pPr marL="301625" indent="-285750">
              <a:lnSpc>
                <a:spcPct val="120000"/>
              </a:lnSpc>
              <a:spcBef>
                <a:spcPts val="300"/>
              </a:spcBef>
              <a:buClr>
                <a:srgbClr val="004994"/>
              </a:buClr>
              <a:defRPr/>
            </a:pPr>
            <a:r>
              <a:rPr lang="de-DE" altLang="de-DE" sz="1800" b="0" dirty="0">
                <a:solidFill>
                  <a:schemeClr val="tx1"/>
                </a:solidFill>
              </a:rPr>
              <a:t>Abgestorbene Hautpartien (Nekrosen) auf dem Bauch, die operativ entfernt werden müssen </a:t>
            </a:r>
          </a:p>
          <a:p>
            <a:pPr marL="301625" indent="-285750">
              <a:lnSpc>
                <a:spcPct val="120000"/>
              </a:lnSpc>
              <a:spcBef>
                <a:spcPts val="300"/>
              </a:spcBef>
              <a:buClr>
                <a:srgbClr val="004994"/>
              </a:buClr>
              <a:defRPr/>
            </a:pPr>
            <a:r>
              <a:rPr lang="de-DE" altLang="de-DE" sz="1800" b="0" dirty="0">
                <a:solidFill>
                  <a:schemeClr val="tx1"/>
                </a:solidFill>
              </a:rPr>
              <a:t>Hauttransplantation </a:t>
            </a:r>
          </a:p>
          <a:p>
            <a:pPr>
              <a:lnSpc>
                <a:spcPct val="120000"/>
              </a:lnSpc>
              <a:spcBef>
                <a:spcPts val="600"/>
              </a:spcBef>
              <a:buFontTx/>
              <a:buNone/>
              <a:defRPr/>
            </a:pPr>
            <a:r>
              <a:rPr lang="de-DE" altLang="de-DE" sz="1800" dirty="0">
                <a:solidFill>
                  <a:schemeClr val="tx1"/>
                </a:solidFill>
              </a:rPr>
              <a:t>Beruflich</a:t>
            </a:r>
            <a:endParaRPr lang="de-DE" altLang="de-DE" sz="1600" dirty="0">
              <a:solidFill>
                <a:schemeClr val="tx1"/>
              </a:solidFill>
            </a:endParaRPr>
          </a:p>
          <a:p>
            <a:pPr marL="301625" indent="-285750">
              <a:lnSpc>
                <a:spcPct val="120000"/>
              </a:lnSpc>
              <a:spcBef>
                <a:spcPts val="300"/>
              </a:spcBef>
              <a:buClr>
                <a:srgbClr val="004994"/>
              </a:buClr>
              <a:defRPr/>
            </a:pPr>
            <a:r>
              <a:rPr lang="de-DE" altLang="de-DE" sz="1800" b="0" dirty="0">
                <a:solidFill>
                  <a:schemeClr val="tx1"/>
                </a:solidFill>
              </a:rPr>
              <a:t>Anfangs gelegentliche, kurze Ausfallzeiten, vorübergehender Wechsel auf andere Arbeitsplätze</a:t>
            </a:r>
          </a:p>
          <a:p>
            <a:pPr marL="301625" indent="-285750">
              <a:lnSpc>
                <a:spcPct val="120000"/>
              </a:lnSpc>
              <a:spcBef>
                <a:spcPts val="300"/>
              </a:spcBef>
              <a:buClr>
                <a:srgbClr val="004994"/>
              </a:buClr>
              <a:defRPr/>
            </a:pPr>
            <a:r>
              <a:rPr lang="de-DE" altLang="de-DE" sz="1800" b="0" dirty="0">
                <a:solidFill>
                  <a:schemeClr val="tx1"/>
                </a:solidFill>
              </a:rPr>
              <a:t>Mit zunehmender Schädigung häufigere und längere Ausfallzeiten</a:t>
            </a:r>
          </a:p>
          <a:p>
            <a:pPr marL="301625" indent="-285750">
              <a:lnSpc>
                <a:spcPct val="120000"/>
              </a:lnSpc>
              <a:spcBef>
                <a:spcPts val="300"/>
              </a:spcBef>
              <a:buClr>
                <a:srgbClr val="004994"/>
              </a:buClr>
              <a:defRPr/>
            </a:pPr>
            <a:r>
              <a:rPr lang="de-DE" altLang="de-DE" sz="1800" b="0" dirty="0">
                <a:solidFill>
                  <a:schemeClr val="tx1"/>
                </a:solidFill>
              </a:rPr>
              <a:t>Schließlich dauerhafte Arbeitsunfähigkeit und Frühverrentung</a:t>
            </a:r>
          </a:p>
          <a:p>
            <a:pPr>
              <a:lnSpc>
                <a:spcPct val="120000"/>
              </a:lnSpc>
              <a:spcBef>
                <a:spcPts val="600"/>
              </a:spcBef>
              <a:buFontTx/>
              <a:buNone/>
              <a:defRPr/>
            </a:pPr>
            <a:r>
              <a:rPr lang="de-DE" altLang="de-DE" sz="1800" dirty="0">
                <a:solidFill>
                  <a:schemeClr val="tx1"/>
                </a:solidFill>
              </a:rPr>
              <a:t>Privat</a:t>
            </a:r>
            <a:endParaRPr lang="de-DE" altLang="de-DE" sz="1600" dirty="0">
              <a:solidFill>
                <a:schemeClr val="tx1"/>
              </a:solidFill>
            </a:endParaRPr>
          </a:p>
          <a:p>
            <a:pPr marL="301625" indent="-285750">
              <a:lnSpc>
                <a:spcPct val="120000"/>
              </a:lnSpc>
              <a:spcBef>
                <a:spcPts val="300"/>
              </a:spcBef>
              <a:buClr>
                <a:srgbClr val="004994"/>
              </a:buClr>
              <a:defRPr/>
            </a:pPr>
            <a:r>
              <a:rPr lang="de-DE" altLang="de-DE" sz="1800" b="0" dirty="0">
                <a:solidFill>
                  <a:schemeClr val="tx1"/>
                </a:solidFill>
              </a:rPr>
              <a:t>Wegen der entstellenden Entzündungen und auch weil er wiederholt darauf angesprochen wird, vermeidet er es schließlich, schwimmen zu gehen.</a:t>
            </a:r>
          </a:p>
          <a:p>
            <a:pPr>
              <a:lnSpc>
                <a:spcPct val="120000"/>
              </a:lnSpc>
              <a:spcBef>
                <a:spcPts val="600"/>
              </a:spcBef>
              <a:buFontTx/>
              <a:buNone/>
              <a:defRPr/>
            </a:pPr>
            <a:endParaRPr lang="de-DE" altLang="de-DE" sz="1800" b="0" dirty="0">
              <a:solidFill>
                <a:schemeClr val="tx1"/>
              </a:solidFill>
            </a:endParaRPr>
          </a:p>
          <a:p>
            <a:pPr>
              <a:lnSpc>
                <a:spcPct val="120000"/>
              </a:lnSpc>
              <a:spcBef>
                <a:spcPts val="600"/>
              </a:spcBef>
              <a:buFontTx/>
              <a:buNone/>
              <a:defRPr/>
            </a:pPr>
            <a:endParaRPr lang="de-DE" altLang="de-DE" sz="1800" dirty="0">
              <a:solidFill>
                <a:schemeClr val="tx1"/>
              </a:solidFill>
            </a:endParaRPr>
          </a:p>
          <a:p>
            <a:pPr>
              <a:lnSpc>
                <a:spcPct val="120000"/>
              </a:lnSpc>
              <a:spcBef>
                <a:spcPts val="600"/>
              </a:spcBef>
              <a:buFontTx/>
              <a:buNone/>
              <a:defRPr/>
            </a:pPr>
            <a:endParaRPr lang="de-DE" altLang="de-DE" sz="1800" b="0"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959</Words>
  <Application>Microsoft Office PowerPoint</Application>
  <PresentationFormat>Benutzerdefiniert</PresentationFormat>
  <Paragraphs>121</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Times</vt:lpstr>
      <vt:lpstr>BG RCI PPT-Master</vt:lpstr>
      <vt:lpstr>Berufskrankheiten aus der Praxis</vt:lpstr>
      <vt:lpstr>Arbeitssituation</vt:lpstr>
      <vt:lpstr>Station / Tätigkeit </vt:lpstr>
      <vt:lpstr>Beschwerden</vt:lpstr>
      <vt:lpstr>Beschwerden</vt:lpstr>
      <vt:lpstr>Beschwerden</vt:lpstr>
      <vt:lpstr>Beschwerden</vt:lpstr>
      <vt:lpstr>Diagnose und Zeitraum nach der Diagnose</vt:lpstr>
      <vt:lpstr>Folgen der Erkrankung</vt:lpstr>
      <vt:lpstr>Ursachen der Erkrankung </vt:lpstr>
      <vt:lpstr>Maßnahmen</vt:lpstr>
      <vt:lpstr>Wissensblock: Grundsätzliches zu den Gefährdungen</vt:lpstr>
      <vt:lpstr>Wissensblock: Grundsätzliches zu den Gefährdungen</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399</cp:revision>
  <dcterms:created xsi:type="dcterms:W3CDTF">2009-09-24T11:16:33Z</dcterms:created>
  <dcterms:modified xsi:type="dcterms:W3CDTF">2019-02-12T13:02:58Z</dcterms:modified>
</cp:coreProperties>
</file>