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63" r:id="rId2"/>
    <p:sldId id="275" r:id="rId3"/>
    <p:sldId id="265" r:id="rId4"/>
    <p:sldId id="266" r:id="rId5"/>
    <p:sldId id="267" r:id="rId6"/>
    <p:sldId id="268" r:id="rId7"/>
    <p:sldId id="291" r:id="rId8"/>
    <p:sldId id="293" r:id="rId9"/>
    <p:sldId id="277" r:id="rId10"/>
    <p:sldId id="294" r:id="rId11"/>
    <p:sldId id="298" r:id="rId12"/>
    <p:sldId id="295" r:id="rId13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295" userDrawn="1">
          <p15:clr>
            <a:srgbClr val="A4A3A4"/>
          </p15:clr>
        </p15:guide>
        <p15:guide id="4" orient="horz" pos="1503">
          <p15:clr>
            <a:srgbClr val="A4A3A4"/>
          </p15:clr>
        </p15:guide>
        <p15:guide id="5" pos="6542" userDrawn="1">
          <p15:clr>
            <a:srgbClr val="A4A3A4"/>
          </p15:clr>
        </p15:guide>
        <p15:guide id="6" pos="664">
          <p15:clr>
            <a:srgbClr val="A4A3A4"/>
          </p15:clr>
        </p15:guide>
        <p15:guide id="7" pos="5823">
          <p15:clr>
            <a:srgbClr val="A4A3A4"/>
          </p15:clr>
        </p15:guide>
        <p15:guide id="8" pos="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ura, Agnes" initials="NA" lastIdx="14" clrIdx="0">
    <p:extLst>
      <p:ext uri="{19B8F6BF-5375-455C-9EA6-DF929625EA0E}">
        <p15:presenceInfo xmlns:p15="http://schemas.microsoft.com/office/powerpoint/2012/main" userId="S-1-5-21-1343024091-329068152-839522115-5623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004994"/>
    <a:srgbClr val="F98BE1"/>
    <a:srgbClr val="FF006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710" autoAdjust="0"/>
    <p:restoredTop sz="94639" autoAdjust="0"/>
  </p:normalViewPr>
  <p:slideViewPr>
    <p:cSldViewPr snapToGrid="0" showGuides="1">
      <p:cViewPr varScale="1">
        <p:scale>
          <a:sx n="99" d="100"/>
          <a:sy n="99" d="100"/>
        </p:scale>
        <p:origin x="246" y="78"/>
      </p:cViewPr>
      <p:guideLst>
        <p:guide orient="horz" pos="976"/>
        <p:guide orient="horz" pos="3856"/>
        <p:guide orient="horz" pos="295"/>
        <p:guide orient="horz" pos="1503"/>
        <p:guide pos="6542"/>
        <p:guide pos="664"/>
        <p:guide pos="5823"/>
        <p:guide pos="3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EBDEA95-41BB-463D-9F1E-86D157ABB2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7FC7027-59A3-4582-AFC1-7AEFCE9450A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DDB7035-B529-4945-96B2-AECDA9B300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4BA7707E-7A63-4FE0-924B-51253B8957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05F5BF41-DBEF-4BC9-86E4-B5769B316F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F4BD72FC-7E46-413D-B1BD-431345B83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8346630C-64D0-4BA0-9033-9809BBB644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15843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2627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23836DBE-D038-40EB-A789-BAEB8952A4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0AA195CB-94F3-4B89-9E5D-B162608C5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9FD15B5F-ADB1-4B1E-B31D-ACAAEE979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ACAA80D-3F88-49EC-941A-13D5EA40D92E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64ED303E-980C-4A00-B27C-ACC3C82F5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7DE66589-28C7-4436-93DD-71936A1F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CF5F1404-CD0E-4330-884B-415773AE4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118F8452-1126-454D-9CAC-3C3B379D5F09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997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65EB8143-E5C0-4391-9826-D466F56C8E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8F7CB340-5544-4A24-9D7D-2475420E4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0D79ECFB-B1DD-4378-A822-21D150354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B62DF64-736F-4F0F-ABD4-77193F7418B0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1310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0202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69707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305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359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46630C-64D0-4BA0-9033-9809BBB64428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87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>
            <a:extLst>
              <a:ext uri="{FF2B5EF4-FFF2-40B4-BE49-F238E27FC236}">
                <a16:creationId xmlns:a16="http://schemas.microsoft.com/office/drawing/2014/main" id="{E48F9EF8-5EA3-45B2-A456-9C7904E6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1FCA3A8-C535-491A-80C1-56EE685F2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3D84ADAA-7572-4560-9ADE-19AD3C3B6910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2B4F56C-17CF-44A2-B6A5-6A7140B51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17484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76E9653-0FF6-4F60-8218-249D8DA401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4DF3D-9DC3-4FF9-A3E9-BF7E69B74D04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180ECE3-4421-43DE-A22C-62B0257CCA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2175F8BF-DBD9-41BD-845C-9A33DFECB78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518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08CCC8F-77DE-47E8-83A6-C28FF4F44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0C323-76A5-4088-9368-04034E685AAD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7B63158-F3C6-449D-A643-87B307EA6D0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7C66F7F-E482-4019-A8C4-FF9E94492AE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509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2DB614-189D-401F-BE6A-A9672E08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0E5E94-A176-4A45-B0E8-70698FF30C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58CD595-B218-4991-9327-EC22B246F22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330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C699A7D-2E58-4CF4-AFB0-69F672B23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0FC4-22AE-47F4-B734-4DABCE2FAEFE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888CF6D-46A8-4F4F-BE6E-2450F68B2E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78487CB2-2E09-4A46-AB53-269301025CA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632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0CCBA23-7BBB-4830-9B57-3587134F2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990C-FD59-45FF-883D-CEC03EBB2285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A5280E0-022D-42D2-AABA-E5F7519D8B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E9759474-3E83-4794-8446-B176ABAE3C9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42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2A7BB4B-9862-4A09-B9BA-C18D3385C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8176-D980-4573-9342-8835DD4877B6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7A2AA14-C9FC-4DE7-AC80-AFE9ED2049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EF679DA-8069-49D7-9190-6A157C3F860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805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D1C24DC-53B0-4BFD-A0CC-5391FE120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0E3-9724-47F8-AA6F-445A561C7921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662A9790-BE33-4E28-BC32-BB833BEFD7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921639C7-4AFF-4B9A-98A0-14A571647BE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44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869E49B0-9654-4D73-9FF7-C03846B461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CF07-FA96-4081-BF1E-5DF896A23D15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4549348-3F10-442D-BE74-0E40BA21D8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06D9F65-C16A-4A88-A8FA-A32CF6F90AA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033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F6C40AA-FDC2-4B15-820E-13C365DEB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BB07-F37A-488E-8B6C-3666EE7D49E4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7AEA809-5A7D-497A-8027-483F165327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3D34588B-E4CD-4177-9DFA-791BC14A54C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088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6FD1B7E-EED2-4B6C-A87D-D9405A888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43-732A-4293-B757-D0DBBF36D846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A153BBB-C370-4B88-A79E-38E3400388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1B216499-8085-49B5-8720-EDF99FDE5E3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3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276458B8-38CE-4EC7-9569-B20097CD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F9F9436F-CC49-4724-8C46-1C9C987BF4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379C0F1A-3CDB-4425-A39B-C3C552CDFCD5}" type="datetime1">
              <a:rPr lang="de-DE"/>
              <a:pPr>
                <a:defRPr/>
              </a:pPr>
              <a:t>12.02.2019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C1ADD63D-0FCE-47F7-8200-B71B59E07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782FA5EA-6CC0-41BF-8643-498021429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35F809D2-9851-4D14-BF97-1862004D67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1D2DD57-13EA-4041-BBD7-14F4BA02EEE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umsplatzhalter 3">
            <a:extLst>
              <a:ext uri="{FF2B5EF4-FFF2-40B4-BE49-F238E27FC236}">
                <a16:creationId xmlns:a16="http://schemas.microsoft.com/office/drawing/2014/main" id="{E7F9C5A8-1DD6-4844-951B-2BEE213005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de-DE" altLang="de-DE" sz="1800"/>
              <a:t>Beispiel 12</a:t>
            </a:r>
          </a:p>
        </p:txBody>
      </p:sp>
      <p:sp>
        <p:nvSpPr>
          <p:cNvPr id="5123" name="Titel 5">
            <a:extLst>
              <a:ext uri="{FF2B5EF4-FFF2-40B4-BE49-F238E27FC236}">
                <a16:creationId xmlns:a16="http://schemas.microsoft.com/office/drawing/2014/main" id="{65EF12AE-0FD4-4B5C-9FCA-67BECBBCC4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Berufskrankheiten aus der Praxis</a:t>
            </a:r>
          </a:p>
        </p:txBody>
      </p:sp>
      <p:sp>
        <p:nvSpPr>
          <p:cNvPr id="5124" name="Untertitel 6">
            <a:extLst>
              <a:ext uri="{FF2B5EF4-FFF2-40B4-BE49-F238E27FC236}">
                <a16:creationId xmlns:a16="http://schemas.microsoft.com/office/drawing/2014/main" id="{EB5E96BD-3621-44BD-AE24-17D1C86E28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32125" y="3336925"/>
            <a:ext cx="5829300" cy="175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/>
              <a:t>Lärmschwerhörigkeit durch </a:t>
            </a:r>
            <a:r>
              <a:rPr lang="de-DE" altLang="de-DE" dirty="0"/>
              <a:t>Reparatur- und Instandhaltungsarbeiten</a:t>
            </a:r>
          </a:p>
        </p:txBody>
      </p:sp>
      <p:pic>
        <p:nvPicPr>
          <p:cNvPr id="7" name="Grafik 2">
            <a:extLst>
              <a:ext uri="{FF2B5EF4-FFF2-40B4-BE49-F238E27FC236}">
                <a16:creationId xmlns:a16="http://schemas.microsoft.com/office/drawing/2014/main" id="{99B36DDB-FE1F-40C6-98D9-CD948F8FB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6553200"/>
            <a:ext cx="739550" cy="73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65A323B8-64F5-4FCA-B495-9415C09E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6534991"/>
            <a:ext cx="801462" cy="7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0CA9A730-9085-4D2C-87D8-1D6D05DE1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Maßnahmen</a:t>
            </a:r>
          </a:p>
        </p:txBody>
      </p:sp>
      <p:sp>
        <p:nvSpPr>
          <p:cNvPr id="15363" name="Foliennummernplatzhalter 4">
            <a:extLst>
              <a:ext uri="{FF2B5EF4-FFF2-40B4-BE49-F238E27FC236}">
                <a16:creationId xmlns:a16="http://schemas.microsoft.com/office/drawing/2014/main" id="{2CEE996B-0EED-46FD-9629-DF9F736028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B1DF114-57EB-41F2-B6ED-D94C857451AF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69C22C90-10CB-44A1-8BDF-1AE68F92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2124075"/>
            <a:ext cx="9558337" cy="4575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Dem Beschäftigten wurden Otoplastiken (individuell angepasster Gehörschutz) zur Verfügung gestellt, um die Akzeptanz der Nutzung zu erhöhen.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Das Thema Lärm wurde in die jährliche Unterweisung integriert.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solidFill>
                  <a:schemeClr val="tx1"/>
                </a:solidFill>
              </a:rPr>
              <a:t>Es wird verstärkt darauf geachtet, dass Arbeiten dann ausgeführt werden, wenn lärmintensive Anlagen in der Umgebung nicht angeschaltet sind.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de-DE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de-DE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F186954D-B177-41B5-9B2E-027112761B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844087" cy="595313"/>
          </a:xfrm>
        </p:spPr>
        <p:txBody>
          <a:bodyPr/>
          <a:lstStyle/>
          <a:p>
            <a:pPr eaLnBrk="1" hangingPunct="1"/>
            <a:r>
              <a:rPr lang="de-DE" altLang="de-DE" dirty="0"/>
              <a:t>Wissensblock: Grundsätzliches zu den Gefährdungen</a:t>
            </a:r>
          </a:p>
        </p:txBody>
      </p:sp>
      <p:sp>
        <p:nvSpPr>
          <p:cNvPr id="18435" name="Foliennummernplatzhalter 4">
            <a:extLst>
              <a:ext uri="{FF2B5EF4-FFF2-40B4-BE49-F238E27FC236}">
                <a16:creationId xmlns:a16="http://schemas.microsoft.com/office/drawing/2014/main" id="{ABBFC256-B33D-4813-A544-2564133308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CCA5F1C-9DEA-4B11-B236-63D4906F0836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2B1A0F6-21A0-40AF-AB5D-3FA7069F8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898"/>
              </p:ext>
            </p:extLst>
          </p:nvPr>
        </p:nvGraphicFramePr>
        <p:xfrm>
          <a:off x="522288" y="2730500"/>
          <a:ext cx="7566025" cy="3932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4674">
                  <a:extLst>
                    <a:ext uri="{9D8B030D-6E8A-4147-A177-3AD203B41FA5}">
                      <a16:colId xmlns:a16="http://schemas.microsoft.com/office/drawing/2014/main" val="3725687244"/>
                    </a:ext>
                  </a:extLst>
                </a:gridCol>
                <a:gridCol w="1761351">
                  <a:extLst>
                    <a:ext uri="{9D8B030D-6E8A-4147-A177-3AD203B41FA5}">
                      <a16:colId xmlns:a16="http://schemas.microsoft.com/office/drawing/2014/main" val="3534254835"/>
                    </a:ext>
                  </a:extLst>
                </a:gridCol>
              </a:tblGrid>
              <a:tr h="502961">
                <a:tc>
                  <a:txBody>
                    <a:bodyPr/>
                    <a:lstStyle/>
                    <a:p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Beispiele branchenspezifischer Arbeitsplätze, Arbeitsverfahren und Arbeitsmittel, bei denen erfahrungsgemäß ein Tages-Lärmexpositionspegel von 85 dB(A) überschritten wird und daher Gehörschutzmittel zu benutzen sind.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Bereich des mittleren Schallpegeldrucks in dB(A)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2749048529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Bohrgeräte für Gewinnungssprengungen ohne Führerhaus bzw. mit offener Kabinentür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95–100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2874778872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Handbohrgeräte zur Werksteingewinnung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90–100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492658257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Keillochbohrgeräte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90–100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3135386200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 err="1"/>
                        <a:t>Knäppern</a:t>
                      </a:r>
                      <a:r>
                        <a:rPr lang="de-DE" sz="900" dirty="0"/>
                        <a:t> durch Anbohren und Sprengen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90–100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759477465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Einbaumaschinen und SKW ohne schallgedämpftes Fahrerhaus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85–95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2648094355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Arbeitsplätze im Bereich von Brechanlagen und Mühlen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90–105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595464481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Schalungsbau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80–95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2610668503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Betonverdichtung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85–95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880461421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Betonsteinformmaschinen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90–100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4176643416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Steinbearbeitungsmaschinen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/>
                        <a:t>90–100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2221560237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Stemm- und </a:t>
                      </a:r>
                      <a:r>
                        <a:rPr lang="de-DE" sz="900" dirty="0" err="1"/>
                        <a:t>Meißelarbeiten</a:t>
                      </a:r>
                      <a:r>
                        <a:rPr lang="de-DE" sz="900" dirty="0"/>
                        <a:t> zur Beseitigung von Anbackungen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95–110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1973170946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Bereiche von Pumpen, Kompressoren und anderen Aggregaten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85–95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3784791253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Arbeiten mit Handhammer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90–105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3670996520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Maschinen zum Schleifen, Bohren und Meißeln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95–105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2972431951"/>
                  </a:ext>
                </a:extLst>
              </a:tr>
              <a:tr h="228618">
                <a:tc>
                  <a:txBody>
                    <a:bodyPr/>
                    <a:lstStyle/>
                    <a:p>
                      <a:r>
                        <a:rPr lang="de-DE" sz="900" dirty="0"/>
                        <a:t>Schweiß- und Schneidverfahren</a:t>
                      </a:r>
                    </a:p>
                  </a:txBody>
                  <a:tcPr marL="91433" marR="91433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85–105</a:t>
                      </a:r>
                    </a:p>
                  </a:txBody>
                  <a:tcPr marL="91433" marR="91433" marT="45724" marB="45724"/>
                </a:tc>
                <a:extLst>
                  <a:ext uri="{0D108BD9-81ED-4DB2-BD59-A6C34878D82A}">
                    <a16:rowId xmlns:a16="http://schemas.microsoft.com/office/drawing/2014/main" val="3238282340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C1D02DC-7FD5-4AE2-B0B3-838D188E6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61952"/>
              </p:ext>
            </p:extLst>
          </p:nvPr>
        </p:nvGraphicFramePr>
        <p:xfrm>
          <a:off x="8250238" y="2730500"/>
          <a:ext cx="2133600" cy="292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56">
                  <a:extLst>
                    <a:ext uri="{9D8B030D-6E8A-4147-A177-3AD203B41FA5}">
                      <a16:colId xmlns:a16="http://schemas.microsoft.com/office/drawing/2014/main" val="2020949859"/>
                    </a:ext>
                  </a:extLst>
                </a:gridCol>
                <a:gridCol w="1554544">
                  <a:extLst>
                    <a:ext uri="{9D8B030D-6E8A-4147-A177-3AD203B41FA5}">
                      <a16:colId xmlns:a16="http://schemas.microsoft.com/office/drawing/2014/main" val="2271111493"/>
                    </a:ext>
                  </a:extLst>
                </a:gridCol>
              </a:tblGrid>
              <a:tr h="640011">
                <a:tc>
                  <a:txBody>
                    <a:bodyPr/>
                    <a:lstStyle/>
                    <a:p>
                      <a:r>
                        <a:rPr lang="de-DE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Schall-</a:t>
                      </a:r>
                    </a:p>
                    <a:p>
                      <a:r>
                        <a:rPr lang="de-DE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druck-pegel </a:t>
                      </a:r>
                    </a:p>
                    <a:p>
                      <a:r>
                        <a:rPr lang="de-DE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[dB(A)]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Einwirkzeit bis zum </a:t>
                      </a:r>
                      <a:r>
                        <a:rPr lang="de-DE" sz="9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Erreichen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 eines Tages-Lärmexpositionspegels von 85 dB(A)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1719396869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85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 Stunden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2947558711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88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4 Stunden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1191924955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91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2 Stunden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369269420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94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 Stunde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2032458752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97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30 Minuten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3374945419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100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15 Minuten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2637321507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103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7,5 Minuten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3960553133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106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3,8 Minuten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1618331128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109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1,9 Minuten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3176455337"/>
                  </a:ext>
                </a:extLst>
              </a:tr>
              <a:tr h="228575"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112</a:t>
                      </a:r>
                    </a:p>
                  </a:txBody>
                  <a:tcPr marL="91417" marR="9141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dirty="0"/>
                        <a:t>1 Minute</a:t>
                      </a:r>
                    </a:p>
                  </a:txBody>
                  <a:tcPr marL="91417" marR="91417" marT="45715" marB="45715"/>
                </a:tc>
                <a:extLst>
                  <a:ext uri="{0D108BD9-81ED-4DB2-BD59-A6C34878D82A}">
                    <a16:rowId xmlns:a16="http://schemas.microsoft.com/office/drawing/2014/main" val="3921558420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5876023E-0CDA-4F95-89D5-50A6566121D8}"/>
              </a:ext>
            </a:extLst>
          </p:cNvPr>
          <p:cNvSpPr/>
          <p:nvPr/>
        </p:nvSpPr>
        <p:spPr>
          <a:xfrm>
            <a:off x="522288" y="6672942"/>
            <a:ext cx="7727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 b="0" dirty="0">
                <a:solidFill>
                  <a:srgbClr val="555555"/>
                </a:solidFill>
              </a:rPr>
              <a:t>Tabelle 1: Branchentypische Schalldruckpegel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F8C563D-6EED-472A-BB2D-CC69E7615BE9}"/>
              </a:ext>
            </a:extLst>
          </p:cNvPr>
          <p:cNvSpPr/>
          <p:nvPr/>
        </p:nvSpPr>
        <p:spPr>
          <a:xfrm>
            <a:off x="8180387" y="5692086"/>
            <a:ext cx="23844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 b="0" dirty="0">
                <a:solidFill>
                  <a:srgbClr val="555555"/>
                </a:solidFill>
              </a:rPr>
              <a:t>Tabelle 2: Umgang mit Dezibel 10 dB(A) aufwärts bedeutet eine empfundene Verdoppelung der Lautstärke</a:t>
            </a:r>
          </a:p>
          <a:p>
            <a:pPr>
              <a:defRPr/>
            </a:pPr>
            <a:r>
              <a:rPr lang="de-DE" sz="900" b="0" dirty="0">
                <a:solidFill>
                  <a:srgbClr val="555555"/>
                </a:solidFill>
              </a:rPr>
              <a:t>10 dB(A) abwärts bedeutet eine empfundene Halbierung der Lautstärke</a:t>
            </a:r>
          </a:p>
          <a:p>
            <a:pPr>
              <a:defRPr/>
            </a:pPr>
            <a:r>
              <a:rPr lang="de-DE" sz="900" b="0" dirty="0">
                <a:solidFill>
                  <a:srgbClr val="555555"/>
                </a:solidFill>
              </a:rPr>
              <a:t>3 dB(A) aufwärts bedeutet Verdoppelung der Gehörgefährdung</a:t>
            </a:r>
          </a:p>
        </p:txBody>
      </p:sp>
      <p:sp>
        <p:nvSpPr>
          <p:cNvPr id="18532" name="Inhaltsplatzhalter 2">
            <a:extLst>
              <a:ext uri="{FF2B5EF4-FFF2-40B4-BE49-F238E27FC236}">
                <a16:creationId xmlns:a16="http://schemas.microsoft.com/office/drawing/2014/main" id="{10DC1187-8024-4BD0-AE02-4206B10566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7050" y="2009775"/>
            <a:ext cx="9856788" cy="79851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Tx/>
              <a:buNone/>
            </a:pPr>
            <a:r>
              <a:rPr lang="de-DE" altLang="de-DE" sz="1200" dirty="0">
                <a:solidFill>
                  <a:schemeClr val="tx1"/>
                </a:solidFill>
              </a:rPr>
              <a:t>Ab einem Tages-Lärmexpositionspegel von 80 dB(A) besteht das Risiko, dass langfristig ein Gehörschaden entsteht. </a:t>
            </a:r>
            <a:br>
              <a:rPr lang="de-DE" altLang="de-DE" sz="1200" dirty="0">
                <a:solidFill>
                  <a:schemeClr val="tx1"/>
                </a:solidFill>
              </a:rPr>
            </a:br>
            <a:r>
              <a:rPr lang="de-DE" altLang="de-DE" sz="1200" dirty="0">
                <a:solidFill>
                  <a:schemeClr val="tx1"/>
                </a:solidFill>
              </a:rPr>
              <a:t>Bei sehr hohen Spitzenschalldruckpegeln von über 135 dB(C) können auch einzelne kurzzeitige Schallereignisse im Sinne eines Knalltraumas zu einer bleibenden Gehörschädigung führen.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7E84002-B989-4EA2-BB05-89C31E8BBAC2}"/>
              </a:ext>
            </a:extLst>
          </p:cNvPr>
          <p:cNvSpPr/>
          <p:nvPr/>
        </p:nvSpPr>
        <p:spPr>
          <a:xfrm>
            <a:off x="4257675" y="6788358"/>
            <a:ext cx="63388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 b="0" dirty="0">
                <a:solidFill>
                  <a:schemeClr val="bg1">
                    <a:lumMod val="50000"/>
                  </a:schemeClr>
                </a:solidFill>
              </a:rPr>
              <a:t>Quelle: Praxishandbuch Arbeitssicherheit und Gesundheitsschutz in der Baustoffindustrie, Kapitel A 1.8 Lärm (BG RCI)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8894B98F-451C-4B8E-96A4-2058198BE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Fragen für die Diskussionsrunde</a:t>
            </a:r>
          </a:p>
        </p:txBody>
      </p:sp>
      <p:sp>
        <p:nvSpPr>
          <p:cNvPr id="24579" name="Foliennummernplatzhalter 4">
            <a:extLst>
              <a:ext uri="{FF2B5EF4-FFF2-40B4-BE49-F238E27FC236}">
                <a16:creationId xmlns:a16="http://schemas.microsoft.com/office/drawing/2014/main" id="{2A94B788-BC1A-4155-AD27-8C6498F282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F4C101A9-96CE-4386-87E9-50AA918B0FFA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4580" name="Inhaltsplatzhalter 2">
            <a:extLst>
              <a:ext uri="{FF2B5EF4-FFF2-40B4-BE49-F238E27FC236}">
                <a16:creationId xmlns:a16="http://schemas.microsoft.com/office/drawing/2014/main" id="{DA5E6A56-73F6-4E9F-ACDB-ADD7BC2177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2288" y="2133600"/>
            <a:ext cx="9844087" cy="44989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dirty="0">
                <a:solidFill>
                  <a:schemeClr val="tx1"/>
                </a:solidFill>
              </a:rPr>
              <a:t>In welchen Bereichen und bei welchen Tätigkeiten haben wir eine hohe Lärmbelastung?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dirty="0">
                <a:solidFill>
                  <a:schemeClr val="tx1"/>
                </a:solidFill>
              </a:rPr>
              <a:t>Gibt es Bereiche, in denen wir die Lärmentwicklung durch Kapselung oder andere technische Maßnahmen reduzieren könnten?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dirty="0">
                <a:solidFill>
                  <a:schemeClr val="tx1"/>
                </a:solidFill>
              </a:rPr>
              <a:t>Woran erkennen wir Bereiche, in denen wir Gehörschutz benutzen müssen?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dirty="0">
                <a:solidFill>
                  <a:schemeClr val="tx1"/>
                </a:solidFill>
              </a:rPr>
              <a:t>Welcher Gehörschutz steht uns zur Verfügung? Gibt es bei der Verwendung Probleme? Wie pflegen wir unseren Gehörschutz?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dirty="0">
                <a:solidFill>
                  <a:schemeClr val="tx1"/>
                </a:solidFill>
              </a:rPr>
              <a:t>Wo wird bei uns der Gehörschutz bereitgestellt bzw. an wen wende ich mich, wenn ich neue Gehörschutzmittel benötige?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dirty="0">
                <a:solidFill>
                  <a:schemeClr val="tx1"/>
                </a:solidFill>
              </a:rPr>
              <a:t>Welche Vorteile bringt uns die arbeitsmedizinische Vorsorge?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1813A328-9DC0-4F4E-8495-9361DD4FF1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9574213" cy="595313"/>
          </a:xfrm>
        </p:spPr>
        <p:txBody>
          <a:bodyPr/>
          <a:lstStyle/>
          <a:p>
            <a:pPr eaLnBrk="1" hangingPunct="1"/>
            <a:r>
              <a:rPr lang="de-DE" altLang="de-DE"/>
              <a:t>Arbeitssituation</a:t>
            </a:r>
          </a:p>
        </p:txBody>
      </p:sp>
      <p:sp>
        <p:nvSpPr>
          <p:cNvPr id="6147" name="Datumsplatzhalter 3">
            <a:extLst>
              <a:ext uri="{FF2B5EF4-FFF2-40B4-BE49-F238E27FC236}">
                <a16:creationId xmlns:a16="http://schemas.microsoft.com/office/drawing/2014/main" id="{51DC92BE-5287-4148-BEEE-34FDE6DD4502}"/>
              </a:ext>
            </a:extLst>
          </p:cNvPr>
          <p:cNvSpPr txBox="1">
            <a:spLocks noGrp="1"/>
          </p:cNvSpPr>
          <p:nvPr/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de-DE" altLang="de-DE" sz="1400" b="0">
              <a:solidFill>
                <a:schemeClr val="bg1"/>
              </a:solidFill>
            </a:endParaRPr>
          </a:p>
        </p:txBody>
      </p:sp>
      <p:sp>
        <p:nvSpPr>
          <p:cNvPr id="6148" name="Foliennummernplatzhalter 4">
            <a:extLst>
              <a:ext uri="{FF2B5EF4-FFF2-40B4-BE49-F238E27FC236}">
                <a16:creationId xmlns:a16="http://schemas.microsoft.com/office/drawing/2014/main" id="{864B9A15-0EAC-477C-9843-E1733162B7B9}"/>
              </a:ext>
            </a:extLst>
          </p:cNvPr>
          <p:cNvSpPr txBox="1">
            <a:spLocks noGrp="1"/>
          </p:cNvSpPr>
          <p:nvPr/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CE26BD5-9D22-4F80-81CD-F6B498B623CA}" type="slidenum">
              <a:rPr lang="de-DE" altLang="de-DE" sz="1500" b="0">
                <a:solidFill>
                  <a:schemeClr val="bg1"/>
                </a:solidFill>
              </a:rPr>
              <a:pPr algn="r" eaLnBrk="1" hangingPunct="1"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5125" name="Rechteck 6">
            <a:extLst>
              <a:ext uri="{FF2B5EF4-FFF2-40B4-BE49-F238E27FC236}">
                <a16:creationId xmlns:a16="http://schemas.microsoft.com/office/drawing/2014/main" id="{950E557B-853C-4D16-83A5-80380320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" y="2052638"/>
            <a:ext cx="8737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altLang="de-DE" sz="2000" dirty="0">
                <a:solidFill>
                  <a:schemeClr val="tx1"/>
                </a:solidFill>
              </a:rPr>
              <a:t>Person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35-jähriger Beschäftigter</a:t>
            </a:r>
          </a:p>
          <a:p>
            <a:pPr marL="342900" indent="-342900"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</a:rPr>
              <a:t>gelernter Schlosser, seit 17 Jahren in diesem Beruf tätig</a:t>
            </a:r>
          </a:p>
        </p:txBody>
      </p:sp>
      <p:sp>
        <p:nvSpPr>
          <p:cNvPr id="6150" name="Rechteck 7">
            <a:extLst>
              <a:ext uri="{FF2B5EF4-FFF2-40B4-BE49-F238E27FC236}">
                <a16:creationId xmlns:a16="http://schemas.microsoft.com/office/drawing/2014/main" id="{91DC46E6-D953-444D-BA28-731899449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3533775"/>
            <a:ext cx="864235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Aufgabe/Tätigkeit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b="0" dirty="0">
                <a:solidFill>
                  <a:schemeClr val="tx1"/>
                </a:solidFill>
              </a:rPr>
              <a:t>Der Beschäftigte führt Schlosserarbeiten in der gesamten Asphaltmischanlage durch. Seine Hauptaufgabe ist die Reparatur und Instandhaltung der Förder- und Produktionsanlagen im Werk. Hierfür muss er oft schweißen, trennschleifen und sägen. Die Arbeiten führt er zumeist im laufenden Betrieb durch, sodass er zusätzlich dem Umgebungslärm der Anlagen ausgesetzt ist.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2000" b="0" dirty="0">
                <a:solidFill>
                  <a:schemeClr val="tx1"/>
                </a:solidFill>
              </a:rPr>
              <a:t>Gelegentlich führt er auch besonders lärmintensive Arbeiten in engen Räumen (Mischern, Silos) durch.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33BD26-BC20-4438-981E-5E1C7A435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63" y="1555821"/>
            <a:ext cx="5148000" cy="5148000"/>
          </a:xfrm>
          <a:prstGeom prst="rect">
            <a:avLst/>
          </a:prstGeom>
        </p:spPr>
      </p:pic>
      <p:sp>
        <p:nvSpPr>
          <p:cNvPr id="7171" name="Titel 1">
            <a:extLst>
              <a:ext uri="{FF2B5EF4-FFF2-40B4-BE49-F238E27FC236}">
                <a16:creationId xmlns:a16="http://schemas.microsoft.com/office/drawing/2014/main" id="{1426B662-1F49-4BBF-A104-55C875ECD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sp>
        <p:nvSpPr>
          <p:cNvPr id="7172" name="Foliennummernplatzhalter 4">
            <a:extLst>
              <a:ext uri="{FF2B5EF4-FFF2-40B4-BE49-F238E27FC236}">
                <a16:creationId xmlns:a16="http://schemas.microsoft.com/office/drawing/2014/main" id="{761BDAE2-1DC1-46C2-AC90-A640F2B9C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8E2263B-0180-4DA9-9A5A-2CF7A68315ED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7173" name="Rechteck 6">
            <a:extLst>
              <a:ext uri="{FF2B5EF4-FFF2-40B4-BE49-F238E27FC236}">
                <a16:creationId xmlns:a16="http://schemas.microsoft.com/office/drawing/2014/main" id="{904D1220-C928-448E-B8EF-65AE90C6E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200275"/>
            <a:ext cx="38481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Mit Beginn seiner Lehre ist der Beschäftigte regelmäßig hohem Lärm sowohl in der Ausbildungswerkstatt als auch im Betrieb ausgesetzt.</a:t>
            </a:r>
          </a:p>
        </p:txBody>
      </p:sp>
      <p:sp>
        <p:nvSpPr>
          <p:cNvPr id="7174" name="Ellipse 15">
            <a:extLst>
              <a:ext uri="{FF2B5EF4-FFF2-40B4-BE49-F238E27FC236}">
                <a16:creationId xmlns:a16="http://schemas.microsoft.com/office/drawing/2014/main" id="{3DEA6F02-C7AB-4085-93BA-D43F0C863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1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7175" name="Rectangle 13">
            <a:extLst>
              <a:ext uri="{FF2B5EF4-FFF2-40B4-BE49-F238E27FC236}">
                <a16:creationId xmlns:a16="http://schemas.microsoft.com/office/drawing/2014/main" id="{C6FD0902-C518-4DAB-AA7A-0A50C2967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87DDC7-2A1D-45F9-BB10-0299C5996C28}"/>
              </a:ext>
            </a:extLst>
          </p:cNvPr>
          <p:cNvSpPr txBox="1"/>
          <p:nvPr/>
        </p:nvSpPr>
        <p:spPr>
          <a:xfrm>
            <a:off x="8853488" y="6281738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2001</a:t>
            </a:r>
          </a:p>
        </p:txBody>
      </p:sp>
      <p:sp>
        <p:nvSpPr>
          <p:cNvPr id="7177" name="Rechteck 8">
            <a:extLst>
              <a:ext uri="{FF2B5EF4-FFF2-40B4-BE49-F238E27FC236}">
                <a16:creationId xmlns:a16="http://schemas.microsoft.com/office/drawing/2014/main" id="{FB2A8DFA-665D-47C0-87EF-1124BE659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7163" y="1554163"/>
            <a:ext cx="5148262" cy="514826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fik 33">
            <a:extLst>
              <a:ext uri="{FF2B5EF4-FFF2-40B4-BE49-F238E27FC236}">
                <a16:creationId xmlns:a16="http://schemas.microsoft.com/office/drawing/2014/main" id="{AFEF6047-6F30-4756-A1EB-16DC7C7DF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/>
          <a:stretch/>
        </p:blipFill>
        <p:spPr>
          <a:xfrm>
            <a:off x="7970838" y="4312998"/>
            <a:ext cx="2412000" cy="2393587"/>
          </a:xfrm>
          <a:prstGeom prst="rect">
            <a:avLst/>
          </a:prstGeom>
        </p:spPr>
      </p:pic>
      <p:sp>
        <p:nvSpPr>
          <p:cNvPr id="9220" name="Foliennummernplatzhalter 4">
            <a:extLst>
              <a:ext uri="{FF2B5EF4-FFF2-40B4-BE49-F238E27FC236}">
                <a16:creationId xmlns:a16="http://schemas.microsoft.com/office/drawing/2014/main" id="{FA18C839-9571-422C-AAC8-DDA2AFA5A0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41924E5-869B-46E3-A2FB-DB8C0FD63458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21" name="Rechteck 6">
            <a:extLst>
              <a:ext uri="{FF2B5EF4-FFF2-40B4-BE49-F238E27FC236}">
                <a16:creationId xmlns:a16="http://schemas.microsoft.com/office/drawing/2014/main" id="{5D43177D-73EB-4CE6-B14E-120990C7E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209800"/>
            <a:ext cx="37734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In seinem späteren Arbeitsalltag verzichtet er häufig auf Gehörschutz. Er bemerkt nicht, dass seine Hörkraft schleichend abnimmt.</a:t>
            </a:r>
          </a:p>
        </p:txBody>
      </p:sp>
      <p:sp>
        <p:nvSpPr>
          <p:cNvPr id="9222" name="Ellipse 15">
            <a:extLst>
              <a:ext uri="{FF2B5EF4-FFF2-40B4-BE49-F238E27FC236}">
                <a16:creationId xmlns:a16="http://schemas.microsoft.com/office/drawing/2014/main" id="{EB3072E7-8741-4BA2-B9DF-E2D048753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2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224" name="Titel 1">
            <a:extLst>
              <a:ext uri="{FF2B5EF4-FFF2-40B4-BE49-F238E27FC236}">
                <a16:creationId xmlns:a16="http://schemas.microsoft.com/office/drawing/2014/main" id="{148C53FE-C53B-4CB0-A507-5CC4DAB8B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Station / Tätigkeit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FF0EE1D-E8F4-4B31-90AA-A04508586E3D}"/>
              </a:ext>
            </a:extLst>
          </p:cNvPr>
          <p:cNvGrpSpPr/>
          <p:nvPr/>
        </p:nvGrpSpPr>
        <p:grpSpPr>
          <a:xfrm>
            <a:off x="5344319" y="1702594"/>
            <a:ext cx="2415096" cy="2412000"/>
            <a:chOff x="5241925" y="1549400"/>
            <a:chExt cx="2415096" cy="24120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908DAF7-469F-4785-B373-008E34BC0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478" y="1549400"/>
              <a:ext cx="2410543" cy="2412000"/>
            </a:xfrm>
            <a:prstGeom prst="rect">
              <a:avLst/>
            </a:prstGeom>
          </p:spPr>
        </p:pic>
        <p:sp>
          <p:nvSpPr>
            <p:cNvPr id="9223" name="Rechteck 13">
              <a:extLst>
                <a:ext uri="{FF2B5EF4-FFF2-40B4-BE49-F238E27FC236}">
                  <a16:creationId xmlns:a16="http://schemas.microsoft.com/office/drawing/2014/main" id="{2C75DC04-833A-4320-9C5F-FE24E1114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925" y="1549400"/>
              <a:ext cx="2411413" cy="241141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226" name="Rechteck 6">
              <a:extLst>
                <a:ext uri="{FF2B5EF4-FFF2-40B4-BE49-F238E27FC236}">
                  <a16:creationId xmlns:a16="http://schemas.microsoft.com/office/drawing/2014/main" id="{157680B3-8396-4D0E-B864-896EE033E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249" y="1558132"/>
              <a:ext cx="1749425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600"/>
                </a:spcBef>
                <a:buClr>
                  <a:srgbClr val="004994"/>
                </a:buClr>
              </a:pPr>
              <a:r>
                <a:rPr lang="de-DE" altLang="de-DE" sz="1200" dirty="0"/>
                <a:t>Schweißen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4A096D0-5F9E-49AC-A7A7-55859A3E04A0}"/>
              </a:ext>
            </a:extLst>
          </p:cNvPr>
          <p:cNvGrpSpPr/>
          <p:nvPr/>
        </p:nvGrpSpPr>
        <p:grpSpPr>
          <a:xfrm>
            <a:off x="7970838" y="1695156"/>
            <a:ext cx="2416682" cy="2426288"/>
            <a:chOff x="7957631" y="1544050"/>
            <a:chExt cx="2416682" cy="242628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5C4C84F-92D8-4E93-9D1E-888E02B42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541" y="1558338"/>
              <a:ext cx="2410543" cy="2412000"/>
            </a:xfrm>
            <a:prstGeom prst="rect">
              <a:avLst/>
            </a:prstGeom>
          </p:spPr>
        </p:pic>
        <p:sp>
          <p:nvSpPr>
            <p:cNvPr id="9227" name="Rechteck 6">
              <a:extLst>
                <a:ext uri="{FF2B5EF4-FFF2-40B4-BE49-F238E27FC236}">
                  <a16:creationId xmlns:a16="http://schemas.microsoft.com/office/drawing/2014/main" id="{1DC94D58-F0F4-4A70-9EFB-D6902724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7631" y="1544050"/>
              <a:ext cx="1148270" cy="293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ts val="600"/>
                </a:spcBef>
                <a:buClr>
                  <a:srgbClr val="004994"/>
                </a:buClr>
              </a:pPr>
              <a:r>
                <a:rPr lang="de-DE" altLang="de-DE" sz="1200" dirty="0"/>
                <a:t>Abschmieren</a:t>
              </a:r>
            </a:p>
          </p:txBody>
        </p:sp>
        <p:sp>
          <p:nvSpPr>
            <p:cNvPr id="9230" name="Rechteck 13">
              <a:extLst>
                <a:ext uri="{FF2B5EF4-FFF2-40B4-BE49-F238E27FC236}">
                  <a16:creationId xmlns:a16="http://schemas.microsoft.com/office/drawing/2014/main" id="{52783A80-54F3-4283-BA9D-45B0DF586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1313" y="1554163"/>
              <a:ext cx="2413000" cy="241141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400" b="1">
                  <a:solidFill>
                    <a:srgbClr val="004994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35" name="Rechteck 6">
            <a:extLst>
              <a:ext uri="{FF2B5EF4-FFF2-40B4-BE49-F238E27FC236}">
                <a16:creationId xmlns:a16="http://schemas.microsoft.com/office/drawing/2014/main" id="{2FDF2273-EEF0-4A17-BF60-09D58C80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4585" y="4312998"/>
            <a:ext cx="779969" cy="292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200" dirty="0"/>
              <a:t>Bohren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67B5FC-6A15-4760-9059-2A5B1B41855F}"/>
              </a:ext>
            </a:extLst>
          </p:cNvPr>
          <p:cNvSpPr txBox="1"/>
          <p:nvPr/>
        </p:nvSpPr>
        <p:spPr>
          <a:xfrm>
            <a:off x="6998060" y="3995705"/>
            <a:ext cx="1652588" cy="322262"/>
          </a:xfrm>
          <a:prstGeom prst="round2Same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dirty="0">
                <a:solidFill>
                  <a:schemeClr val="bg1"/>
                </a:solidFill>
                <a:latin typeface="Arial" charset="0"/>
              </a:rPr>
              <a:t>2003–2007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063CB9-B6A8-4CC4-8169-E38BE0F28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50" y="4308270"/>
            <a:ext cx="2410543" cy="2412000"/>
          </a:xfrm>
          <a:prstGeom prst="rect">
            <a:avLst/>
          </a:prstGeom>
        </p:spPr>
      </p:pic>
      <p:sp>
        <p:nvSpPr>
          <p:cNvPr id="9231" name="Rechteck 13">
            <a:extLst>
              <a:ext uri="{FF2B5EF4-FFF2-40B4-BE49-F238E27FC236}">
                <a16:creationId xmlns:a16="http://schemas.microsoft.com/office/drawing/2014/main" id="{54D73663-EF01-4D9B-BE34-BA8F3170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6849" y="4308270"/>
            <a:ext cx="2411413" cy="241141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28" name="Rechteck 6">
            <a:extLst>
              <a:ext uri="{FF2B5EF4-FFF2-40B4-BE49-F238E27FC236}">
                <a16:creationId xmlns:a16="http://schemas.microsoft.com/office/drawing/2014/main" id="{3EAD8120-3D00-403F-B3EB-C3C34208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919" y="4311914"/>
            <a:ext cx="174942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200" dirty="0"/>
              <a:t>Schleifen</a:t>
            </a:r>
          </a:p>
        </p:txBody>
      </p:sp>
      <p:sp>
        <p:nvSpPr>
          <p:cNvPr id="36" name="Rechteck 13">
            <a:extLst>
              <a:ext uri="{FF2B5EF4-FFF2-40B4-BE49-F238E27FC236}">
                <a16:creationId xmlns:a16="http://schemas.microsoft.com/office/drawing/2014/main" id="{E0F0BA87-1988-4ABD-82D5-2D2925254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4308235"/>
            <a:ext cx="2413000" cy="240251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2055270-5E77-4FD3-9E27-76BFC9606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5" y="1549400"/>
            <a:ext cx="5148000" cy="5148000"/>
          </a:xfrm>
          <a:prstGeom prst="rect">
            <a:avLst/>
          </a:prstGeom>
        </p:spPr>
      </p:pic>
      <p:sp>
        <p:nvSpPr>
          <p:cNvPr id="10243" name="Titel 1">
            <a:extLst>
              <a:ext uri="{FF2B5EF4-FFF2-40B4-BE49-F238E27FC236}">
                <a16:creationId xmlns:a16="http://schemas.microsoft.com/office/drawing/2014/main" id="{A6956F3A-87D8-4419-9B61-FEC276209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Diagnose</a:t>
            </a:r>
          </a:p>
        </p:txBody>
      </p:sp>
      <p:sp>
        <p:nvSpPr>
          <p:cNvPr id="10244" name="Foliennummernplatzhalter 4">
            <a:extLst>
              <a:ext uri="{FF2B5EF4-FFF2-40B4-BE49-F238E27FC236}">
                <a16:creationId xmlns:a16="http://schemas.microsoft.com/office/drawing/2014/main" id="{80700782-76A7-4C0E-B7B0-9515E78811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BD83B91C-352D-400D-868D-53F13E188489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B89801EC-CD90-4321-8A52-3D484DBA1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209800"/>
            <a:ext cx="39893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Bei einem Hörtest im Rahmen einer arbeitsmedizinischen Vorsorge wird bei ihm ein auffälliger Hörverlust festgestellt. </a:t>
            </a:r>
          </a:p>
        </p:txBody>
      </p:sp>
      <p:sp>
        <p:nvSpPr>
          <p:cNvPr id="10246" name="Ellipse 15">
            <a:extLst>
              <a:ext uri="{FF2B5EF4-FFF2-40B4-BE49-F238E27FC236}">
                <a16:creationId xmlns:a16="http://schemas.microsoft.com/office/drawing/2014/main" id="{6685CD7D-A400-483E-BB53-C7F34F93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3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0248" name="Rectangle 9">
            <a:extLst>
              <a:ext uri="{FF2B5EF4-FFF2-40B4-BE49-F238E27FC236}">
                <a16:creationId xmlns:a16="http://schemas.microsoft.com/office/drawing/2014/main" id="{153A11C0-AE3B-4D0D-99DC-D86383C8A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88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2788D56-599B-495C-BAB2-ED74D54A8135}"/>
              </a:ext>
            </a:extLst>
          </p:cNvPr>
          <p:cNvSpPr txBox="1"/>
          <p:nvPr/>
        </p:nvSpPr>
        <p:spPr>
          <a:xfrm>
            <a:off x="8853488" y="6281738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2008</a:t>
            </a:r>
          </a:p>
        </p:txBody>
      </p:sp>
      <p:sp>
        <p:nvSpPr>
          <p:cNvPr id="10247" name="Rechteck 11">
            <a:extLst>
              <a:ext uri="{FF2B5EF4-FFF2-40B4-BE49-F238E27FC236}">
                <a16:creationId xmlns:a16="http://schemas.microsoft.com/office/drawing/2014/main" id="{B2480A2D-C89F-488C-97D7-CBE784C72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925" y="1549400"/>
            <a:ext cx="5148263" cy="514826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C899E6B-6BCA-48C9-9A49-36876FC34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3" y="2135188"/>
            <a:ext cx="4569241" cy="4572000"/>
          </a:xfrm>
          <a:prstGeom prst="rect">
            <a:avLst/>
          </a:prstGeom>
        </p:spPr>
      </p:pic>
      <p:sp>
        <p:nvSpPr>
          <p:cNvPr id="11268" name="Titel 1">
            <a:extLst>
              <a:ext uri="{FF2B5EF4-FFF2-40B4-BE49-F238E27FC236}">
                <a16:creationId xmlns:a16="http://schemas.microsoft.com/office/drawing/2014/main" id="{E9F80960-57CF-4D4E-B9BB-AA50B84F7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Zeitraum nach der Diagnose</a:t>
            </a:r>
          </a:p>
        </p:txBody>
      </p:sp>
      <p:sp>
        <p:nvSpPr>
          <p:cNvPr id="11269" name="Foliennummernplatzhalter 4">
            <a:extLst>
              <a:ext uri="{FF2B5EF4-FFF2-40B4-BE49-F238E27FC236}">
                <a16:creationId xmlns:a16="http://schemas.microsoft.com/office/drawing/2014/main" id="{CAC0874C-5279-4D3B-A7A9-288A13E45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1130C53A-7BE2-40E0-B29B-D75794C56F90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70" name="Rechteck 6">
            <a:extLst>
              <a:ext uri="{FF2B5EF4-FFF2-40B4-BE49-F238E27FC236}">
                <a16:creationId xmlns:a16="http://schemas.microsoft.com/office/drawing/2014/main" id="{21E391CC-022C-4256-9130-B069675BE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209800"/>
            <a:ext cx="408781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 dirty="0">
                <a:solidFill>
                  <a:schemeClr val="tx1"/>
                </a:solidFill>
              </a:rPr>
              <a:t>Im Asphaltmischwerk werden keine Lärmschutzmaßnahmen an den Anlagen durchgeführt. Der Beschäftigte führt seine bisherigen Aufgaben weiterhin aus, achtet nun aber häufiger auf die Nutzung von Gehörschutz und geht regelmäßig zur Vorsorge. </a:t>
            </a:r>
            <a:endParaRPr lang="de-DE" altLang="de-DE" sz="1400" b="0" dirty="0">
              <a:solidFill>
                <a:srgbClr val="FF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851FEC2-BE47-42D2-BC09-6C890F6047B1}"/>
              </a:ext>
            </a:extLst>
          </p:cNvPr>
          <p:cNvSpPr txBox="1"/>
          <p:nvPr/>
        </p:nvSpPr>
        <p:spPr>
          <a:xfrm>
            <a:off x="8648700" y="6281738"/>
            <a:ext cx="1584325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2008–2016</a:t>
            </a:r>
          </a:p>
        </p:txBody>
      </p:sp>
      <p:sp>
        <p:nvSpPr>
          <p:cNvPr id="11272" name="Ellipse 15">
            <a:extLst>
              <a:ext uri="{FF2B5EF4-FFF2-40B4-BE49-F238E27FC236}">
                <a16:creationId xmlns:a16="http://schemas.microsoft.com/office/drawing/2014/main" id="{180375BD-FBE2-464E-8536-7A32184E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4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11267" name="Rechteck 11">
            <a:extLst>
              <a:ext uri="{FF2B5EF4-FFF2-40B4-BE49-F238E27FC236}">
                <a16:creationId xmlns:a16="http://schemas.microsoft.com/office/drawing/2014/main" id="{A0FD8856-502F-4D60-AAF6-AD53EB99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2" y="2128838"/>
            <a:ext cx="4572000" cy="457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82226D-AABA-473B-B03F-C225176E6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13" y="2136775"/>
            <a:ext cx="4572000" cy="4572000"/>
          </a:xfrm>
          <a:prstGeom prst="rect">
            <a:avLst/>
          </a:prstGeom>
        </p:spPr>
      </p:pic>
      <p:sp>
        <p:nvSpPr>
          <p:cNvPr id="12292" name="Titel 1">
            <a:extLst>
              <a:ext uri="{FF2B5EF4-FFF2-40B4-BE49-F238E27FC236}">
                <a16:creationId xmlns:a16="http://schemas.microsoft.com/office/drawing/2014/main" id="{40FE6C63-5E23-4731-9CD9-D7AF69840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Zeitraum nach der Diagnose</a:t>
            </a:r>
          </a:p>
        </p:txBody>
      </p:sp>
      <p:sp>
        <p:nvSpPr>
          <p:cNvPr id="12293" name="Foliennummernplatzhalter 4">
            <a:extLst>
              <a:ext uri="{FF2B5EF4-FFF2-40B4-BE49-F238E27FC236}">
                <a16:creationId xmlns:a16="http://schemas.microsoft.com/office/drawing/2014/main" id="{44D2B12C-463A-4894-98BF-2B5ED94C8C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01D1EA75-469D-46B8-9B93-4C7A448F40A9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4" name="Rechteck 6">
            <a:extLst>
              <a:ext uri="{FF2B5EF4-FFF2-40B4-BE49-F238E27FC236}">
                <a16:creationId xmlns:a16="http://schemas.microsoft.com/office/drawing/2014/main" id="{462E34A2-C2BF-48FD-855A-83E834EF5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209800"/>
            <a:ext cx="435768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</a:pPr>
            <a:r>
              <a:rPr lang="de-DE" altLang="de-DE" sz="1800" b="0">
                <a:solidFill>
                  <a:schemeClr val="tx1"/>
                </a:solidFill>
              </a:rPr>
              <a:t>Sein Hörvermögen verschlechtert sich jedoch weiter, sodass er bereits mit </a:t>
            </a:r>
            <a:br>
              <a:rPr lang="de-DE" altLang="de-DE" sz="1800" b="0">
                <a:solidFill>
                  <a:schemeClr val="tx1"/>
                </a:solidFill>
              </a:rPr>
            </a:br>
            <a:r>
              <a:rPr lang="de-DE" altLang="de-DE" sz="1800" b="0">
                <a:solidFill>
                  <a:schemeClr val="tx1"/>
                </a:solidFill>
              </a:rPr>
              <a:t>35 Jahren auf Hörgeräte angewiesen ist.</a:t>
            </a:r>
          </a:p>
        </p:txBody>
      </p:sp>
      <p:sp>
        <p:nvSpPr>
          <p:cNvPr id="12295" name="Ellipse 15">
            <a:extLst>
              <a:ext uri="{FF2B5EF4-FFF2-40B4-BE49-F238E27FC236}">
                <a16:creationId xmlns:a16="http://schemas.microsoft.com/office/drawing/2014/main" id="{B6C9A3E8-3E85-4BB3-BA4C-A99285E7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2138363"/>
            <a:ext cx="428625" cy="428625"/>
          </a:xfrm>
          <a:prstGeom prst="ellipse">
            <a:avLst/>
          </a:prstGeom>
          <a:solidFill>
            <a:srgbClr val="5555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bg1"/>
                </a:solidFill>
              </a:rPr>
              <a:t>5</a:t>
            </a:r>
            <a:endParaRPr lang="de-DE" altLang="de-DE" sz="140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41A0E2-3576-48BF-84AF-2097695E69C0}"/>
              </a:ext>
            </a:extLst>
          </p:cNvPr>
          <p:cNvSpPr txBox="1"/>
          <p:nvPr/>
        </p:nvSpPr>
        <p:spPr>
          <a:xfrm>
            <a:off x="8853488" y="6294438"/>
            <a:ext cx="1379537" cy="419100"/>
          </a:xfrm>
          <a:prstGeom prst="round2Same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chemeClr val="bg1"/>
                </a:solidFill>
                <a:latin typeface="Arial" charset="0"/>
              </a:rPr>
              <a:t>2017</a:t>
            </a:r>
          </a:p>
        </p:txBody>
      </p:sp>
      <p:sp>
        <p:nvSpPr>
          <p:cNvPr id="12291" name="Rechteck 11">
            <a:extLst>
              <a:ext uri="{FF2B5EF4-FFF2-40B4-BE49-F238E27FC236}">
                <a16:creationId xmlns:a16="http://schemas.microsoft.com/office/drawing/2014/main" id="{E83F5504-7728-4C82-A968-A90A4EF6B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2" y="2136775"/>
            <a:ext cx="4572000" cy="4572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DF306B28-1574-4298-B48E-B6E992956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Folgen der Erkrankung</a:t>
            </a:r>
          </a:p>
        </p:txBody>
      </p:sp>
      <p:sp>
        <p:nvSpPr>
          <p:cNvPr id="13315" name="Foliennummernplatzhalter 4">
            <a:extLst>
              <a:ext uri="{FF2B5EF4-FFF2-40B4-BE49-F238E27FC236}">
                <a16:creationId xmlns:a16="http://schemas.microsoft.com/office/drawing/2014/main" id="{80B7F022-8683-498E-A5B7-0511B7C282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778DFE8-D6FA-4D7F-AF59-A5C45CA71695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F2702C8-C5AE-4008-BF5E-9832BC930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2144713"/>
            <a:ext cx="9294813" cy="4575175"/>
          </a:xfrm>
        </p:spPr>
        <p:txBody>
          <a:bodyPr/>
          <a:lstStyle/>
          <a:p>
            <a:pPr marL="15875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000000"/>
                </a:solidFill>
              </a:rPr>
              <a:t>Medizinisch</a:t>
            </a:r>
            <a:endParaRPr lang="de-DE" altLang="de-DE" sz="16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Er ist permanent auf seine Hörgeräte angewiesen.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Er verfügt nur noch über 50 % seiner </a:t>
            </a:r>
            <a:r>
              <a:rPr lang="de-DE" altLang="de-DE" sz="1800" kern="1200" dirty="0" err="1">
                <a:solidFill>
                  <a:schemeClr val="tx1"/>
                </a:solidFill>
              </a:rPr>
              <a:t>Hörkraft</a:t>
            </a:r>
            <a:r>
              <a:rPr lang="de-DE" altLang="de-DE" sz="1800" kern="1200" dirty="0">
                <a:solidFill>
                  <a:schemeClr val="tx1"/>
                </a:solidFill>
              </a:rPr>
              <a:t>, mit einer Verschlechterung ist zu rechnen.</a:t>
            </a:r>
          </a:p>
          <a:p>
            <a:pPr marL="15875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de-DE" altLang="de-DE" sz="1800" b="1" dirty="0">
                <a:solidFill>
                  <a:srgbClr val="000000"/>
                </a:solidFill>
              </a:rPr>
              <a:t>Beruflich</a:t>
            </a:r>
            <a:endParaRPr lang="de-DE" altLang="de-DE" sz="16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Der ständige Wechsel von Hörgerät und Gehörschutz bei der Arbeit ist unangenehm. Zudem fällt es ihm deutlich schwerer, mit den Kolleginnen und Kollegen zu kommunizieren.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Tx/>
              <a:buNone/>
              <a:defRPr/>
            </a:pPr>
            <a:r>
              <a:rPr lang="de-DE" altLang="de-DE" sz="1800" b="1" dirty="0">
                <a:solidFill>
                  <a:srgbClr val="000000"/>
                </a:solidFill>
              </a:rPr>
              <a:t>Privat</a:t>
            </a:r>
            <a:endParaRPr lang="de-DE" altLang="de-DE" sz="1600"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Das Hörgerät kann nicht die Vielfalt der Umgebungsgeräusche wiederherstellen, sodass er z. B. Musik, das Zwitschern von Vögeln oder ein sich näherndes Fahrzeug deutlich schlechter wahrnimmt.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800" kern="1200" dirty="0">
                <a:solidFill>
                  <a:schemeClr val="tx1"/>
                </a:solidFill>
              </a:rPr>
              <a:t>Gespräche mit mehreren Menschen fallen ihm schwer, was teilweise zu einer sozialen Isolation führt.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73C42AE3-CEC5-4DE1-B9D6-74FA2AA021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6413" y="1457325"/>
            <a:ext cx="9574212" cy="595313"/>
          </a:xfrm>
        </p:spPr>
        <p:txBody>
          <a:bodyPr/>
          <a:lstStyle/>
          <a:p>
            <a:pPr eaLnBrk="1" hangingPunct="1"/>
            <a:r>
              <a:rPr lang="de-DE" altLang="de-DE"/>
              <a:t>Ursachen der Erkrankung </a:t>
            </a:r>
          </a:p>
        </p:txBody>
      </p:sp>
      <p:sp>
        <p:nvSpPr>
          <p:cNvPr id="14339" name="Foliennummernplatzhalter 4">
            <a:extLst>
              <a:ext uri="{FF2B5EF4-FFF2-40B4-BE49-F238E27FC236}">
                <a16:creationId xmlns:a16="http://schemas.microsoft.com/office/drawing/2014/main" id="{75FDD4A7-4CB6-49C8-AB46-7EB3D7DE72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4F42E1B6-509F-4D94-9E1B-EE7BE7EDE211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E3A67B94-D19F-4FAA-B6DD-F840F6875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3" y="2124075"/>
            <a:ext cx="9174162" cy="45751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Jahrelange Einwirkung von Lärm wurde von Vorgesetzten und Beschäftigten als normal angesehen und hingenommen.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Der zur Verfügung gestellte Gehörschutz wurde überwiegend nicht verwendet.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Die Vorgesetzten haben auf die Verwendung der zur Verfügung gestellten persönlichen Schutzausrüstungen nicht konsequent geachtet und darauf hingewirkt.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Die arbeitsmedizinische Vorsorge wurde über viele Jahre nicht in Anspruch genommen.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chemeClr val="tx1"/>
                </a:solidFill>
              </a:rPr>
              <a:t>Nachdem starke Hörverluste festgestellt wurden, sind kaum Maßnahmen ergriffen worden, die einer Verschlechterung entgegenwirken.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04994"/>
              </a:buClr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lvl="3">
              <a:buFont typeface="Arial" panose="020B0604020202020204" pitchFamily="34" charset="0"/>
              <a:buChar char="•"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366712" lvl="3" indent="0">
              <a:buFontTx/>
              <a:buNone/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  <a:defRPr/>
            </a:pPr>
            <a:endParaRPr lang="de-DE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849</Words>
  <Application>Microsoft Office PowerPoint</Application>
  <PresentationFormat>Benutzerdefiniert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Times</vt:lpstr>
      <vt:lpstr>BG RCI PPT-Master</vt:lpstr>
      <vt:lpstr>Berufskrankheiten aus der Praxis</vt:lpstr>
      <vt:lpstr>Arbeitssituation</vt:lpstr>
      <vt:lpstr>Station / Tätigkeit </vt:lpstr>
      <vt:lpstr>Station / Tätigkeit </vt:lpstr>
      <vt:lpstr>Diagnose</vt:lpstr>
      <vt:lpstr>Zeitraum nach der Diagnose</vt:lpstr>
      <vt:lpstr>Zeitraum nach der Diagnose</vt:lpstr>
      <vt:lpstr>Folgen der Erkrankung</vt:lpstr>
      <vt:lpstr>Ursachen der Erkrankung </vt:lpstr>
      <vt:lpstr>Maßnahmen</vt:lpstr>
      <vt:lpstr>Wissensblock: Grundsätzliches zu den Gefährdungen</vt:lpstr>
      <vt:lpstr>Fragen für die Diskussionsrunde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Berufskrankheiten aus der Praxis</dc:title>
  <dc:creator/>
  <cp:revision>415</cp:revision>
  <dcterms:created xsi:type="dcterms:W3CDTF">2009-09-24T11:16:33Z</dcterms:created>
  <dcterms:modified xsi:type="dcterms:W3CDTF">2019-02-12T13:03:06Z</dcterms:modified>
</cp:coreProperties>
</file>