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63" r:id="rId2"/>
    <p:sldId id="275" r:id="rId3"/>
    <p:sldId id="265" r:id="rId4"/>
    <p:sldId id="266" r:id="rId5"/>
    <p:sldId id="267" r:id="rId6"/>
    <p:sldId id="268" r:id="rId7"/>
    <p:sldId id="298" r:id="rId8"/>
    <p:sldId id="293" r:id="rId9"/>
    <p:sldId id="277" r:id="rId10"/>
    <p:sldId id="294" r:id="rId11"/>
    <p:sldId id="296" r:id="rId12"/>
    <p:sldId id="295" r:id="rId13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765" userDrawn="1">
          <p15:clr>
            <a:srgbClr val="A4A3A4"/>
          </p15:clr>
        </p15:guide>
        <p15:guide id="4" orient="horz" pos="1503">
          <p15:clr>
            <a:srgbClr val="A4A3A4"/>
          </p15:clr>
        </p15:guide>
        <p15:guide id="5" pos="6541">
          <p15:clr>
            <a:srgbClr val="A4A3A4"/>
          </p15:clr>
        </p15:guide>
        <p15:guide id="6" pos="664">
          <p15:clr>
            <a:srgbClr val="A4A3A4"/>
          </p15:clr>
        </p15:guide>
        <p15:guide id="7" pos="5823">
          <p15:clr>
            <a:srgbClr val="A4A3A4"/>
          </p15:clr>
        </p15:guide>
        <p15:guide id="8" pos="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ura, Agnes" initials="N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F98BE1"/>
    <a:srgbClr val="FF0066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20" autoAdjust="0"/>
  </p:normalViewPr>
  <p:slideViewPr>
    <p:cSldViewPr snapToGrid="0" showGuides="1">
      <p:cViewPr varScale="1">
        <p:scale>
          <a:sx n="99" d="100"/>
          <a:sy n="99" d="100"/>
        </p:scale>
        <p:origin x="72" y="78"/>
      </p:cViewPr>
      <p:guideLst>
        <p:guide orient="horz" pos="976"/>
        <p:guide orient="horz" pos="3856"/>
        <p:guide orient="horz" pos="3765"/>
        <p:guide orient="horz" pos="1503"/>
        <p:guide pos="6541"/>
        <p:guide pos="664"/>
        <p:guide pos="5823"/>
        <p:guide pos="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862A021-CB6B-4684-8233-5DAE633196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CAA644F-27C7-47C9-9C37-6387545D3D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52B613A-88E8-4E7F-96FA-38F0DEF3A1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FBD647EE-6D1D-45A1-B332-1B965DABB5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3B9CBD47-3E7A-4F87-BA9F-FBE0005DDE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1DABB511-63AD-408B-8CD9-E9B85182A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97C7962-D639-4FD0-9320-9E270DADBD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471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19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:a16="http://schemas.microsoft.com/office/drawing/2014/main" id="{E07F7938-0710-4B41-9598-DA6FD011F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>
            <a:extLst>
              <a:ext uri="{FF2B5EF4-FFF2-40B4-BE49-F238E27FC236}">
                <a16:creationId xmlns:a16="http://schemas.microsoft.com/office/drawing/2014/main" id="{10BF1215-8C07-433C-8991-E0F93D975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86E4A35C-8764-4822-B492-EE9BC7C02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00A469E-263A-4235-B8C7-89A98008D532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B43EF497-A5CA-4599-B014-C00AE03F2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241EBA09-F804-4AA6-A351-2682F22D3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535484AB-08B6-49BA-8272-46C5BC3AA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F6EB16B-3BD6-40A6-91B2-CBA0EA5D9F47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289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ED73EFCD-67BC-4CEF-A5A3-230990D71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5F476FDC-9EA0-4E4F-8E37-BADE92758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E1F25755-A18F-492F-975B-347E5330A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BD7ADC3-B00C-4E79-8683-B2FB6944AD79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699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231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621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657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720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C7962-D639-4FD0-9320-9E270DADBDC6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14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>
            <a:extLst>
              <a:ext uri="{FF2B5EF4-FFF2-40B4-BE49-F238E27FC236}">
                <a16:creationId xmlns:a16="http://schemas.microsoft.com/office/drawing/2014/main" id="{C85B6091-A766-472E-96D4-DDBB5B2F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E6CCF4A-14E7-421C-B932-547442584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A8B1C773-FCB5-40BB-A15A-6655D14FCEB4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165D84A-A212-4935-A378-1A40207FB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15677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06DD9A2-B2FC-47FA-ACA0-36D9045D3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C77C-BF5C-42A9-A59D-0277397D0643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AC00204-B161-4EF1-B471-0E9F9AA40D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28D7336-ECEB-47C0-A9F4-7C61C21350A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584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E9F39EF-ECE2-45C6-A57A-F1E28394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061B-FA1E-4F31-8338-918169DBCFC3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D688464-19BB-4D50-87C3-38746110E1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1B49323-4E0D-4684-BE97-6764C909DF1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653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BD145E-BE2E-454A-AE57-79518A80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C16545-820A-4903-B2D9-21F318773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846E36E-774A-4010-9DC7-FBD662B1A9D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28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7245C49-33AB-437D-B39B-9B797C418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0F07-6BCC-46E9-82CE-AFB15D8D6556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00E94CD-D1E1-47FC-BC64-D87C60E050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FC3244B-18C3-417C-8B52-7A02E0F6501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734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E520AC0-F2D9-49E2-AED3-D45C06049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2BD95-6F62-4E58-AF71-C22C815D1567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CF32F77-1F8D-4212-8576-FDB66BF6FD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839C254-B996-41A2-928C-865826144F5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322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FADC1FF-3DEC-4F04-ABD4-561E89381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8DCB-3A51-435E-98D3-ADD5B7B85E4D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78B44D3-1614-44CC-A5A0-65BE10A839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0E145EE-239A-44AE-B79A-F054703C6C1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592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1C647D6-B30A-4A22-A3C9-9720B6594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B949-981F-4EC4-B759-1F2DF60518CE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08F8C9C-6125-4FF7-9792-94AD76935C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144D64C-DC3D-4319-93DF-5E7A255EEF8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376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15AE613-94EC-4C4C-96F0-721037D8F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9FF2-A226-45DA-9BE2-0A57137F0F58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43CA647-706A-4412-A7A3-74E79ADC9A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9861444-9B32-402A-86AA-DC8CA6009B4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502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D44080A-10E9-4802-BD31-08F14DF8C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8830C-C0A3-48D4-B900-AA3A93B20E8E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168CBC8-9CEF-4986-ABE6-C4CE620560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ECFFE20-AC7F-48E5-BDBC-7E356963507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314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F6F14F5-E18C-402E-B031-36A87A899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FE28-F36B-4552-945C-084312B4E8FC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CA196E5-4F3E-4478-A292-1C121D4484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2944426-CDE7-4C1F-94E3-27FA9958F4D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54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43F82199-FE88-46DF-BFEA-B00A124F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45D8A117-E43F-4926-A9B2-403D9F9E14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7295888-2784-4A54-8605-CAEB69262011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0C828B35-8AE1-47F1-B58F-A838B0186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EE92E54F-FB0A-472C-BB23-DE72ECC72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9F298646-451E-465C-8F7C-BD0952DCC3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4F633CD-0C47-49DE-8FA5-6ABEA40004E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3">
            <a:extLst>
              <a:ext uri="{FF2B5EF4-FFF2-40B4-BE49-F238E27FC236}">
                <a16:creationId xmlns:a16="http://schemas.microsoft.com/office/drawing/2014/main" id="{95A6F65E-F379-4293-A377-F3E932AFA0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/>
              <a:t>Beispiel 13</a:t>
            </a:r>
          </a:p>
        </p:txBody>
      </p:sp>
      <p:sp>
        <p:nvSpPr>
          <p:cNvPr id="5123" name="Titel 5">
            <a:extLst>
              <a:ext uri="{FF2B5EF4-FFF2-40B4-BE49-F238E27FC236}">
                <a16:creationId xmlns:a16="http://schemas.microsoft.com/office/drawing/2014/main" id="{5E266EC3-BE17-40BE-8275-05AB9AF5D0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Berufskrankheiten aus der Praxis</a:t>
            </a:r>
          </a:p>
        </p:txBody>
      </p:sp>
      <p:sp>
        <p:nvSpPr>
          <p:cNvPr id="5124" name="Untertitel 6">
            <a:extLst>
              <a:ext uri="{FF2B5EF4-FFF2-40B4-BE49-F238E27FC236}">
                <a16:creationId xmlns:a16="http://schemas.microsoft.com/office/drawing/2014/main" id="{26AB4AE0-3036-4119-9BCE-5F70A1267C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32125" y="3363913"/>
            <a:ext cx="58293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altLang="de-DE"/>
              <a:t>Obstruktive Atemwegserkrankung durch allergisierende Stoffe am Beispiel von Enzymen</a:t>
            </a: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597D567-85A5-4E9B-B1FB-484A6B13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6553200"/>
            <a:ext cx="739550" cy="7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4">
            <a:extLst>
              <a:ext uri="{FF2B5EF4-FFF2-40B4-BE49-F238E27FC236}">
                <a16:creationId xmlns:a16="http://schemas.microsoft.com/office/drawing/2014/main" id="{96432933-75CA-4ABC-A38B-7DBDF13C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9" y="6536477"/>
            <a:ext cx="739550" cy="78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3EF8F9A9-37B3-4B98-889B-D6E670B4F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Maßnahmen</a:t>
            </a:r>
          </a:p>
        </p:txBody>
      </p:sp>
      <p:sp>
        <p:nvSpPr>
          <p:cNvPr id="15363" name="Foliennummernplatzhalter 4">
            <a:extLst>
              <a:ext uri="{FF2B5EF4-FFF2-40B4-BE49-F238E27FC236}">
                <a16:creationId xmlns:a16="http://schemas.microsoft.com/office/drawing/2014/main" id="{F979141A-FCFB-421C-ABF4-71AE48A41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BFE007A-058C-4192-8396-6F48C5968392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C1EC5C7-63F6-4FA4-ACAA-227032EE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2314575"/>
            <a:ext cx="9558337" cy="45751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Es werden nur noch „</a:t>
            </a:r>
            <a:r>
              <a:rPr lang="de-DE" sz="2000" kern="1200" dirty="0" err="1">
                <a:solidFill>
                  <a:schemeClr val="tx1"/>
                </a:solidFill>
              </a:rPr>
              <a:t>gecoatete</a:t>
            </a:r>
            <a:r>
              <a:rPr lang="de-DE" sz="2000" kern="1200" dirty="0">
                <a:solidFill>
                  <a:schemeClr val="tx1"/>
                </a:solidFill>
              </a:rPr>
              <a:t>“ (mit einer polymeren Schutzschicht umhüllte) Enzyme eingesetzt, sodass die Staubentwicklung deutlich reduziert wird.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An relevanten Stellen werden entstehende Waschpulverstäube über eine Zentralabsaugung erfasst und abgeführt.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Die Reinigung der Abpackmaschinen wird mittels spezieller Staubsauger mit HEPA-Filtern durchgeführt.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In der gesamten Abpackung ist das Tragen von FFP2-Staubmasken unter Berücksichtigung der Tragezeitbegrenzung vorgeschrieben und in Betriebsanweisungen geregelt.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endParaRPr lang="de-DE" sz="2000" kern="1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de-DE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de-DE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28F64CAF-D7FE-434C-994D-85D5FCD87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844087" cy="595313"/>
          </a:xfrm>
        </p:spPr>
        <p:txBody>
          <a:bodyPr/>
          <a:lstStyle/>
          <a:p>
            <a:pPr eaLnBrk="1" hangingPunct="1"/>
            <a:r>
              <a:rPr lang="de-DE" altLang="de-DE"/>
              <a:t>Wissensblock: Grundsätzliches zu den Gefährdungen</a:t>
            </a:r>
          </a:p>
        </p:txBody>
      </p:sp>
      <p:sp>
        <p:nvSpPr>
          <p:cNvPr id="16387" name="Foliennummernplatzhalter 4">
            <a:extLst>
              <a:ext uri="{FF2B5EF4-FFF2-40B4-BE49-F238E27FC236}">
                <a16:creationId xmlns:a16="http://schemas.microsoft.com/office/drawing/2014/main" id="{91EDBE00-5945-436A-B111-DA2FDF70B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0E20972-983C-4119-B1DA-DD065130AAE4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5615D41-C985-44D5-84E8-9710101896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2288" y="2305050"/>
            <a:ext cx="9155112" cy="48926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Tx/>
              <a:buNone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Berufliche Allergene sind Arbeitsstoffe mit sensibilisierender Potenz. Sie kommen an den verschiedensten Arbeitsplätzen vor. Meist handelt es sich um </a:t>
            </a:r>
            <a:r>
              <a:rPr lang="de-DE" altLang="de-DE" sz="2000" dirty="0" err="1">
                <a:solidFill>
                  <a:schemeClr val="tx1"/>
                </a:solidFill>
              </a:rPr>
              <a:t>einatembare</a:t>
            </a:r>
            <a:r>
              <a:rPr lang="de-DE" altLang="de-DE" sz="2000" dirty="0">
                <a:solidFill>
                  <a:schemeClr val="tx1"/>
                </a:solidFill>
              </a:rPr>
              <a:t> Stoffe pflanzlicher oder tierischer Herkunft. Bekannte Gefahrenquellen sind beispielsweise die Exposition gegenüber folgenden Allergenen: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Pflanzliche Allergene, z. B. Mehlstaub, Holzstaub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Tierische Allergene, z. B. Insektenstaub, Taubenkot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Sonstige Allergene, z. B. Proteasen wie Waschmittelenzyme oder </a:t>
            </a:r>
            <a:r>
              <a:rPr lang="de-DE" altLang="de-DE" sz="2000" dirty="0" err="1">
                <a:solidFill>
                  <a:schemeClr val="tx1"/>
                </a:solidFill>
              </a:rPr>
              <a:t>Isocyanate</a:t>
            </a:r>
            <a:endParaRPr lang="de-DE" altLang="de-DE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Tx/>
              <a:buNone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Diese sind in der Wirkung vergleichbar mit den bekanntesten Vertretern aus dem privaten Bereich: Blütenpollen, Hausstaubmilben, Tiergifte (z. B. Wespen- oder Hornissengift) und Metalle (z. B. Nickel).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50EDD1A5-C760-40F6-A9CE-20AB5CDFE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Fragen für die Diskussionsrunde</a:t>
            </a:r>
          </a:p>
        </p:txBody>
      </p:sp>
      <p:sp>
        <p:nvSpPr>
          <p:cNvPr id="18435" name="Foliennummernplatzhalter 4">
            <a:extLst>
              <a:ext uri="{FF2B5EF4-FFF2-40B4-BE49-F238E27FC236}">
                <a16:creationId xmlns:a16="http://schemas.microsoft.com/office/drawing/2014/main" id="{C95B34AD-9026-4EDC-8ACD-779CB6441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31DDA82-C05E-42D0-866E-C646323EC012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7D5C273-136F-474F-9189-F9D736896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2288" y="2305050"/>
            <a:ext cx="9844087" cy="44989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Wo kommen wir mit sensibilisierenden Stoffen in Kontakt?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Wie können wir die Staubemissionen verhindern oder reduzieren?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Wie gehen wir bei der Reinigung unserer Maschinen, Anlagen und Arbeitsplätze vor?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Welchen Atemschutz benutzen wir?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An wen wenden wir uns, wenn bei uns allergische Reaktionen während oder nach der Arbeit auftreten?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Welche Vorteile bietet uns die angebotene arbeitsmedizinische Vorsorge?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Tx/>
              <a:buNone/>
              <a:defRPr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442B8BC4-9C12-4AC9-AFEF-2054748239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457325"/>
            <a:ext cx="9574213" cy="595313"/>
          </a:xfrm>
        </p:spPr>
        <p:txBody>
          <a:bodyPr/>
          <a:lstStyle/>
          <a:p>
            <a:pPr eaLnBrk="1" hangingPunct="1"/>
            <a:r>
              <a:rPr lang="de-DE" altLang="de-DE"/>
              <a:t>Arbeitssituation</a:t>
            </a:r>
          </a:p>
        </p:txBody>
      </p:sp>
      <p:sp>
        <p:nvSpPr>
          <p:cNvPr id="6147" name="Datumsplatzhalter 3">
            <a:extLst>
              <a:ext uri="{FF2B5EF4-FFF2-40B4-BE49-F238E27FC236}">
                <a16:creationId xmlns:a16="http://schemas.microsoft.com/office/drawing/2014/main" id="{07F928EC-1C0B-4B2C-BA79-8B196FB077D9}"/>
              </a:ext>
            </a:extLst>
          </p:cNvPr>
          <p:cNvSpPr txBox="1">
            <a:spLocks noGrp="1"/>
          </p:cNvSpPr>
          <p:nvPr/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de-DE" altLang="de-DE" sz="1400" b="0">
              <a:solidFill>
                <a:schemeClr val="bg1"/>
              </a:solidFill>
            </a:endParaRPr>
          </a:p>
        </p:txBody>
      </p:sp>
      <p:sp>
        <p:nvSpPr>
          <p:cNvPr id="6148" name="Foliennummernplatzhalter 4">
            <a:extLst>
              <a:ext uri="{FF2B5EF4-FFF2-40B4-BE49-F238E27FC236}">
                <a16:creationId xmlns:a16="http://schemas.microsoft.com/office/drawing/2014/main" id="{7488CCD0-53D6-4E33-B724-093DD147BC5C}"/>
              </a:ext>
            </a:extLst>
          </p:cNvPr>
          <p:cNvSpPr txBox="1">
            <a:spLocks noGrp="1"/>
          </p:cNvSpPr>
          <p:nvPr/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82D617A-E2B0-4C3E-9F25-D948150FCC16}" type="slidenum">
              <a:rPr lang="de-DE" altLang="de-DE" sz="1500" b="0">
                <a:solidFill>
                  <a:schemeClr val="bg1"/>
                </a:solidFill>
              </a:rPr>
              <a:pPr algn="r" eaLnBrk="1" hangingPunct="1"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5125" name="Rechteck 6">
            <a:extLst>
              <a:ext uri="{FF2B5EF4-FFF2-40B4-BE49-F238E27FC236}">
                <a16:creationId xmlns:a16="http://schemas.microsoft.com/office/drawing/2014/main" id="{F73FF3FA-6C64-40F3-9986-735961A4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052638"/>
            <a:ext cx="91729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Person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35-jährige ungelernte Beschäftigte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seit 5 Jahren in der Produktion eines Wasch- und Reinigungsmittelproduzenten tätig</a:t>
            </a:r>
          </a:p>
        </p:txBody>
      </p:sp>
      <p:sp>
        <p:nvSpPr>
          <p:cNvPr id="6150" name="Rechteck 7">
            <a:extLst>
              <a:ext uri="{FF2B5EF4-FFF2-40B4-BE49-F238E27FC236}">
                <a16:creationId xmlns:a16="http://schemas.microsoft.com/office/drawing/2014/main" id="{9108B12A-C43A-45B2-AB26-E6974C79E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503613"/>
            <a:ext cx="9349856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Aufgabe/Tätigkeit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Die Beschäftigte ist als Packerin in der Abteilung Waschpulverabpackung tätig. 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Zu ihren typischen Aufgaben gehören: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Bereitstellen von Packmitteln und Bestückung der Abfülllinie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Beheben von Störungen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Reinigungsarbeiten an der Abfüllmaschine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Vor allem bei Reinigungsarbeiten ist die Beschäftigte gegenüber Waschpulverstäuben exponiert. Die Reinigung erfolgt mit Handfeger und Kehrschaufel und durch Ab-/Ausblasen der Stäube mit Druckluft.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9CAEE5-DC44-4FD3-8E6B-354106EF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63" y="1549400"/>
            <a:ext cx="5144889" cy="5148000"/>
          </a:xfrm>
          <a:prstGeom prst="rect">
            <a:avLst/>
          </a:prstGeom>
        </p:spPr>
      </p:pic>
      <p:sp>
        <p:nvSpPr>
          <p:cNvPr id="7171" name="Titel 1">
            <a:extLst>
              <a:ext uri="{FF2B5EF4-FFF2-40B4-BE49-F238E27FC236}">
                <a16:creationId xmlns:a16="http://schemas.microsoft.com/office/drawing/2014/main" id="{70D0C3B8-370E-4EA5-A0EC-9AAC2D071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sp>
        <p:nvSpPr>
          <p:cNvPr id="7172" name="Foliennummernplatzhalter 4">
            <a:extLst>
              <a:ext uri="{FF2B5EF4-FFF2-40B4-BE49-F238E27FC236}">
                <a16:creationId xmlns:a16="http://schemas.microsoft.com/office/drawing/2014/main" id="{98C2BF23-D8A3-4F0B-ADF3-326632BEF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D531696-FE5F-4AC7-9F75-FACF789A9D2F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7173" name="Rechteck 6">
            <a:extLst>
              <a:ext uri="{FF2B5EF4-FFF2-40B4-BE49-F238E27FC236}">
                <a16:creationId xmlns:a16="http://schemas.microsoft.com/office/drawing/2014/main" id="{57750ED3-DEFA-48E6-8A88-2668D89E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209800"/>
            <a:ext cx="3848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Die Beschäftigte hat die Aufgabe, auftretende Störungen an der Abfüllanlage zu beseitigen. Dafür schaltet sie die Maschine ab und öffnet sie.</a:t>
            </a:r>
          </a:p>
        </p:txBody>
      </p:sp>
      <p:sp>
        <p:nvSpPr>
          <p:cNvPr id="7174" name="Ellipse 15">
            <a:extLst>
              <a:ext uri="{FF2B5EF4-FFF2-40B4-BE49-F238E27FC236}">
                <a16:creationId xmlns:a16="http://schemas.microsoft.com/office/drawing/2014/main" id="{2AF61E79-F5CC-4A23-B3C3-DD2053DBC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1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7175" name="Rectangle 13">
            <a:extLst>
              <a:ext uri="{FF2B5EF4-FFF2-40B4-BE49-F238E27FC236}">
                <a16:creationId xmlns:a16="http://schemas.microsoft.com/office/drawing/2014/main" id="{F6459F42-5BF9-4742-A34C-871A7385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6" name="Rechteck 8">
            <a:extLst>
              <a:ext uri="{FF2B5EF4-FFF2-40B4-BE49-F238E27FC236}">
                <a16:creationId xmlns:a16="http://schemas.microsoft.com/office/drawing/2014/main" id="{B564D60C-C7A3-4AB0-9D0B-55F99D09E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554163"/>
            <a:ext cx="5148262" cy="5148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09374E-9323-4D1B-8B7E-88D856566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63" y="1554163"/>
            <a:ext cx="5148000" cy="5148000"/>
          </a:xfrm>
          <a:prstGeom prst="rect">
            <a:avLst/>
          </a:prstGeom>
        </p:spPr>
      </p:pic>
      <p:sp>
        <p:nvSpPr>
          <p:cNvPr id="9219" name="Foliennummernplatzhalter 4">
            <a:extLst>
              <a:ext uri="{FF2B5EF4-FFF2-40B4-BE49-F238E27FC236}">
                <a16:creationId xmlns:a16="http://schemas.microsoft.com/office/drawing/2014/main" id="{3B5CFE7D-DE6E-4F8B-AD93-C88D2E54D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D84ECCE-E31B-49EE-9E3D-C308BB711E50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20" name="Rechteck 6">
            <a:extLst>
              <a:ext uri="{FF2B5EF4-FFF2-40B4-BE49-F238E27FC236}">
                <a16:creationId xmlns:a16="http://schemas.microsoft.com/office/drawing/2014/main" id="{840E0C7B-8E2F-4D11-AF47-709AEAAE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209800"/>
            <a:ext cx="37734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Die entstehenden Staubablagerungen an der Maschine entfernt sie nach Schichtende mit Besen und Kehrblech oder Druckluft.</a:t>
            </a:r>
          </a:p>
        </p:txBody>
      </p:sp>
      <p:sp>
        <p:nvSpPr>
          <p:cNvPr id="9221" name="Ellipse 15">
            <a:extLst>
              <a:ext uri="{FF2B5EF4-FFF2-40B4-BE49-F238E27FC236}">
                <a16:creationId xmlns:a16="http://schemas.microsoft.com/office/drawing/2014/main" id="{27377310-9DE2-4941-8EC4-143B8854D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2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222" name="Titel 1">
            <a:extLst>
              <a:ext uri="{FF2B5EF4-FFF2-40B4-BE49-F238E27FC236}">
                <a16:creationId xmlns:a16="http://schemas.microsoft.com/office/drawing/2014/main" id="{14214A52-C68F-4550-A9AF-C625A3FEE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sp>
        <p:nvSpPr>
          <p:cNvPr id="9223" name="Rechteck 8">
            <a:extLst>
              <a:ext uri="{FF2B5EF4-FFF2-40B4-BE49-F238E27FC236}">
                <a16:creationId xmlns:a16="http://schemas.microsoft.com/office/drawing/2014/main" id="{6547C088-A6EE-45F6-B72B-DF6789121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554163"/>
            <a:ext cx="5148262" cy="5148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4DEF0B-9757-415D-BB02-55388EFB6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5" y="1549400"/>
            <a:ext cx="5144889" cy="5148000"/>
          </a:xfrm>
          <a:prstGeom prst="rect">
            <a:avLst/>
          </a:prstGeom>
        </p:spPr>
      </p:pic>
      <p:sp>
        <p:nvSpPr>
          <p:cNvPr id="10243" name="Titel 1">
            <a:extLst>
              <a:ext uri="{FF2B5EF4-FFF2-40B4-BE49-F238E27FC236}">
                <a16:creationId xmlns:a16="http://schemas.microsoft.com/office/drawing/2014/main" id="{C5B7CC17-FCEE-4E8C-8ADE-3D4D118A1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sp>
        <p:nvSpPr>
          <p:cNvPr id="10244" name="Foliennummernplatzhalter 4">
            <a:extLst>
              <a:ext uri="{FF2B5EF4-FFF2-40B4-BE49-F238E27FC236}">
                <a16:creationId xmlns:a16="http://schemas.microsoft.com/office/drawing/2014/main" id="{E3214990-8AA8-4052-B302-F365D0CEE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199A03C-B3EC-479B-AB4A-E1B528C12E8F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5" name="Rechteck 6">
            <a:extLst>
              <a:ext uri="{FF2B5EF4-FFF2-40B4-BE49-F238E27FC236}">
                <a16:creationId xmlns:a16="http://schemas.microsoft.com/office/drawing/2014/main" id="{F3FB000B-2862-4406-9B45-70F42FD9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2209800"/>
            <a:ext cx="39893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An der Verpackungsmaschine füllt sie regelmäßig Kartonagen nach.</a:t>
            </a:r>
          </a:p>
        </p:txBody>
      </p:sp>
      <p:sp>
        <p:nvSpPr>
          <p:cNvPr id="10246" name="Ellipse 15">
            <a:extLst>
              <a:ext uri="{FF2B5EF4-FFF2-40B4-BE49-F238E27FC236}">
                <a16:creationId xmlns:a16="http://schemas.microsoft.com/office/drawing/2014/main" id="{1ABA7823-6170-47AA-82CE-5F489C28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3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0247" name="Rechteck 11">
            <a:extLst>
              <a:ext uri="{FF2B5EF4-FFF2-40B4-BE49-F238E27FC236}">
                <a16:creationId xmlns:a16="http://schemas.microsoft.com/office/drawing/2014/main" id="{6EB4EDC4-8BBB-4586-8C41-92B3C427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248" name="Rectangle 9">
            <a:extLst>
              <a:ext uri="{FF2B5EF4-FFF2-40B4-BE49-F238E27FC236}">
                <a16:creationId xmlns:a16="http://schemas.microsoft.com/office/drawing/2014/main" id="{0D3538F7-9301-428C-B3AF-C9274B7B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979867-D66B-4D1D-8E61-AB5EE1DB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5" y="1549400"/>
            <a:ext cx="5144889" cy="5148000"/>
          </a:xfrm>
          <a:prstGeom prst="rect">
            <a:avLst/>
          </a:prstGeom>
        </p:spPr>
      </p:pic>
      <p:sp>
        <p:nvSpPr>
          <p:cNvPr id="11266" name="Rechteck 11">
            <a:extLst>
              <a:ext uri="{FF2B5EF4-FFF2-40B4-BE49-F238E27FC236}">
                <a16:creationId xmlns:a16="http://schemas.microsoft.com/office/drawing/2014/main" id="{F91F3902-5E10-4B47-8525-D82F2B863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44CE021B-1D3F-4527-BBF8-99BDDDB23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Beschwerden</a:t>
            </a:r>
          </a:p>
        </p:txBody>
      </p:sp>
      <p:sp>
        <p:nvSpPr>
          <p:cNvPr id="11268" name="Foliennummernplatzhalter 4">
            <a:extLst>
              <a:ext uri="{FF2B5EF4-FFF2-40B4-BE49-F238E27FC236}">
                <a16:creationId xmlns:a16="http://schemas.microsoft.com/office/drawing/2014/main" id="{7C69CE76-BBFD-4277-B64D-29D8320C02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25FA472-5B35-48B3-8A45-42C650EBE35E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9" name="Rechteck 6">
            <a:extLst>
              <a:ext uri="{FF2B5EF4-FFF2-40B4-BE49-F238E27FC236}">
                <a16:creationId xmlns:a16="http://schemas.microsoft.com/office/drawing/2014/main" id="{25580834-5AB4-4954-A4A0-8DF8EB7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2200275"/>
            <a:ext cx="404971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 dirty="0">
                <a:solidFill>
                  <a:schemeClr val="tx1"/>
                </a:solidFill>
              </a:rPr>
              <a:t>Die Beschäftigte stellt Atembeschwerden zunächst unter Belastung, später auch im Ruhezustand fest.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 dirty="0">
                <a:solidFill>
                  <a:schemeClr val="tx1"/>
                </a:solidFill>
              </a:rPr>
              <a:t>Die Beschwerden bessern sich am Wochenende und im Urlaub.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 dirty="0">
                <a:solidFill>
                  <a:schemeClr val="tx1"/>
                </a:solidFill>
              </a:rPr>
              <a:t>Sie sucht ihren Hausarzt auf, der sie an einen Lungenfacharzt überweist.</a:t>
            </a:r>
          </a:p>
        </p:txBody>
      </p:sp>
      <p:sp>
        <p:nvSpPr>
          <p:cNvPr id="11270" name="Ellipse 15">
            <a:extLst>
              <a:ext uri="{FF2B5EF4-FFF2-40B4-BE49-F238E27FC236}">
                <a16:creationId xmlns:a16="http://schemas.microsoft.com/office/drawing/2014/main" id="{3DDE08E9-503E-4371-A089-2322217A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4</a:t>
            </a:r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29086C4-4303-4815-BF04-EFAF70EF6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5" y="1549400"/>
            <a:ext cx="5148000" cy="514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48ADE2-B518-4D92-84E1-C14D6D88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163" y="2251075"/>
            <a:ext cx="4056062" cy="32289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Tx/>
              <a:buNone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Der Lungenfacharzt diagnostiziert eine Verengung der Atemwege durch Enzymstäube und stellt eine Verdachtsanzeige auf Vorliegen einer Berufskrankheit bei der Berufsgenossenschaft.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Tx/>
              <a:buNone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Die Beschäftigte kann nicht mehr an ihren bisherigen Arbeitsplatz zurückkehren.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2293" name="Foliennummernplatzhalter 4">
            <a:extLst>
              <a:ext uri="{FF2B5EF4-FFF2-40B4-BE49-F238E27FC236}">
                <a16:creationId xmlns:a16="http://schemas.microsoft.com/office/drawing/2014/main" id="{2DBE1A51-199D-4425-957D-9CA9BA2E4A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5F1E7D0-D51C-43C7-8680-144A985C3880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06787C8-D5BC-48F3-84CB-5EF88D330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457325"/>
            <a:ext cx="95742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Diagnose</a:t>
            </a:r>
          </a:p>
        </p:txBody>
      </p:sp>
      <p:sp>
        <p:nvSpPr>
          <p:cNvPr id="12295" name="Rechteck 11">
            <a:extLst>
              <a:ext uri="{FF2B5EF4-FFF2-40B4-BE49-F238E27FC236}">
                <a16:creationId xmlns:a16="http://schemas.microsoft.com/office/drawing/2014/main" id="{76D63216-4B3C-4997-86AD-5D2EC7FD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296" name="Ellipse 15">
            <a:extLst>
              <a:ext uri="{FF2B5EF4-FFF2-40B4-BE49-F238E27FC236}">
                <a16:creationId xmlns:a16="http://schemas.microsoft.com/office/drawing/2014/main" id="{5AA753A0-C3E6-4DFA-88B2-3DFC599B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5</a:t>
            </a:r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47CCB392-9DAB-45BA-AA5C-F14B9E758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Folgen der Erkrankung</a:t>
            </a:r>
          </a:p>
        </p:txBody>
      </p:sp>
      <p:sp>
        <p:nvSpPr>
          <p:cNvPr id="13315" name="Foliennummernplatzhalter 4">
            <a:extLst>
              <a:ext uri="{FF2B5EF4-FFF2-40B4-BE49-F238E27FC236}">
                <a16:creationId xmlns:a16="http://schemas.microsoft.com/office/drawing/2014/main" id="{C0CC14D8-3C6B-41C2-98C8-0922DDE147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8355379-48E1-4655-BC7A-EF20527A6F96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B5D03AB-1D48-44E8-A042-786BD4790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2316163"/>
            <a:ext cx="9144000" cy="4575175"/>
          </a:xfrm>
        </p:spPr>
        <p:txBody>
          <a:bodyPr/>
          <a:lstStyle/>
          <a:p>
            <a:pPr marL="15875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000000"/>
                </a:solidFill>
              </a:rPr>
              <a:t>Medizinisch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Pfeifender Atem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Asthmaanfälle mit Atemnot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Medikamentöse Therapie</a:t>
            </a:r>
          </a:p>
          <a:p>
            <a:pPr marL="15875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de-DE" altLang="de-DE" sz="1800" b="1" dirty="0">
                <a:solidFill>
                  <a:schemeClr val="tx1"/>
                </a:solidFill>
              </a:rPr>
              <a:t>Beruflich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Probeweise Versetzung an einen anderen Arbeitsplatz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Ungewissheit, ob die Beschäftigte dort verbleiben kann, da eventuell kein Arbeitsplatz im Unternehmen vollkommen frei von Enzymbelastung ist </a:t>
            </a:r>
            <a:endParaRPr lang="de-DE" altLang="de-DE" sz="1800" b="1" dirty="0">
              <a:solidFill>
                <a:schemeClr val="tx1"/>
              </a:solidFill>
            </a:endParaRPr>
          </a:p>
          <a:p>
            <a:pPr marL="15875" indent="0">
              <a:lnSpc>
                <a:spcPct val="120000"/>
              </a:lnSpc>
              <a:spcBef>
                <a:spcPts val="1200"/>
              </a:spcBef>
              <a:buClr>
                <a:srgbClr val="004994"/>
              </a:buClr>
              <a:buFontTx/>
              <a:buNone/>
              <a:defRPr/>
            </a:pPr>
            <a:r>
              <a:rPr lang="de-DE" altLang="de-DE" sz="1800" b="1" dirty="0">
                <a:solidFill>
                  <a:schemeClr val="tx1"/>
                </a:solidFill>
              </a:rPr>
              <a:t>Privat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Einschränkungen bei Hobbys und in der Freizeit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386C9630-51C1-48B5-9333-F6EB2555A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Ursachen der Erkrankung </a:t>
            </a:r>
          </a:p>
        </p:txBody>
      </p:sp>
      <p:sp>
        <p:nvSpPr>
          <p:cNvPr id="14339" name="Foliennummernplatzhalter 4">
            <a:extLst>
              <a:ext uri="{FF2B5EF4-FFF2-40B4-BE49-F238E27FC236}">
                <a16:creationId xmlns:a16="http://schemas.microsoft.com/office/drawing/2014/main" id="{4D48E4D1-E1F8-437D-BCE8-10DB946A3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ED2C92D-EB77-47C6-B819-3CE48CAF83A7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1E591E9-3CC5-435D-9424-C9330C86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2314575"/>
            <a:ext cx="9174162" cy="45751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Unzureichende Gefährdungsbeurteilung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Exposition gegenüber Stäuben (atemwegssensibilisierende Enzyme und andere Waschpulverinhaltsstoffe) mit chemisch-</a:t>
            </a:r>
            <a:r>
              <a:rPr lang="de-DE" sz="2000" dirty="0" err="1">
                <a:solidFill>
                  <a:schemeClr val="tx1"/>
                </a:solidFill>
              </a:rPr>
              <a:t>irritativem</a:t>
            </a:r>
            <a:r>
              <a:rPr lang="de-DE" sz="2000" dirty="0">
                <a:solidFill>
                  <a:schemeClr val="tx1"/>
                </a:solidFill>
              </a:rPr>
              <a:t> Wirkpotential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Reinigungsvorgänge wurden durch Fegen und Abblasen und nicht durch Saugen oder Wischen durchgeführt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Unzureichende persönliche Schutzausrüstungen</a:t>
            </a: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de-DE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546</Words>
  <Application>Microsoft Office PowerPoint</Application>
  <PresentationFormat>Benutzerdefiniert</PresentationFormat>
  <Paragraphs>96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Times</vt:lpstr>
      <vt:lpstr>BG RCI PPT-Master</vt:lpstr>
      <vt:lpstr>Berufskrankheiten aus der Praxis</vt:lpstr>
      <vt:lpstr>Arbeitssituation</vt:lpstr>
      <vt:lpstr>Station / Tätigkeit </vt:lpstr>
      <vt:lpstr>Station / Tätigkeit </vt:lpstr>
      <vt:lpstr>Station / Tätigkeit </vt:lpstr>
      <vt:lpstr>Beschwerden</vt:lpstr>
      <vt:lpstr>PowerPoint-Präsentation</vt:lpstr>
      <vt:lpstr>Folgen der Erkrankung</vt:lpstr>
      <vt:lpstr>Ursachen der Erkrankung </vt:lpstr>
      <vt:lpstr>Maßnahmen</vt:lpstr>
      <vt:lpstr>Wissensblock: Grundsätzliches zu den Gefährdungen</vt:lpstr>
      <vt:lpstr>Fragen für die Diskussionsrunde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Berufskrankheiten aus der Praxis</dc:title>
  <dc:creator/>
  <cp:revision>413</cp:revision>
  <dcterms:created xsi:type="dcterms:W3CDTF">2009-09-24T11:16:33Z</dcterms:created>
  <dcterms:modified xsi:type="dcterms:W3CDTF">2019-02-12T13:03:10Z</dcterms:modified>
</cp:coreProperties>
</file>